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3" r:id="rId1"/>
    <p:sldMasterId id="2147483706" r:id="rId2"/>
    <p:sldMasterId id="2147484415" r:id="rId3"/>
  </p:sldMasterIdLst>
  <p:notesMasterIdLst>
    <p:notesMasterId r:id="rId83"/>
  </p:notesMasterIdLst>
  <p:handoutMasterIdLst>
    <p:handoutMasterId r:id="rId84"/>
  </p:handoutMasterIdLst>
  <p:sldIdLst>
    <p:sldId id="446" r:id="rId4"/>
    <p:sldId id="256" r:id="rId5"/>
    <p:sldId id="311" r:id="rId6"/>
    <p:sldId id="431" r:id="rId7"/>
    <p:sldId id="366" r:id="rId8"/>
    <p:sldId id="258" r:id="rId9"/>
    <p:sldId id="259" r:id="rId10"/>
    <p:sldId id="260" r:id="rId11"/>
    <p:sldId id="261" r:id="rId12"/>
    <p:sldId id="425" r:id="rId13"/>
    <p:sldId id="262" r:id="rId14"/>
    <p:sldId id="375" r:id="rId15"/>
    <p:sldId id="432" r:id="rId16"/>
    <p:sldId id="433" r:id="rId17"/>
    <p:sldId id="434" r:id="rId18"/>
    <p:sldId id="385" r:id="rId19"/>
    <p:sldId id="435" r:id="rId20"/>
    <p:sldId id="384" r:id="rId21"/>
    <p:sldId id="437" r:id="rId22"/>
    <p:sldId id="386" r:id="rId23"/>
    <p:sldId id="387" r:id="rId24"/>
    <p:sldId id="388" r:id="rId25"/>
    <p:sldId id="426" r:id="rId26"/>
    <p:sldId id="266" r:id="rId27"/>
    <p:sldId id="438" r:id="rId28"/>
    <p:sldId id="441" r:id="rId29"/>
    <p:sldId id="439" r:id="rId30"/>
    <p:sldId id="458" r:id="rId31"/>
    <p:sldId id="306" r:id="rId32"/>
    <p:sldId id="469" r:id="rId33"/>
    <p:sldId id="470" r:id="rId34"/>
    <p:sldId id="271" r:id="rId35"/>
    <p:sldId id="272" r:id="rId36"/>
    <p:sldId id="459" r:id="rId37"/>
    <p:sldId id="324" r:id="rId38"/>
    <p:sldId id="452" r:id="rId39"/>
    <p:sldId id="451" r:id="rId40"/>
    <p:sldId id="453" r:id="rId41"/>
    <p:sldId id="454" r:id="rId42"/>
    <p:sldId id="455" r:id="rId43"/>
    <p:sldId id="456" r:id="rId44"/>
    <p:sldId id="447" r:id="rId45"/>
    <p:sldId id="329" r:id="rId46"/>
    <p:sldId id="427" r:id="rId47"/>
    <p:sldId id="442" r:id="rId48"/>
    <p:sldId id="443" r:id="rId49"/>
    <p:sldId id="464" r:id="rId50"/>
    <p:sldId id="444" r:id="rId51"/>
    <p:sldId id="337" r:id="rId52"/>
    <p:sldId id="338" r:id="rId53"/>
    <p:sldId id="285" r:id="rId54"/>
    <p:sldId id="331" r:id="rId55"/>
    <p:sldId id="309" r:id="rId56"/>
    <p:sldId id="445" r:id="rId57"/>
    <p:sldId id="391" r:id="rId58"/>
    <p:sldId id="392" r:id="rId59"/>
    <p:sldId id="393" r:id="rId60"/>
    <p:sldId id="428" r:id="rId61"/>
    <p:sldId id="286" r:id="rId62"/>
    <p:sldId id="343" r:id="rId63"/>
    <p:sldId id="354" r:id="rId64"/>
    <p:sldId id="347" r:id="rId65"/>
    <p:sldId id="359" r:id="rId66"/>
    <p:sldId id="399" r:id="rId67"/>
    <p:sldId id="355" r:id="rId68"/>
    <p:sldId id="468" r:id="rId69"/>
    <p:sldId id="429" r:id="rId70"/>
    <p:sldId id="403" r:id="rId71"/>
    <p:sldId id="406" r:id="rId72"/>
    <p:sldId id="407" r:id="rId73"/>
    <p:sldId id="409" r:id="rId74"/>
    <p:sldId id="411" r:id="rId75"/>
    <p:sldId id="430" r:id="rId76"/>
    <p:sldId id="362" r:id="rId77"/>
    <p:sldId id="363" r:id="rId78"/>
    <p:sldId id="369" r:id="rId79"/>
    <p:sldId id="364" r:id="rId80"/>
    <p:sldId id="402" r:id="rId81"/>
    <p:sldId id="353" r:id="rId8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FFCC"/>
    <a:srgbClr val="FF0000"/>
    <a:srgbClr val="339900"/>
    <a:srgbClr val="336600"/>
    <a:srgbClr val="000099"/>
    <a:srgbClr val="33CCFF"/>
    <a:srgbClr val="0099CC"/>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7638" autoAdjust="0"/>
  </p:normalViewPr>
  <p:slideViewPr>
    <p:cSldViewPr snapToGrid="0">
      <p:cViewPr>
        <p:scale>
          <a:sx n="75" d="100"/>
          <a:sy n="75" d="100"/>
        </p:scale>
        <p:origin x="1622"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handoutMaster" Target="handoutMasters/handout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1429" tIns="45714" rIns="91429" bIns="45714" numCol="1" anchor="t"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p:spPr>
        <p:txBody>
          <a:bodyPr vert="horz" wrap="square" lIns="91429" tIns="45714" rIns="91429" bIns="45714" numCol="1" anchor="t" anchorCtr="0" compatLnSpc="1">
            <a:prstTxWarp prst="textNoShape">
              <a:avLst/>
            </a:prstTxWarp>
          </a:bodyPr>
          <a:lstStyle>
            <a:lvl1pPr algn="r">
              <a:defRPr sz="1200">
                <a:latin typeface="Times New Roman" charset="0"/>
                <a:ea typeface="ＭＳ Ｐゴシック" charset="0"/>
                <a:cs typeface="ＭＳ Ｐゴシック" charset="0"/>
              </a:defRPr>
            </a:lvl1pPr>
          </a:lstStyle>
          <a:p>
            <a:pPr>
              <a:defRPr/>
            </a:pPr>
            <a:endParaRPr lang="en-US"/>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p:spPr>
        <p:txBody>
          <a:bodyPr vert="horz" wrap="square" lIns="91429" tIns="45714" rIns="91429" bIns="45714" numCol="1" anchor="b" anchorCtr="0" compatLnSpc="1">
            <a:prstTxWarp prst="textNoShape">
              <a:avLst/>
            </a:prstTxWarp>
          </a:bodyPr>
          <a:lstStyle>
            <a:lvl1pPr>
              <a:defRPr sz="1200">
                <a:latin typeface="Times New Roman" charset="0"/>
                <a:ea typeface="ＭＳ Ｐゴシック" charset="0"/>
                <a:cs typeface="ＭＳ Ｐゴシック" charset="0"/>
              </a:defRPr>
            </a:lvl1pPr>
          </a:lstStyle>
          <a:p>
            <a:pPr>
              <a:defRPr/>
            </a:pPr>
            <a:endParaRPr lang="en-US"/>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p:spPr>
        <p:txBody>
          <a:bodyPr vert="horz" wrap="square" lIns="91429" tIns="45714" rIns="91429" bIns="45714" numCol="1" anchor="b" anchorCtr="0" compatLnSpc="1">
            <a:prstTxWarp prst="textNoShape">
              <a:avLst/>
            </a:prstTxWarp>
          </a:bodyPr>
          <a:lstStyle>
            <a:lvl1pPr algn="r">
              <a:defRPr sz="1200" smtClean="0">
                <a:latin typeface="Times New Roman" panose="02020603050405020304" pitchFamily="18" charset="0"/>
              </a:defRPr>
            </a:lvl1pPr>
          </a:lstStyle>
          <a:p>
            <a:pPr>
              <a:defRPr/>
            </a:pPr>
            <a:fld id="{31783BD3-AEC7-4EA1-B440-2AA8821F174A}" type="slidenum">
              <a:rPr lang="en-US" altLang="en-US"/>
              <a:pPr>
                <a:defRPr/>
              </a:pPr>
              <a:t>‹#›</a:t>
            </a:fld>
            <a:endParaRPr lang="en-US" altLang="en-US"/>
          </a:p>
        </p:txBody>
      </p:sp>
    </p:spTree>
    <p:extLst>
      <p:ext uri="{BB962C8B-B14F-4D97-AF65-F5344CB8AC3E}">
        <p14:creationId xmlns:p14="http://schemas.microsoft.com/office/powerpoint/2010/main" val="35322394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p:spPr>
        <p:txBody>
          <a:bodyPr vert="horz" wrap="square" lIns="96649" tIns="48325" rIns="96649" bIns="48325" numCol="1" anchor="t"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a:noFill/>
          </a:ln>
        </p:spPr>
        <p:txBody>
          <a:bodyPr vert="horz" wrap="square" lIns="96649" tIns="48325" rIns="96649" bIns="48325" numCol="1" anchor="t" anchorCtr="0" compatLnSpc="1">
            <a:prstTxWarp prst="textNoShape">
              <a:avLst/>
            </a:prstTxWarp>
          </a:bodyPr>
          <a:lstStyle>
            <a:lvl1pPr algn="r" defTabSz="966788">
              <a:defRPr sz="1300">
                <a:latin typeface="Times New Roman" charset="0"/>
                <a:ea typeface="ＭＳ Ｐゴシック" charset="0"/>
                <a:cs typeface="ＭＳ Ｐゴシック"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a:noFill/>
          </a:ln>
        </p:spPr>
        <p:txBody>
          <a:bodyPr vert="horz" wrap="square" lIns="96649" tIns="48325" rIns="96649" bIns="483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p:spPr>
        <p:txBody>
          <a:bodyPr vert="horz" wrap="square" lIns="96649" tIns="48325" rIns="96649" bIns="48325" numCol="1" anchor="b" anchorCtr="0" compatLnSpc="1">
            <a:prstTxWarp prst="textNoShape">
              <a:avLst/>
            </a:prstTxWarp>
          </a:bodyPr>
          <a:lstStyle>
            <a:lvl1pPr defTabSz="966788">
              <a:defRPr sz="1300">
                <a:latin typeface="Times New Roman" charset="0"/>
                <a:ea typeface="ＭＳ Ｐゴシック" charset="0"/>
                <a:cs typeface="ＭＳ Ｐゴシック"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a:noFill/>
          </a:ln>
        </p:spPr>
        <p:txBody>
          <a:bodyPr vert="horz" wrap="square" lIns="96649" tIns="48325" rIns="96649" bIns="48325" numCol="1" anchor="b" anchorCtr="0" compatLnSpc="1">
            <a:prstTxWarp prst="textNoShape">
              <a:avLst/>
            </a:prstTxWarp>
          </a:bodyPr>
          <a:lstStyle>
            <a:lvl1pPr algn="r" defTabSz="966788">
              <a:defRPr sz="1300" smtClean="0">
                <a:latin typeface="Times New Roman" panose="02020603050405020304" pitchFamily="18" charset="0"/>
              </a:defRPr>
            </a:lvl1pPr>
          </a:lstStyle>
          <a:p>
            <a:pPr>
              <a:defRPr/>
            </a:pPr>
            <a:fld id="{F1FE9C54-6084-4070-BEB7-2FA7676D45EF}" type="slidenum">
              <a:rPr lang="en-US" altLang="en-US"/>
              <a:pPr>
                <a:defRPr/>
              </a:pPr>
              <a:t>‹#›</a:t>
            </a:fld>
            <a:endParaRPr lang="en-US" altLang="en-US"/>
          </a:p>
        </p:txBody>
      </p:sp>
    </p:spTree>
    <p:extLst>
      <p:ext uri="{BB962C8B-B14F-4D97-AF65-F5344CB8AC3E}">
        <p14:creationId xmlns:p14="http://schemas.microsoft.com/office/powerpoint/2010/main" val="21688579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CCF7353-83E4-42A6-967E-41E7FE6063DA}" type="slidenum">
              <a:rPr lang="en-US" altLang="en-US" sz="1300">
                <a:latin typeface="Times New Roman" panose="02020603050405020304" pitchFamily="18" charset="0"/>
              </a:rPr>
              <a:pPr/>
              <a:t>2</a:t>
            </a:fld>
            <a:endParaRPr lang="en-US" altLang="en-US" sz="130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61581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18E8BE-1FD6-4B0D-B98B-3594E27836D7}" type="slidenum">
              <a:rPr lang="en-US" altLang="en-US" sz="1300">
                <a:latin typeface="Times New Roman" panose="02020603050405020304" pitchFamily="18" charset="0"/>
              </a:rPr>
              <a:pPr/>
              <a:t>11</a:t>
            </a:fld>
            <a:endParaRPr lang="en-US" altLang="en-US" sz="1300">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8176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B1CCC4-9901-4D96-AA54-9565A3E0101E}" type="slidenum">
              <a:rPr lang="en-US" altLang="en-US" sz="1300">
                <a:latin typeface="Times New Roman" panose="02020603050405020304" pitchFamily="18" charset="0"/>
              </a:rPr>
              <a:pPr/>
              <a:t>12</a:t>
            </a:fld>
            <a:endParaRPr lang="en-US" altLang="en-US" sz="1300">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22465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B760D98-E615-4C6A-A185-CC73389792D9}" type="slidenum">
              <a:rPr lang="en-US" altLang="en-US" sz="1300">
                <a:latin typeface="Times New Roman" panose="02020603050405020304" pitchFamily="18" charset="0"/>
              </a:rPr>
              <a:pPr/>
              <a:t>16</a:t>
            </a:fld>
            <a:endParaRPr lang="en-US" altLang="en-US" sz="1300">
              <a:latin typeface="Times New Roman"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55392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41F41C-4461-455A-8847-E357B5BE3D7A}" type="slidenum">
              <a:rPr lang="en-US" altLang="en-US" sz="1300">
                <a:latin typeface="Times New Roman" panose="02020603050405020304" pitchFamily="18" charset="0"/>
              </a:rPr>
              <a:pPr/>
              <a:t>18</a:t>
            </a:fld>
            <a:endParaRPr lang="en-US" altLang="en-US" sz="13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6660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F00D84-D286-4F04-85F1-8A5703992364}" type="slidenum">
              <a:rPr lang="en-US" altLang="en-US" sz="1300">
                <a:latin typeface="Times New Roman" panose="02020603050405020304" pitchFamily="18" charset="0"/>
              </a:rPr>
              <a:pPr/>
              <a:t>20</a:t>
            </a:fld>
            <a:endParaRPr lang="en-US" altLang="en-US" sz="130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3172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3A4FD8-EBC5-47CF-B413-D9C617A28079}" type="slidenum">
              <a:rPr lang="en-US" altLang="en-US" sz="1300">
                <a:latin typeface="Times New Roman" panose="02020603050405020304" pitchFamily="18" charset="0"/>
              </a:rPr>
              <a:pPr/>
              <a:t>21</a:t>
            </a:fld>
            <a:endParaRPr lang="en-US" altLang="en-US" sz="13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96540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80E091-E8F6-47AA-AFC7-2BE7F0B15712}" type="slidenum">
              <a:rPr lang="en-US" altLang="en-US" sz="1300">
                <a:latin typeface="Times New Roman" panose="02020603050405020304" pitchFamily="18" charset="0"/>
              </a:rPr>
              <a:pPr/>
              <a:t>22</a:t>
            </a:fld>
            <a:endParaRPr lang="en-US" altLang="en-US" sz="130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7773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8A5828BF-D8E1-4A88-B32E-08FD5BA8D5D0}" type="slidenum">
              <a:rPr lang="en-US" altLang="en-US" sz="1300">
                <a:latin typeface="Times New Roman" panose="02020603050405020304" pitchFamily="18" charset="0"/>
              </a:rPr>
              <a:pPr algn="r"/>
              <a:t>23</a:t>
            </a:fld>
            <a:endParaRPr lang="en-US" altLang="en-US" sz="1300">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33727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FAB9CFA-21EF-42FE-8A8C-21F064E5523E}" type="slidenum">
              <a:rPr lang="en-US" altLang="en-US" sz="1300">
                <a:latin typeface="Times New Roman" panose="02020603050405020304" pitchFamily="18" charset="0"/>
              </a:rPr>
              <a:pPr/>
              <a:t>24</a:t>
            </a:fld>
            <a:endParaRPr lang="en-US" altLang="en-US" sz="13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54790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F869CF-05EB-4CAE-902D-B033E3A063E1}" type="slidenum">
              <a:rPr lang="en-US" altLang="en-US" sz="1300">
                <a:solidFill>
                  <a:srgbClr val="000000"/>
                </a:solidFill>
                <a:latin typeface="Times New Roman" panose="02020603050405020304" pitchFamily="18" charset="0"/>
              </a:rPr>
              <a:pPr/>
              <a:t>25</a:t>
            </a:fld>
            <a:endParaRPr lang="en-US" altLang="en-US" sz="1300">
              <a:solidFill>
                <a:srgbClr val="000000"/>
              </a:solidFill>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989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94D37C3-4F43-46C0-ABBD-3C0F1BBAB9CA}" type="slidenum">
              <a:rPr lang="en-US" altLang="en-US" sz="1300">
                <a:latin typeface="Times New Roman" panose="02020603050405020304" pitchFamily="18" charset="0"/>
              </a:rPr>
              <a:pPr/>
              <a:t>3</a:t>
            </a:fld>
            <a:endParaRPr lang="en-US" altLang="en-US" sz="1300">
              <a:latin typeface="Times New Roman" panose="02020603050405020304" pitchFamily="18"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525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B92BBD-A474-43EE-A2F3-2764FB6B0159}" type="slidenum">
              <a:rPr lang="en-US" altLang="en-US" sz="1300">
                <a:latin typeface="Times New Roman" panose="02020603050405020304" pitchFamily="18" charset="0"/>
              </a:rPr>
              <a:pPr/>
              <a:t>26</a:t>
            </a:fld>
            <a:endParaRPr lang="en-US" altLang="en-US"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373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ea typeface="ＭＳ Ｐゴシック" panose="020B0600070205080204" pitchFamily="34" charset="-128"/>
            </a:endParaRPr>
          </a:p>
        </p:txBody>
      </p:sp>
      <p:sp>
        <p:nvSpPr>
          <p:cNvPr id="583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9086D6E-85C9-4EEE-AD82-8D2D0B8DAE67}" type="slidenum">
              <a:rPr lang="en-US" altLang="en-US" sz="1300">
                <a:latin typeface="Times New Roman" panose="02020603050405020304" pitchFamily="18" charset="0"/>
              </a:rPr>
              <a:pPr/>
              <a:t>27</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509366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40EBB42-5729-4D2A-AB85-FE0249353545}" type="slidenum">
              <a:rPr lang="en-US" altLang="en-US" sz="1300">
                <a:latin typeface="Times New Roman" panose="02020603050405020304" pitchFamily="18" charset="0"/>
              </a:rPr>
              <a:pPr/>
              <a:t>28</a:t>
            </a:fld>
            <a:endParaRPr lang="en-US" altLang="en-US" sz="130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14278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D2557E-9478-4133-8D26-8BB4B8285592}" type="slidenum">
              <a:rPr lang="en-US" altLang="en-US" sz="1300">
                <a:latin typeface="Times New Roman" panose="02020603050405020304" pitchFamily="18" charset="0"/>
              </a:rPr>
              <a:pPr/>
              <a:t>29</a:t>
            </a:fld>
            <a:endParaRPr lang="en-US" altLang="en-US" sz="1300">
              <a:latin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Two simple multiple access control techniques.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Each mobile</a:t>
            </a:r>
            <a:r>
              <a:rPr lang="ja-JP" altLang="en-US" dirty="0">
                <a:ea typeface="ＭＳ Ｐゴシック" panose="020B0600070205080204" pitchFamily="34" charset="-128"/>
              </a:rPr>
              <a:t>’</a:t>
            </a:r>
            <a:r>
              <a:rPr lang="en-US" altLang="ja-JP" dirty="0">
                <a:ea typeface="ＭＳ Ｐゴシック" panose="020B0600070205080204" pitchFamily="34" charset="-128"/>
              </a:rPr>
              <a:t>s share of the bandwidth is divided into portions for the </a:t>
            </a:r>
            <a:r>
              <a:rPr lang="en-US" altLang="ja-JP" dirty="0" err="1">
                <a:ea typeface="ＭＳ Ｐゴシック" panose="020B0600070205080204" pitchFamily="34" charset="-128"/>
              </a:rPr>
              <a:t>upliên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and the </a:t>
            </a:r>
            <a:r>
              <a:rPr lang="en-US" altLang="ja-JP" dirty="0" err="1">
                <a:ea typeface="ＭＳ Ｐゴシック" panose="020B0600070205080204" pitchFamily="34" charset="-128"/>
              </a:rPr>
              <a:t>downliên</a:t>
            </a:r>
            <a:r>
              <a:rPr lang="en-US" altLang="ja-JP" dirty="0">
                <a:ea typeface="ＭＳ Ｐゴシック" panose="020B0600070205080204" pitchFamily="34" charset="-128"/>
              </a:rPr>
              <a:t> </a:t>
            </a:r>
            <a:r>
              <a:rPr lang="en-US" altLang="ja-JP" dirty="0" err="1">
                <a:ea typeface="ＭＳ Ｐゴシック" panose="020B0600070205080204" pitchFamily="34" charset="-128"/>
              </a:rPr>
              <a:t>kết</a:t>
            </a:r>
            <a:r>
              <a:rPr lang="en-US" altLang="ja-JP" dirty="0">
                <a:ea typeface="ＭＳ Ｐゴシック" panose="020B0600070205080204" pitchFamily="34" charset="-128"/>
              </a:rPr>
              <a:t>. Also, possibly, out of band signaling.</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As we will see, used in AMPS, GSM, IS-54/136</a:t>
            </a:r>
          </a:p>
        </p:txBody>
      </p:sp>
    </p:spTree>
    <p:extLst>
      <p:ext uri="{BB962C8B-B14F-4D97-AF65-F5344CB8AC3E}">
        <p14:creationId xmlns:p14="http://schemas.microsoft.com/office/powerpoint/2010/main" val="1686327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5DAE1ED-963B-4A0A-B07F-0445F55A31F2}" type="slidenum">
              <a:rPr lang="en-US" altLang="en-US" sz="1300">
                <a:latin typeface="Times New Roman" panose="02020603050405020304" pitchFamily="18" charset="0"/>
              </a:rPr>
              <a:pPr/>
              <a:t>32</a:t>
            </a:fld>
            <a:endParaRPr lang="en-US" altLang="en-US" sz="130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688994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6AFA07-80B4-4BDB-BEFB-2180ADB96947}" type="slidenum">
              <a:rPr lang="en-US" altLang="en-US" sz="1300">
                <a:latin typeface="Times New Roman" panose="02020603050405020304" pitchFamily="18" charset="0"/>
              </a:rPr>
              <a:pPr/>
              <a:t>33</a:t>
            </a:fld>
            <a:endParaRPr lang="en-US" altLang="en-US" sz="130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3323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32F96D-8274-41AB-919F-B0058BF4B205}" type="slidenum">
              <a:rPr lang="en-US" altLang="en-US" sz="1300">
                <a:latin typeface="Times New Roman" panose="02020603050405020304" pitchFamily="18" charset="0"/>
              </a:rPr>
              <a:pPr/>
              <a:t>34</a:t>
            </a:fld>
            <a:endParaRPr lang="en-US" altLang="en-US" sz="1300">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2517669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376219-4253-4A7A-9DC2-B0F3479F5590}" type="slidenum">
              <a:rPr lang="en-US" altLang="en-US" sz="1300">
                <a:latin typeface="Times New Roman" panose="02020603050405020304" pitchFamily="18" charset="0"/>
              </a:rPr>
              <a:pPr/>
              <a:t>35</a:t>
            </a:fld>
            <a:endParaRPr lang="en-US" altLang="en-US" sz="1300">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67A842B-46DB-4780-B7E9-D8029EDAAFC5}" type="slidenum">
              <a:rPr lang="en-US" altLang="en-US" sz="1300">
                <a:latin typeface="Times New Roman" panose="02020603050405020304" pitchFamily="18" charset="0"/>
              </a:rPr>
              <a:pPr/>
              <a:t>36</a:t>
            </a:fld>
            <a:endParaRPr lang="en-US" altLang="en-US" sz="1300">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599416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3E33F0-E205-462A-9CA8-1FDB4CDB5200}" type="slidenum">
              <a:rPr lang="en-US" altLang="en-US" sz="1300">
                <a:latin typeface="Times New Roman" panose="02020603050405020304" pitchFamily="18" charset="0"/>
              </a:rPr>
              <a:pPr/>
              <a:t>37</a:t>
            </a:fld>
            <a:endParaRPr lang="en-US" altLang="en-US" sz="13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170537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7EA03AD9-BA74-42EB-A1EB-33F7B5D94F58}" type="slidenum">
              <a:rPr lang="en-US" altLang="en-US" sz="1300">
                <a:latin typeface="Times New Roman" panose="02020603050405020304" pitchFamily="18" charset="0"/>
              </a:rPr>
              <a:pPr algn="r"/>
              <a:t>4</a:t>
            </a:fld>
            <a:endParaRPr lang="en-US" altLang="en-US" sz="130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64795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69D5A6A-7325-4664-935D-76B225E6E2C7}" type="slidenum">
              <a:rPr lang="en-US" altLang="en-US" sz="1300">
                <a:latin typeface="Times New Roman" panose="02020603050405020304" pitchFamily="18" charset="0"/>
              </a:rPr>
              <a:pPr/>
              <a:t>38</a:t>
            </a:fld>
            <a:endParaRPr lang="en-US" altLang="en-US" sz="1300">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2990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0F241D-D1B9-44CA-B896-A19B6B52584D}" type="slidenum">
              <a:rPr lang="en-US" altLang="en-US" sz="1300">
                <a:latin typeface="Times New Roman" panose="02020603050405020304" pitchFamily="18" charset="0"/>
              </a:rPr>
              <a:pPr/>
              <a:t>39</a:t>
            </a:fld>
            <a:endParaRPr lang="en-US" altLang="en-US" sz="13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166855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51E51B-EBAD-48A7-B38A-9F5D429523CE}" type="slidenum">
              <a:rPr lang="en-US" altLang="en-US" sz="1300">
                <a:latin typeface="Times New Roman" panose="02020603050405020304" pitchFamily="18" charset="0"/>
              </a:rPr>
              <a:pPr/>
              <a:t>40</a:t>
            </a:fld>
            <a:endParaRPr lang="en-US" altLang="en-US" sz="13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4341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CA147A-A950-477C-AF7E-1FF8BE74694B}" type="slidenum">
              <a:rPr lang="en-US" altLang="en-US" sz="1300">
                <a:latin typeface="Times New Roman" panose="02020603050405020304" pitchFamily="18" charset="0"/>
              </a:rPr>
              <a:pPr/>
              <a:t>41</a:t>
            </a:fld>
            <a:endParaRPr lang="en-US" altLang="en-US" sz="13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70565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F03631-FAB6-41CB-871B-21BE00EE21B2}" type="slidenum">
              <a:rPr lang="en-US" altLang="en-US" sz="1300">
                <a:latin typeface="Times New Roman" panose="02020603050405020304" pitchFamily="18" charset="0"/>
              </a:rPr>
              <a:pPr/>
              <a:t>42</a:t>
            </a:fld>
            <a:endParaRPr lang="en-US" altLang="en-US" sz="13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dirty="0">
                <a:ea typeface="ＭＳ Ｐゴシック" panose="020B0600070205080204" pitchFamily="34" charset="-128"/>
              </a:rPr>
              <a:t>https://www.vnnic.vn/en/dns-vnix/vnix-member-isp</a:t>
            </a:r>
            <a:r>
              <a:rPr lang="en-US" altLang="en-US" dirty="0">
                <a:ea typeface="ＭＳ Ｐゴシック" panose="020B0600070205080204" pitchFamily="34" charset="-128"/>
              </a:rPr>
              <a:t> : </a:t>
            </a:r>
            <a:r>
              <a:rPr lang="en-US" altLang="en-US" dirty="0" err="1">
                <a:ea typeface="ＭＳ Ｐゴシック" panose="020B0600070205080204" pitchFamily="34" charset="-128"/>
              </a:rPr>
              <a:t>Ví</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dụ</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về</a:t>
            </a:r>
            <a:r>
              <a:rPr lang="en-US" altLang="en-US" baseline="0" dirty="0">
                <a:ea typeface="ＭＳ Ｐゴシック" panose="020B0600070205080204" pitchFamily="34" charset="-128"/>
              </a:rPr>
              <a:t> IXP/ISP </a:t>
            </a:r>
            <a:r>
              <a:rPr lang="en-US" altLang="en-US" baseline="0" dirty="0" err="1">
                <a:ea typeface="ＭＳ Ｐゴシック" panose="020B0600070205080204" pitchFamily="34" charset="-128"/>
              </a:rPr>
              <a:t>tại</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Việt</a:t>
            </a:r>
            <a:r>
              <a:rPr lang="en-US" altLang="en-US" baseline="0" dirty="0">
                <a:ea typeface="ＭＳ Ｐゴシック" panose="020B0600070205080204" pitchFamily="34" charset="-128"/>
              </a:rPr>
              <a:t> Nam</a:t>
            </a:r>
          </a:p>
          <a:p>
            <a:r>
              <a:rPr lang="vi-VN" altLang="en-US" dirty="0">
                <a:ea typeface="ＭＳ Ｐゴシック" panose="020B0600070205080204" pitchFamily="34" charset="-128"/>
              </a:rPr>
              <a:t>http://www.submarinecablemap.com/</a:t>
            </a:r>
            <a:r>
              <a:rPr lang="en-US" altLang="en-US" dirty="0">
                <a:ea typeface="ＭＳ Ｐゴシック" panose="020B0600070205080204" pitchFamily="34" charset="-128"/>
              </a:rPr>
              <a:t> : </a:t>
            </a:r>
            <a:r>
              <a:rPr lang="en-US" altLang="en-US" dirty="0" err="1">
                <a:ea typeface="ＭＳ Ｐゴシック" panose="020B0600070205080204" pitchFamily="34" charset="-128"/>
              </a:rPr>
              <a:t>Hệ</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thống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cáp</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quang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biển</a:t>
            </a:r>
            <a:endParaRPr lang="en-US" altLang="en-US" baseline="0" dirty="0">
              <a:ea typeface="ＭＳ Ｐゴシック" panose="020B0600070205080204" pitchFamily="34" charset="-128"/>
            </a:endParaRPr>
          </a:p>
          <a:p>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352339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93E2EB4-59A7-4E99-A1A5-38490D178BB6}" type="slidenum">
              <a:rPr lang="en-US" altLang="en-US" sz="1300">
                <a:latin typeface="Times New Roman" panose="02020603050405020304" pitchFamily="18" charset="0"/>
              </a:rPr>
              <a:pPr/>
              <a:t>43</a:t>
            </a:fld>
            <a:endParaRPr lang="en-US" altLang="en-US" sz="1300">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12679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FE7C34BB-920D-4D33-8840-ECA985176E30}" type="slidenum">
              <a:rPr lang="en-US" altLang="en-US" sz="1300">
                <a:latin typeface="Times New Roman" panose="02020603050405020304" pitchFamily="18" charset="0"/>
              </a:rPr>
              <a:pPr algn="r"/>
              <a:t>44</a:t>
            </a:fld>
            <a:endParaRPr lang="en-US" altLang="en-US" sz="1300">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96063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1578EB-BD43-4DD7-AAE6-17422805F8B8}" type="slidenum">
              <a:rPr lang="en-US" altLang="en-US" sz="1300">
                <a:solidFill>
                  <a:srgbClr val="000000"/>
                </a:solidFill>
                <a:latin typeface="Times New Roman" panose="02020603050405020304" pitchFamily="18" charset="0"/>
              </a:rPr>
              <a:pPr/>
              <a:t>45</a:t>
            </a:fld>
            <a:endParaRPr lang="en-US" altLang="en-US" sz="1300">
              <a:solidFill>
                <a:srgbClr val="000000"/>
              </a:solidFill>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31259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46</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09202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868F65-6B35-4044-9023-64B55AFF82C1}" type="slidenum">
              <a:rPr lang="en-US" altLang="en-US" sz="1300">
                <a:solidFill>
                  <a:srgbClr val="000000"/>
                </a:solidFill>
                <a:latin typeface="Times New Roman" panose="02020603050405020304" pitchFamily="18" charset="0"/>
              </a:rPr>
              <a:pPr/>
              <a:t>47</a:t>
            </a:fld>
            <a:endParaRPr lang="en-US" altLang="en-US" sz="1300">
              <a:solidFill>
                <a:srgbClr val="000000"/>
              </a:solidFill>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ea typeface="ＭＳ Ｐゴシック" panose="020B0600070205080204" pitchFamily="34" charset="-128"/>
              </a:rPr>
              <a:t>Đang</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tìm</a:t>
            </a:r>
            <a:r>
              <a:rPr lang="en-US" altLang="en-US" baseline="0" dirty="0">
                <a:ea typeface="ＭＳ Ｐゴシック" panose="020B0600070205080204" pitchFamily="34" charset="-128"/>
              </a:rPr>
              <a:t> </a:t>
            </a:r>
            <a:r>
              <a:rPr lang="en-US" altLang="en-US" baseline="0" dirty="0" err="1">
                <a:ea typeface="ＭＳ Ｐゴシック" panose="020B0600070205080204" pitchFamily="34" charset="-128"/>
              </a:rPr>
              <a:t>cách</a:t>
            </a:r>
            <a:r>
              <a:rPr lang="en-US" altLang="en-US" baseline="0" dirty="0">
                <a:ea typeface="ＭＳ Ｐゴシック" panose="020B0600070205080204" pitchFamily="34" charset="-128"/>
              </a:rPr>
              <a:t> add html </a:t>
            </a:r>
            <a:r>
              <a:rPr lang="en-US" altLang="en-US" baseline="0" dirty="0" err="1">
                <a:ea typeface="ＭＳ Ｐゴシック" panose="020B0600070205080204" pitchFamily="34" charset="-128"/>
              </a:rPr>
              <a:t>vào</a:t>
            </a:r>
            <a:r>
              <a:rPr lang="en-US" altLang="en-US" baseline="0" dirty="0">
                <a:ea typeface="ＭＳ Ｐゴシック" panose="020B0600070205080204" pitchFamily="34" charset="-128"/>
              </a:rPr>
              <a:t> pp </a:t>
            </a:r>
            <a:r>
              <a:rPr lang="en-US" altLang="en-US" baseline="0" dirty="0">
                <a:ea typeface="ＭＳ Ｐゴシック" panose="020B0600070205080204" pitchFamily="34" charset="-128"/>
                <a:sym typeface="Wingdings" panose="05000000000000000000" pitchFamily="2" charset="2"/>
              </a:rPr>
              <a:t> : </a:t>
            </a:r>
            <a:r>
              <a:rPr lang="fr-FR" altLang="en-US" baseline="0" dirty="0">
                <a:ea typeface="ＭＳ Ｐゴシック" panose="020B0600070205080204" pitchFamily="34" charset="-128"/>
                <a:sym typeface="Wingdings" panose="05000000000000000000" pitchFamily="2" charset="2"/>
              </a:rPr>
              <a:t>/C1 Animation/Transmission versus Propagation Delay.htm</a:t>
            </a:r>
            <a:endParaRPr lang="vi-VN" altLang="en-US" dirty="0">
              <a:ea typeface="ＭＳ Ｐゴシック" panose="020B0600070205080204" pitchFamily="34" charset="-128"/>
            </a:endParaRPr>
          </a:p>
        </p:txBody>
      </p:sp>
    </p:spTree>
    <p:extLst>
      <p:ext uri="{BB962C8B-B14F-4D97-AF65-F5344CB8AC3E}">
        <p14:creationId xmlns:p14="http://schemas.microsoft.com/office/powerpoint/2010/main" val="86629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DF875F-31BD-4B13-8C66-79E8F7A3524D}" type="slidenum">
              <a:rPr lang="en-US" altLang="en-US" sz="1300">
                <a:latin typeface="Times New Roman" panose="02020603050405020304" pitchFamily="18" charset="0"/>
              </a:rPr>
              <a:pPr/>
              <a:t>5</a:t>
            </a:fld>
            <a:endParaRPr lang="en-US" altLang="en-US" sz="130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46202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66A5E8A1-4BA4-4A61-9946-E5A663D3FEA6}" type="slidenum">
              <a:rPr lang="en-US" altLang="en-US" sz="1300">
                <a:solidFill>
                  <a:srgbClr val="000000"/>
                </a:solidFill>
                <a:latin typeface="Times New Roman" panose="02020603050405020304" pitchFamily="18" charset="0"/>
              </a:rPr>
              <a:pPr algn="r"/>
              <a:t>48</a:t>
            </a:fld>
            <a:endParaRPr lang="en-US" altLang="en-US" sz="1300">
              <a:solidFill>
                <a:srgbClr val="000000"/>
              </a:solidFill>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91557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C639C18-D8BE-4A01-B872-45976ABAC2EF}" type="slidenum">
              <a:rPr lang="en-US" altLang="en-US" sz="1300">
                <a:latin typeface="Times New Roman" panose="02020603050405020304" pitchFamily="18" charset="0"/>
              </a:rPr>
              <a:pPr/>
              <a:t>49</a:t>
            </a:fld>
            <a:endParaRPr lang="en-US" altLang="en-US" sz="13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799341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3760D9-2DBA-4980-B864-10526E11A50B}" type="slidenum">
              <a:rPr lang="en-US" altLang="en-US" sz="1300">
                <a:latin typeface="Times New Roman" panose="02020603050405020304" pitchFamily="18" charset="0"/>
              </a:rPr>
              <a:pPr/>
              <a:t>50</a:t>
            </a:fld>
            <a:endParaRPr lang="en-US" altLang="en-US" sz="13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2330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44C0FB-1367-4857-845C-25033F04E7B9}" type="slidenum">
              <a:rPr lang="en-US" altLang="en-US" sz="1300">
                <a:latin typeface="Times New Roman" panose="02020603050405020304" pitchFamily="18" charset="0"/>
              </a:rPr>
              <a:pPr/>
              <a:t>51</a:t>
            </a:fld>
            <a:endParaRPr lang="en-US" altLang="en-US" sz="13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355067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9D4C33E-2950-4333-B8DB-EB5A438BF9B8}" type="slidenum">
              <a:rPr lang="en-US" altLang="en-US" sz="1300">
                <a:latin typeface="Times New Roman" panose="02020603050405020304" pitchFamily="18" charset="0"/>
              </a:rPr>
              <a:pPr/>
              <a:t>52</a:t>
            </a:fld>
            <a:endParaRPr lang="en-US" altLang="en-US" sz="13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5424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792F62-85A9-44DA-8918-FFF47A4E237A}" type="slidenum">
              <a:rPr lang="en-US" altLang="en-US" sz="1300">
                <a:latin typeface="Times New Roman" panose="02020603050405020304" pitchFamily="18" charset="0"/>
              </a:rPr>
              <a:pPr/>
              <a:t>53</a:t>
            </a:fld>
            <a:endParaRPr lang="en-US" altLang="en-US" sz="13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41155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E43DE6-43AA-4DF0-9E4D-C7B02F8C40CB}" type="slidenum">
              <a:rPr lang="en-US" altLang="en-US" sz="1300">
                <a:latin typeface="Times New Roman" panose="02020603050405020304" pitchFamily="18" charset="0"/>
              </a:rPr>
              <a:pPr/>
              <a:t>54</a:t>
            </a:fld>
            <a:endParaRPr lang="en-US" altLang="en-US" sz="13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89897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Cần</a:t>
            </a:r>
            <a:r>
              <a:rPr lang="en-US" baseline="0" dirty="0"/>
              <a:t> </a:t>
            </a:r>
            <a:r>
              <a:rPr lang="en-US" baseline="0" dirty="0" err="1"/>
              <a:t>phân</a:t>
            </a:r>
            <a:r>
              <a:rPr lang="en-US" baseline="0" dirty="0"/>
              <a:t> </a:t>
            </a:r>
            <a:r>
              <a:rPr lang="en-US" baseline="0" dirty="0" err="1"/>
              <a:t>biệt</a:t>
            </a:r>
            <a:r>
              <a:rPr lang="en-US" baseline="0" dirty="0"/>
              <a:t> Bandwidth </a:t>
            </a:r>
            <a:r>
              <a:rPr lang="en-US" baseline="0" dirty="0" err="1"/>
              <a:t>và</a:t>
            </a:r>
            <a:r>
              <a:rPr lang="en-US" baseline="0" dirty="0"/>
              <a:t> Throughput</a:t>
            </a:r>
            <a:endParaRPr lang="en-US" dirty="0"/>
          </a:p>
        </p:txBody>
      </p:sp>
      <p:sp>
        <p:nvSpPr>
          <p:cNvPr id="4" name="Slide Number Placeholder 3"/>
          <p:cNvSpPr>
            <a:spLocks noGrp="1"/>
          </p:cNvSpPr>
          <p:nvPr>
            <p:ph type="sldNum" sz="quarter" idx="10"/>
          </p:nvPr>
        </p:nvSpPr>
        <p:spPr/>
        <p:txBody>
          <a:bodyPr/>
          <a:lstStyle/>
          <a:p>
            <a:pPr>
              <a:defRPr/>
            </a:pPr>
            <a:fld id="{F1FE9C54-6084-4070-BEB7-2FA7676D45EF}" type="slidenum">
              <a:rPr lang="en-US" altLang="en-US" smtClean="0"/>
              <a:pPr>
                <a:defRPr/>
              </a:pPr>
              <a:t>56</a:t>
            </a:fld>
            <a:endParaRPr lang="en-US" altLang="en-US"/>
          </a:p>
        </p:txBody>
      </p:sp>
    </p:spTree>
    <p:extLst>
      <p:ext uri="{BB962C8B-B14F-4D97-AF65-F5344CB8AC3E}">
        <p14:creationId xmlns:p14="http://schemas.microsoft.com/office/powerpoint/2010/main" val="4034665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BE18D8C5-1E7D-4B24-A67B-743EFDD61BA3}" type="slidenum">
              <a:rPr lang="en-US" altLang="en-US" sz="1300">
                <a:latin typeface="Times New Roman" panose="02020603050405020304" pitchFamily="18" charset="0"/>
              </a:rPr>
              <a:pPr algn="r"/>
              <a:t>58</a:t>
            </a:fld>
            <a:endParaRPr lang="en-US" altLang="en-US" sz="13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0795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746D4B0-64B9-4B94-A91F-035987BF1895}" type="slidenum">
              <a:rPr lang="en-US" altLang="en-US" sz="1300">
                <a:latin typeface="Times New Roman" panose="02020603050405020304" pitchFamily="18" charset="0"/>
              </a:rPr>
              <a:pPr/>
              <a:t>59</a:t>
            </a:fld>
            <a:endParaRPr lang="en-US" altLang="en-US" sz="13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23327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ECB60D-EE84-4DF9-87A9-B3BACE48753D}" type="slidenum">
              <a:rPr lang="en-US" altLang="en-US" sz="1300">
                <a:latin typeface="Times New Roman" panose="02020603050405020304" pitchFamily="18" charset="0"/>
              </a:rPr>
              <a:pPr/>
              <a:t>6</a:t>
            </a:fld>
            <a:endParaRPr lang="en-US" altLang="en-US" sz="1300">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22255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C240D4F-1EE9-40C6-8E05-970A70D2B181}" type="slidenum">
              <a:rPr lang="en-US" altLang="en-US" sz="1300">
                <a:latin typeface="Times New Roman" panose="02020603050405020304" pitchFamily="18" charset="0"/>
              </a:rPr>
              <a:pPr/>
              <a:t>60</a:t>
            </a:fld>
            <a:endParaRPr lang="en-US" altLang="en-US" sz="13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4949838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80931B-3290-4C23-8A38-14484280C7E3}" type="slidenum">
              <a:rPr lang="en-US" altLang="en-US" sz="1300">
                <a:latin typeface="Times New Roman" panose="02020603050405020304" pitchFamily="18" charset="0"/>
              </a:rPr>
              <a:pPr/>
              <a:t>61</a:t>
            </a:fld>
            <a:endParaRPr lang="en-US" altLang="en-US" sz="13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62772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01AD82-0C7C-4F9C-9355-02CB50803716}" type="slidenum">
              <a:rPr lang="en-US" altLang="en-US" sz="1300">
                <a:latin typeface="Times New Roman" panose="02020603050405020304" pitchFamily="18" charset="0"/>
              </a:rPr>
              <a:pPr/>
              <a:t>62</a:t>
            </a:fld>
            <a:endParaRPr lang="en-US" altLang="en-US" sz="13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36296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B3C508-8820-4488-877C-4EAB7B6D6931}" type="slidenum">
              <a:rPr lang="en-US" altLang="en-US" sz="1300">
                <a:latin typeface="Times New Roman" panose="02020603050405020304" pitchFamily="18" charset="0"/>
              </a:rPr>
              <a:pPr/>
              <a:t>63</a:t>
            </a:fld>
            <a:endParaRPr lang="en-US" altLang="en-US" sz="13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948214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BFF65D-C5AB-4AFA-AE83-38A4670FC745}" type="slidenum">
              <a:rPr lang="en-US" altLang="en-US" sz="1300">
                <a:latin typeface="Times New Roman" panose="02020603050405020304" pitchFamily="18" charset="0"/>
              </a:rPr>
              <a:pPr/>
              <a:t>64</a:t>
            </a:fld>
            <a:endParaRPr lang="en-US" altLang="en-US" sz="13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083610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FED304E-7ED6-4CDF-AF3A-194C065019DA}" type="slidenum">
              <a:rPr lang="en-US" altLang="en-US" sz="1300">
                <a:latin typeface="Times New Roman" panose="02020603050405020304" pitchFamily="18" charset="0"/>
              </a:rPr>
              <a:pPr/>
              <a:t>65</a:t>
            </a:fld>
            <a:endParaRPr lang="en-US" altLang="en-US" sz="13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000653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9E69D91A-92F5-4CC4-8123-D8FC539BF3BE}" type="slidenum">
              <a:rPr lang="en-US" altLang="en-US" sz="1300">
                <a:latin typeface="Times New Roman" panose="02020603050405020304" pitchFamily="18" charset="0"/>
              </a:rPr>
              <a:pPr algn="r"/>
              <a:t>67</a:t>
            </a:fld>
            <a:endParaRPr lang="en-US" altLang="en-US" sz="13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899691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C60B7C6A-06D4-4653-B346-AFE16CA90BE4}" type="slidenum">
              <a:rPr lang="en-US" altLang="en-US" sz="1300">
                <a:latin typeface="Times New Roman" panose="02020603050405020304" pitchFamily="18" charset="0"/>
              </a:rPr>
              <a:pPr algn="r"/>
              <a:t>73</a:t>
            </a:fld>
            <a:endParaRPr lang="en-US" altLang="en-US" sz="13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5760549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FBF9B40-9DEC-4BB0-812B-BACF4C2F24F2}" type="slidenum">
              <a:rPr lang="en-US" altLang="en-US" sz="1300">
                <a:latin typeface="Times New Roman" panose="02020603050405020304" pitchFamily="18" charset="0"/>
              </a:rPr>
              <a:pPr/>
              <a:t>74</a:t>
            </a:fld>
            <a:endParaRPr lang="en-US" altLang="en-US" sz="13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727679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734F1F-DF67-486C-8B38-3DE112FACA77}" type="slidenum">
              <a:rPr lang="en-US" altLang="en-US" sz="1300">
                <a:latin typeface="Times New Roman" panose="02020603050405020304" pitchFamily="18" charset="0"/>
              </a:rPr>
              <a:pPr/>
              <a:t>75</a:t>
            </a:fld>
            <a:endParaRPr lang="en-US" altLang="en-US" sz="13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47727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962C476-E2BF-44D3-A6AD-564E01A6697F}" type="slidenum">
              <a:rPr lang="en-US" altLang="en-US" sz="1300">
                <a:latin typeface="Times New Roman" panose="02020603050405020304" pitchFamily="18" charset="0"/>
              </a:rPr>
              <a:pPr/>
              <a:t>7</a:t>
            </a:fld>
            <a:endParaRPr lang="en-US" altLang="en-US" sz="130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11086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B52E62-275E-4200-8094-B1A22E78CA9D}" type="slidenum">
              <a:rPr lang="en-US" altLang="en-US" sz="1300">
                <a:latin typeface="Times New Roman" panose="02020603050405020304" pitchFamily="18" charset="0"/>
              </a:rPr>
              <a:pPr/>
              <a:t>76</a:t>
            </a:fld>
            <a:endParaRPr lang="en-US" altLang="en-US" sz="13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ea typeface="ＭＳ Ｐゴシック" panose="020B0600070205080204" pitchFamily="34" charset="-128"/>
              </a:rPr>
              <a:t>proliferation </a:t>
            </a:r>
            <a:r>
              <a:rPr lang="en-US" altLang="en-US">
                <a:ea typeface="ＭＳ Ｐゴシック" panose="020B0600070205080204" pitchFamily="34" charset="-128"/>
              </a:rPr>
              <a:t>: phổ biến</a:t>
            </a:r>
            <a:endParaRPr lang="vi-VN" altLang="en-US">
              <a:ea typeface="ＭＳ Ｐゴシック" panose="020B0600070205080204" pitchFamily="34" charset="-128"/>
            </a:endParaRPr>
          </a:p>
        </p:txBody>
      </p:sp>
    </p:spTree>
    <p:extLst>
      <p:ext uri="{BB962C8B-B14F-4D97-AF65-F5344CB8AC3E}">
        <p14:creationId xmlns:p14="http://schemas.microsoft.com/office/powerpoint/2010/main" val="3162444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822C5D-E6E7-44D6-9B79-0513CA6488CA}" type="slidenum">
              <a:rPr lang="en-US" altLang="en-US" sz="1300">
                <a:latin typeface="Times New Roman" panose="02020603050405020304" pitchFamily="18" charset="0"/>
              </a:rPr>
              <a:pPr/>
              <a:t>77</a:t>
            </a:fld>
            <a:endParaRPr lang="en-US" altLang="en-US" sz="13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380722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719069-8A6F-4E92-AAF6-23F46D8A1D0F}" type="slidenum">
              <a:rPr lang="en-US" altLang="en-US" sz="1300">
                <a:latin typeface="Times New Roman" panose="02020603050405020304" pitchFamily="18" charset="0"/>
              </a:rPr>
              <a:pPr/>
              <a:t>78</a:t>
            </a:fld>
            <a:endParaRPr lang="en-US" altLang="en-US" sz="13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2922842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AA270AC-DC1C-4296-B87F-81FB8F86776A}" type="slidenum">
              <a:rPr lang="en-US" altLang="en-US" sz="1300">
                <a:latin typeface="Times New Roman" panose="02020603050405020304" pitchFamily="18" charset="0"/>
              </a:rPr>
              <a:pPr/>
              <a:t>79</a:t>
            </a:fld>
            <a:endParaRPr lang="en-US" altLang="en-US" sz="13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097031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B0D9B85-CD60-4B7E-A091-18A0DAC07CCC}" type="slidenum">
              <a:rPr lang="en-US" altLang="en-US" sz="1300">
                <a:latin typeface="Times New Roman" panose="02020603050405020304" pitchFamily="18" charset="0"/>
              </a:rPr>
              <a:pPr/>
              <a:t>8</a:t>
            </a:fld>
            <a:endParaRPr lang="en-US" altLang="en-US" sz="1300">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6018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D2E1C1-0A1B-4AEC-A7C9-E855E1263D8A}" type="slidenum">
              <a:rPr lang="en-US" altLang="en-US" sz="1300">
                <a:latin typeface="Times New Roman" panose="02020603050405020304" pitchFamily="18" charset="0"/>
              </a:rPr>
              <a:pPr/>
              <a:t>9</a:t>
            </a:fld>
            <a:endParaRPr lang="en-US" altLang="en-US" sz="1300">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270660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0A260113-47CE-41B5-989C-8B990BA10814}" type="slidenum">
              <a:rPr lang="en-US" altLang="en-US" sz="1300">
                <a:latin typeface="Times New Roman" panose="02020603050405020304" pitchFamily="18" charset="0"/>
              </a:rPr>
              <a:pPr algn="r"/>
              <a:t>10</a:t>
            </a:fld>
            <a:endParaRPr lang="en-US" altLang="en-US" sz="1300">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vi-VN" altLang="en-US">
              <a:ea typeface="ＭＳ Ｐゴシック" panose="020B0600070205080204" pitchFamily="34" charset="-128"/>
            </a:endParaRPr>
          </a:p>
        </p:txBody>
      </p:sp>
    </p:spTree>
    <p:extLst>
      <p:ext uri="{BB962C8B-B14F-4D97-AF65-F5344CB8AC3E}">
        <p14:creationId xmlns:p14="http://schemas.microsoft.com/office/powerpoint/2010/main" val="183757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pPr>
                <a:defRPr/>
              </a:pPr>
              <a:t>26/07/2024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DDEE18EE-BCC3-4F44-BDCB-CEFDAA269C0A}" type="slidenum">
              <a:rPr lang="en-US" altLang="en-US"/>
              <a:pPr>
                <a:defRPr/>
              </a:pPr>
              <a:t>‹#›</a:t>
            </a:fld>
            <a:endParaRPr lang="en-US" altLang="en-US"/>
          </a:p>
        </p:txBody>
      </p:sp>
    </p:spTree>
    <p:extLst>
      <p:ext uri="{BB962C8B-B14F-4D97-AF65-F5344CB8AC3E}">
        <p14:creationId xmlns:p14="http://schemas.microsoft.com/office/powerpoint/2010/main" val="363946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pPr>
                <a:defRPr/>
              </a:pPr>
              <a:t>26/07/2024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CA94D03F-F254-4318-AA9E-30B1EBF2E448}" type="slidenum">
              <a:rPr lang="en-US" altLang="en-US"/>
              <a:pPr>
                <a:defRPr/>
              </a:pPr>
              <a:t>‹#›</a:t>
            </a:fld>
            <a:endParaRPr lang="en-US" altLang="en-US"/>
          </a:p>
        </p:txBody>
      </p:sp>
    </p:spTree>
    <p:extLst>
      <p:ext uri="{BB962C8B-B14F-4D97-AF65-F5344CB8AC3E}">
        <p14:creationId xmlns:p14="http://schemas.microsoft.com/office/powerpoint/2010/main" val="3194092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pPr>
                <a:defRPr/>
              </a:pPr>
              <a:t>26/07/2024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t>1-</a:t>
            </a:r>
            <a:fld id="{F51AB94D-5C6D-45B8-94C7-6FFDC6D0C411}" type="slidenum">
              <a:rPr lang="en-US" altLang="en-US"/>
              <a:pPr>
                <a:defRPr/>
              </a:pPr>
              <a:t>‹#›</a:t>
            </a:fld>
            <a:endParaRPr lang="en-US" altLang="en-US"/>
          </a:p>
        </p:txBody>
      </p:sp>
    </p:spTree>
    <p:extLst>
      <p:ext uri="{BB962C8B-B14F-4D97-AF65-F5344CB8AC3E}">
        <p14:creationId xmlns:p14="http://schemas.microsoft.com/office/powerpoint/2010/main" val="2955327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pPr>
                <a:defRPr/>
              </a:pPr>
              <a:t>26/07/2024</a:t>
            </a:fld>
            <a:endParaRPr lang="en-US"/>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t>1</a:t>
            </a:r>
            <a:fld id="{218C51D5-F751-498B-BCA6-F231CC910135}" type="slidenum">
              <a:rPr lang="en-US" altLang="en-US"/>
              <a:pPr>
                <a:defRPr/>
              </a:pPr>
              <a:t>‹#›</a:t>
            </a:fld>
            <a:endParaRPr lang="en-US" altLang="en-US"/>
          </a:p>
        </p:txBody>
      </p:sp>
    </p:spTree>
    <p:extLst>
      <p:ext uri="{BB962C8B-B14F-4D97-AF65-F5344CB8AC3E}">
        <p14:creationId xmlns:p14="http://schemas.microsoft.com/office/powerpoint/2010/main" val="93441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2524B7A-89D5-4AA5-9EFD-E26ABC3F8C2A}" type="slidenum">
              <a:rPr lang="en-US" altLang="en-US"/>
              <a:pPr>
                <a:defRPr/>
              </a:pPr>
              <a:t>‹#›</a:t>
            </a:fld>
            <a:endParaRPr lang="en-US" altLang="en-US"/>
          </a:p>
        </p:txBody>
      </p:sp>
    </p:spTree>
    <p:extLst>
      <p:ext uri="{BB962C8B-B14F-4D97-AF65-F5344CB8AC3E}">
        <p14:creationId xmlns:p14="http://schemas.microsoft.com/office/powerpoint/2010/main" val="2462910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D16F32E0-C51F-40BF-BC29-A9AE500DBAC9}" type="slidenum">
              <a:rPr lang="en-US" altLang="en-US"/>
              <a:pPr>
                <a:defRPr/>
              </a:pPr>
              <a:t>‹#›</a:t>
            </a:fld>
            <a:endParaRPr lang="en-US" altLang="en-US"/>
          </a:p>
        </p:txBody>
      </p:sp>
    </p:spTree>
    <p:extLst>
      <p:ext uri="{BB962C8B-B14F-4D97-AF65-F5344CB8AC3E}">
        <p14:creationId xmlns:p14="http://schemas.microsoft.com/office/powerpoint/2010/main" val="1817883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BEFB0F2-B707-4275-83E8-940518B8FD3D}" type="slidenum">
              <a:rPr lang="en-US" altLang="en-US"/>
              <a:pPr>
                <a:defRPr/>
              </a:pPr>
              <a:t>‹#›</a:t>
            </a:fld>
            <a:endParaRPr lang="en-US" altLang="en-US"/>
          </a:p>
        </p:txBody>
      </p:sp>
    </p:spTree>
    <p:extLst>
      <p:ext uri="{BB962C8B-B14F-4D97-AF65-F5344CB8AC3E}">
        <p14:creationId xmlns:p14="http://schemas.microsoft.com/office/powerpoint/2010/main" val="143279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AC59DE17-2722-45C2-BC4A-6D76470DB09C}" type="slidenum">
              <a:rPr lang="en-US" altLang="en-US"/>
              <a:pPr>
                <a:defRPr/>
              </a:pPr>
              <a:t>‹#›</a:t>
            </a:fld>
            <a:endParaRPr lang="en-US" altLang="en-US"/>
          </a:p>
        </p:txBody>
      </p:sp>
    </p:spTree>
    <p:extLst>
      <p:ext uri="{BB962C8B-B14F-4D97-AF65-F5344CB8AC3E}">
        <p14:creationId xmlns:p14="http://schemas.microsoft.com/office/powerpoint/2010/main" val="1096378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9" name="Rectangle 8"/>
          <p:cNvSpPr>
            <a:spLocks noGrp="1" noChangeArrowheads="1"/>
          </p:cNvSpPr>
          <p:nvPr>
            <p:ph type="sldNum" sz="quarter" idx="12"/>
          </p:nvPr>
        </p:nvSpPr>
        <p:spPr>
          <a:ln/>
        </p:spPr>
        <p:txBody>
          <a:bodyPr/>
          <a:lstStyle>
            <a:lvl1pPr>
              <a:defRPr/>
            </a:lvl1pPr>
          </a:lstStyle>
          <a:p>
            <a:pPr>
              <a:defRPr/>
            </a:pPr>
            <a:r>
              <a:rPr lang="en-US" altLang="en-US"/>
              <a:t>4-</a:t>
            </a:r>
            <a:fld id="{95875A9A-31D1-457E-A9C7-DEB4D3C51B65}" type="slidenum">
              <a:rPr lang="en-US" altLang="en-US"/>
              <a:pPr>
                <a:defRPr/>
              </a:pPr>
              <a:t>‹#›</a:t>
            </a:fld>
            <a:endParaRPr lang="en-US" altLang="en-US"/>
          </a:p>
        </p:txBody>
      </p:sp>
    </p:spTree>
    <p:extLst>
      <p:ext uri="{BB962C8B-B14F-4D97-AF65-F5344CB8AC3E}">
        <p14:creationId xmlns:p14="http://schemas.microsoft.com/office/powerpoint/2010/main" val="3929982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5" name="Rectangle 8"/>
          <p:cNvSpPr>
            <a:spLocks noGrp="1" noChangeArrowheads="1"/>
          </p:cNvSpPr>
          <p:nvPr>
            <p:ph type="sldNum" sz="quarter" idx="12"/>
          </p:nvPr>
        </p:nvSpPr>
        <p:spPr>
          <a:ln/>
        </p:spPr>
        <p:txBody>
          <a:bodyPr/>
          <a:lstStyle>
            <a:lvl1pPr>
              <a:defRPr/>
            </a:lvl1pPr>
          </a:lstStyle>
          <a:p>
            <a:pPr>
              <a:defRPr/>
            </a:pPr>
            <a:r>
              <a:rPr lang="en-US" altLang="en-US"/>
              <a:t>4-</a:t>
            </a:r>
            <a:fld id="{F8817B74-FD6D-4606-9D31-2A8F625E392D}" type="slidenum">
              <a:rPr lang="en-US" altLang="en-US"/>
              <a:pPr>
                <a:defRPr/>
              </a:pPr>
              <a:t>‹#›</a:t>
            </a:fld>
            <a:endParaRPr lang="en-US" altLang="en-US"/>
          </a:p>
        </p:txBody>
      </p:sp>
    </p:spTree>
    <p:extLst>
      <p:ext uri="{BB962C8B-B14F-4D97-AF65-F5344CB8AC3E}">
        <p14:creationId xmlns:p14="http://schemas.microsoft.com/office/powerpoint/2010/main" val="1506766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4" name="Rectangle 8"/>
          <p:cNvSpPr>
            <a:spLocks noGrp="1" noChangeArrowheads="1"/>
          </p:cNvSpPr>
          <p:nvPr>
            <p:ph type="sldNum" sz="quarter" idx="12"/>
          </p:nvPr>
        </p:nvSpPr>
        <p:spPr>
          <a:ln/>
        </p:spPr>
        <p:txBody>
          <a:bodyPr/>
          <a:lstStyle>
            <a:lvl1pPr>
              <a:defRPr/>
            </a:lvl1pPr>
          </a:lstStyle>
          <a:p>
            <a:pPr>
              <a:defRPr/>
            </a:pPr>
            <a:r>
              <a:rPr lang="en-US" altLang="en-US"/>
              <a:t>4-</a:t>
            </a:r>
            <a:fld id="{24A91751-CAF7-468A-B4B9-9E778F1E6984}" type="slidenum">
              <a:rPr lang="en-US" altLang="en-US"/>
              <a:pPr>
                <a:defRPr/>
              </a:pPr>
              <a:t>‹#›</a:t>
            </a:fld>
            <a:endParaRPr lang="en-US" altLang="en-US"/>
          </a:p>
        </p:txBody>
      </p:sp>
    </p:spTree>
    <p:extLst>
      <p:ext uri="{BB962C8B-B14F-4D97-AF65-F5344CB8AC3E}">
        <p14:creationId xmlns:p14="http://schemas.microsoft.com/office/powerpoint/2010/main" val="15927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pPr>
                <a:defRPr/>
              </a:pPr>
              <a:t>26/07/2024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8CCF0D6F-2677-4969-8EFC-E866093794CB}" type="slidenum">
              <a:rPr lang="en-US" altLang="en-US"/>
              <a:pPr>
                <a:defRPr/>
              </a:pPr>
              <a:t>‹#›</a:t>
            </a:fld>
            <a:endParaRPr lang="en-US" altLang="en-US"/>
          </a:p>
        </p:txBody>
      </p:sp>
    </p:spTree>
    <p:extLst>
      <p:ext uri="{BB962C8B-B14F-4D97-AF65-F5344CB8AC3E}">
        <p14:creationId xmlns:p14="http://schemas.microsoft.com/office/powerpoint/2010/main" val="1601419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4DB93D6B-0292-4E34-8C99-DE7878D6A934}" type="slidenum">
              <a:rPr lang="en-US" altLang="en-US"/>
              <a:pPr>
                <a:defRPr/>
              </a:pPr>
              <a:t>‹#›</a:t>
            </a:fld>
            <a:endParaRPr lang="en-US" altLang="en-US"/>
          </a:p>
        </p:txBody>
      </p:sp>
    </p:spTree>
    <p:extLst>
      <p:ext uri="{BB962C8B-B14F-4D97-AF65-F5344CB8AC3E}">
        <p14:creationId xmlns:p14="http://schemas.microsoft.com/office/powerpoint/2010/main" val="91660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F0085DFD-5A88-4450-80EB-C718C677E0E5}" type="slidenum">
              <a:rPr lang="en-US" altLang="en-US"/>
              <a:pPr>
                <a:defRPr/>
              </a:pPr>
              <a:t>‹#›</a:t>
            </a:fld>
            <a:endParaRPr lang="en-US" altLang="en-US"/>
          </a:p>
        </p:txBody>
      </p:sp>
    </p:spTree>
    <p:extLst>
      <p:ext uri="{BB962C8B-B14F-4D97-AF65-F5344CB8AC3E}">
        <p14:creationId xmlns:p14="http://schemas.microsoft.com/office/powerpoint/2010/main" val="2898243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71F81D7C-3AC4-4653-AEB8-E5127E7D560A}" type="slidenum">
              <a:rPr lang="en-US" altLang="en-US"/>
              <a:pPr>
                <a:defRPr/>
              </a:pPr>
              <a:t>‹#›</a:t>
            </a:fld>
            <a:endParaRPr lang="en-US" altLang="en-US"/>
          </a:p>
        </p:txBody>
      </p:sp>
    </p:spTree>
    <p:extLst>
      <p:ext uri="{BB962C8B-B14F-4D97-AF65-F5344CB8AC3E}">
        <p14:creationId xmlns:p14="http://schemas.microsoft.com/office/powerpoint/2010/main" val="1713513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6" name="Rectangle 8"/>
          <p:cNvSpPr>
            <a:spLocks noGrp="1" noChangeArrowheads="1"/>
          </p:cNvSpPr>
          <p:nvPr>
            <p:ph type="sldNum" sz="quarter" idx="12"/>
          </p:nvPr>
        </p:nvSpPr>
        <p:spPr>
          <a:ln/>
        </p:spPr>
        <p:txBody>
          <a:bodyPr/>
          <a:lstStyle>
            <a:lvl1pPr>
              <a:defRPr/>
            </a:lvl1pPr>
          </a:lstStyle>
          <a:p>
            <a:pPr>
              <a:defRPr/>
            </a:pPr>
            <a:r>
              <a:rPr lang="en-US" altLang="en-US"/>
              <a:t>4-</a:t>
            </a:r>
            <a:fld id="{85E8B929-B072-4A52-958A-CA47FB74FD8C}" type="slidenum">
              <a:rPr lang="en-US" altLang="en-US"/>
              <a:pPr>
                <a:defRPr/>
              </a:pPr>
              <a:t>‹#›</a:t>
            </a:fld>
            <a:endParaRPr lang="en-US" altLang="en-US"/>
          </a:p>
        </p:txBody>
      </p:sp>
    </p:spTree>
    <p:extLst>
      <p:ext uri="{BB962C8B-B14F-4D97-AF65-F5344CB8AC3E}">
        <p14:creationId xmlns:p14="http://schemas.microsoft.com/office/powerpoint/2010/main" val="2522452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mạng Layer</a:t>
            </a:r>
          </a:p>
        </p:txBody>
      </p:sp>
      <p:sp>
        <p:nvSpPr>
          <p:cNvPr id="7" name="Rectangle 8"/>
          <p:cNvSpPr>
            <a:spLocks noGrp="1" noChangeArrowheads="1"/>
          </p:cNvSpPr>
          <p:nvPr>
            <p:ph type="sldNum" sz="quarter" idx="12"/>
          </p:nvPr>
        </p:nvSpPr>
        <p:spPr>
          <a:ln/>
        </p:spPr>
        <p:txBody>
          <a:bodyPr/>
          <a:lstStyle>
            <a:lvl1pPr>
              <a:defRPr/>
            </a:lvl1pPr>
          </a:lstStyle>
          <a:p>
            <a:pPr>
              <a:defRPr/>
            </a:pPr>
            <a:r>
              <a:rPr lang="en-US" altLang="en-US"/>
              <a:t>4-</a:t>
            </a:r>
            <a:fld id="{2332F307-ED0B-4527-8FAD-DE0DB09E7566}" type="slidenum">
              <a:rPr lang="en-US" altLang="en-US"/>
              <a:pPr>
                <a:defRPr/>
              </a:pPr>
              <a:t>‹#›</a:t>
            </a:fld>
            <a:endParaRPr lang="en-US" altLang="en-US"/>
          </a:p>
        </p:txBody>
      </p:sp>
    </p:spTree>
    <p:extLst>
      <p:ext uri="{BB962C8B-B14F-4D97-AF65-F5344CB8AC3E}">
        <p14:creationId xmlns:p14="http://schemas.microsoft.com/office/powerpoint/2010/main" val="12346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BC928049-FDF0-4E34-8211-4A26D28D2E8F}" type="datetime1">
              <a:rPr lang="en-US">
                <a:solidFill>
                  <a:srgbClr val="000000"/>
                </a:solidFill>
              </a:rPr>
              <a:pPr>
                <a:defRPr/>
              </a:pPr>
              <a:t>26/07/2024</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DDEE18EE-BCC3-4F44-BDCB-CEFDAA269C0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061809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83609046-4B3B-4507-8344-5EC8DF5105DB}" type="datetime1">
              <a:rPr lang="en-US">
                <a:solidFill>
                  <a:srgbClr val="000000"/>
                </a:solidFill>
              </a:rPr>
              <a:pPr>
                <a:defRPr/>
              </a:pPr>
              <a:t>26/07/2024</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8CCF0D6F-2677-4969-8EFC-E866093794C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747181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solidFill>
                  <a:srgbClr val="000000"/>
                </a:solidFill>
              </a:rPr>
              <a:pPr>
                <a:defRPr/>
              </a:pPr>
              <a:t>26/07/2024</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8B3B4B3-E49F-4C32-A65E-51DF1022B0C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435488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solidFill>
                  <a:srgbClr val="000000"/>
                </a:solidFill>
              </a:rPr>
              <a:pPr>
                <a:defRPr/>
              </a:pPr>
              <a:t>26/07/2024</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1962F237-1892-46CF-AAC6-77BBB207B1A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14063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solidFill>
                  <a:srgbClr val="000000"/>
                </a:solidFill>
              </a:rPr>
              <a:pPr>
                <a:defRPr/>
              </a:pPr>
              <a:t>26/07/2024</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B948292E-98C8-435E-918E-6AAE75C76BD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3837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BD27AFDE-EB55-41B0-A707-A1A4DA5D71A1}" type="datetime1">
              <a:rPr lang="en-US"/>
              <a:pPr>
                <a:defRPr/>
              </a:pPr>
              <a:t>26/07/2024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18B3B4B3-E49F-4C32-A65E-51DF1022B0CD}" type="slidenum">
              <a:rPr lang="en-US" altLang="en-US"/>
              <a:pPr>
                <a:defRPr/>
              </a:pPr>
              <a:t>‹#›</a:t>
            </a:fld>
            <a:endParaRPr lang="en-US" altLang="en-US"/>
          </a:p>
        </p:txBody>
      </p:sp>
    </p:spTree>
    <p:extLst>
      <p:ext uri="{BB962C8B-B14F-4D97-AF65-F5344CB8AC3E}">
        <p14:creationId xmlns:p14="http://schemas.microsoft.com/office/powerpoint/2010/main" val="4258159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solidFill>
                  <a:srgbClr val="000000"/>
                </a:solidFill>
              </a:rPr>
              <a:pPr>
                <a:defRPr/>
              </a:pPr>
              <a:t>26/07/2024</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E595879-BBD3-491D-98BA-4377262EB53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7623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solidFill>
                  <a:srgbClr val="000000"/>
                </a:solidFill>
              </a:rPr>
              <a:pPr>
                <a:defRPr/>
              </a:pPr>
              <a:t>26/07/2024</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solidFill>
                  <a:srgbClr val="000000"/>
                </a:solidFill>
              </a:rPr>
              <a:t>1-</a:t>
            </a:r>
            <a:fld id="{87258259-5899-4A4C-ADCA-AF32B89D78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22266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solidFill>
                  <a:srgbClr val="000000"/>
                </a:solidFill>
              </a:rPr>
              <a:pPr>
                <a:defRPr/>
              </a:pPr>
              <a:t>26/07/2024</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solidFill>
                  <a:srgbClr val="000000"/>
                </a:solidFill>
              </a:rPr>
              <a:t>1-</a:t>
            </a:r>
            <a:fld id="{283EE216-3781-4CE6-B2D5-BA39DDF419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91063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solidFill>
                  <a:srgbClr val="000000"/>
                </a:solidFill>
              </a:rPr>
              <a:pPr>
                <a:defRPr/>
              </a:pPr>
              <a:t>26/07/2024</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solidFill>
                  <a:srgbClr val="000000"/>
                </a:solidFill>
              </a:rPr>
              <a:t>2-</a:t>
            </a:r>
            <a:fld id="{43D2D35E-1E8B-4EA2-A044-FBEA2E3F56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17732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834625-FFCA-411F-BF9D-5DF7E5E4B166}" type="datetime1">
              <a:rPr lang="en-US">
                <a:solidFill>
                  <a:srgbClr val="000000"/>
                </a:solidFill>
              </a:rPr>
              <a:pPr>
                <a:defRPr/>
              </a:pPr>
              <a:t>26/07/2024</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CA94D03F-F254-4318-AA9E-30B1EBF2E44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58880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385261-C2D3-4490-8D6F-110A6FBF1483}" type="datetime1">
              <a:rPr lang="en-US">
                <a:solidFill>
                  <a:srgbClr val="000000"/>
                </a:solidFill>
              </a:rPr>
              <a:pPr>
                <a:defRPr/>
              </a:pPr>
              <a:t>26/07/2024</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6" name="Slide Number Placeholder 5"/>
          <p:cNvSpPr>
            <a:spLocks noGrp="1"/>
          </p:cNvSpPr>
          <p:nvPr>
            <p:ph type="sldNum" sz="quarter" idx="12"/>
          </p:nvPr>
        </p:nvSpPr>
        <p:spPr/>
        <p:txBody>
          <a:bodyPr/>
          <a:lstStyle>
            <a:lvl1pPr>
              <a:defRPr smtClean="0"/>
            </a:lvl1pPr>
          </a:lstStyle>
          <a:p>
            <a:pPr>
              <a:defRPr/>
            </a:pPr>
            <a:r>
              <a:rPr lang="en-US" altLang="en-US">
                <a:solidFill>
                  <a:srgbClr val="000000"/>
                </a:solidFill>
              </a:rPr>
              <a:t>1-</a:t>
            </a:r>
            <a:fld id="{F51AB94D-5C6D-45B8-94C7-6FFDC6D0C41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52947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fld id="{18CC3CBD-59C1-467B-A192-29EE10A1905C}" type="datetime1">
              <a:rPr lang="en-US">
                <a:solidFill>
                  <a:srgbClr val="000000"/>
                </a:solidFill>
              </a:rPr>
              <a:pPr>
                <a:defRPr/>
              </a:pPr>
              <a:t>26/07/2024</a:t>
            </a:fld>
            <a:endParaRPr lang="en-US">
              <a:solidFill>
                <a:srgbClr val="000000"/>
              </a:solidFill>
            </a:endParaRPr>
          </a:p>
        </p:txBody>
      </p:sp>
      <p:sp>
        <p:nvSpPr>
          <p:cNvPr id="7" name="Footer Placeholder 6"/>
          <p:cNvSpPr>
            <a:spLocks noGrp="1"/>
          </p:cNvSpPr>
          <p:nvPr>
            <p:ph type="ftr" sz="quarter" idx="11"/>
          </p:nvPr>
        </p:nvSpPr>
        <p:spPr/>
        <p:txBody>
          <a:bodyPr/>
          <a:lstStyle>
            <a:lvl1pPr>
              <a:defRPr/>
            </a:lvl1pPr>
          </a:lstStyle>
          <a:p>
            <a:pPr>
              <a:defRPr/>
            </a:pPr>
            <a:r>
              <a:rPr lang="en-US">
                <a:solidFill>
                  <a:srgbClr val="000000"/>
                </a:solidFill>
              </a:rPr>
              <a:t>Introduction</a:t>
            </a:r>
          </a:p>
        </p:txBody>
      </p:sp>
      <p:sp>
        <p:nvSpPr>
          <p:cNvPr id="8" name="Slide Number Placeholder 7"/>
          <p:cNvSpPr>
            <a:spLocks noGrp="1"/>
          </p:cNvSpPr>
          <p:nvPr>
            <p:ph type="sldNum" sz="quarter" idx="12"/>
          </p:nvPr>
        </p:nvSpPr>
        <p:spPr/>
        <p:txBody>
          <a:bodyPr/>
          <a:lstStyle>
            <a:lvl1pPr>
              <a:defRPr smtClean="0"/>
            </a:lvl1pPr>
          </a:lstStyle>
          <a:p>
            <a:pPr>
              <a:defRPr/>
            </a:pPr>
            <a:r>
              <a:rPr lang="en-US" altLang="en-US">
                <a:solidFill>
                  <a:srgbClr val="000000"/>
                </a:solidFill>
              </a:rPr>
              <a:t>1</a:t>
            </a:r>
            <a:fld id="{218C51D5-F751-498B-BCA6-F231CC91013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78631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88E9B2EF-2984-4C22-B129-C1315F4DE123}" type="datetime1">
              <a:rPr lang="en-US"/>
              <a:pPr>
                <a:defRPr/>
              </a:pPr>
              <a:t>26/07/2024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1962F237-1892-46CF-AAC6-77BBB207B1A0}" type="slidenum">
              <a:rPr lang="en-US" altLang="en-US"/>
              <a:pPr>
                <a:defRPr/>
              </a:pPr>
              <a:t>‹#›</a:t>
            </a:fld>
            <a:endParaRPr lang="en-US" altLang="en-US"/>
          </a:p>
        </p:txBody>
      </p:sp>
    </p:spTree>
    <p:extLst>
      <p:ext uri="{BB962C8B-B14F-4D97-AF65-F5344CB8AC3E}">
        <p14:creationId xmlns:p14="http://schemas.microsoft.com/office/powerpoint/2010/main" val="96164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989EDCE-42BF-4385-B8EA-E74661DF7147}" type="datetime1">
              <a:rPr lang="en-US"/>
              <a:pPr>
                <a:defRPr/>
              </a:pPr>
              <a:t>26/07/2024</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t>2-</a:t>
            </a:r>
            <a:fld id="{B948292E-98C8-435E-918E-6AAE75C76BD5}" type="slidenum">
              <a:rPr lang="en-US" altLang="en-US"/>
              <a:pPr>
                <a:defRPr/>
              </a:pPr>
              <a:t>‹#›</a:t>
            </a:fld>
            <a:endParaRPr lang="en-US" altLang="en-US"/>
          </a:p>
        </p:txBody>
      </p:sp>
    </p:spTree>
    <p:extLst>
      <p:ext uri="{BB962C8B-B14F-4D97-AF65-F5344CB8AC3E}">
        <p14:creationId xmlns:p14="http://schemas.microsoft.com/office/powerpoint/2010/main" val="264252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17C76957-0094-4CA9-9F00-8813356746AF}" type="datetime1">
              <a:rPr lang="en-US"/>
              <a:pPr>
                <a:defRPr/>
              </a:pPr>
              <a:t>26/07/2024</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t>2-</a:t>
            </a:r>
            <a:fld id="{4E595879-BBD3-491D-98BA-4377262EB536}" type="slidenum">
              <a:rPr lang="en-US" altLang="en-US"/>
              <a:pPr>
                <a:defRPr/>
              </a:pPr>
              <a:t>‹#›</a:t>
            </a:fld>
            <a:endParaRPr lang="en-US" altLang="en-US"/>
          </a:p>
        </p:txBody>
      </p:sp>
    </p:spTree>
    <p:extLst>
      <p:ext uri="{BB962C8B-B14F-4D97-AF65-F5344CB8AC3E}">
        <p14:creationId xmlns:p14="http://schemas.microsoft.com/office/powerpoint/2010/main" val="353217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6990D908-6ED1-4508-8453-8094C9B22E6B}" type="datetime1">
              <a:rPr lang="en-US"/>
              <a:pPr>
                <a:defRPr/>
              </a:pPr>
              <a:t>26/07/2024</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defRPr smtClean="0"/>
            </a:lvl1pPr>
          </a:lstStyle>
          <a:p>
            <a:pPr>
              <a:defRPr/>
            </a:pPr>
            <a:r>
              <a:rPr lang="en-US" altLang="en-US"/>
              <a:t>1-</a:t>
            </a:r>
            <a:fld id="{87258259-5899-4A4C-ADCA-AF32B89D78C1}" type="slidenum">
              <a:rPr lang="en-US" altLang="en-US"/>
              <a:pPr>
                <a:defRPr/>
              </a:pPr>
              <a:t>‹#›</a:t>
            </a:fld>
            <a:endParaRPr lang="en-US" altLang="en-US"/>
          </a:p>
        </p:txBody>
      </p:sp>
    </p:spTree>
    <p:extLst>
      <p:ext uri="{BB962C8B-B14F-4D97-AF65-F5344CB8AC3E}">
        <p14:creationId xmlns:p14="http://schemas.microsoft.com/office/powerpoint/2010/main" val="259432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B6F63C3B-7FDA-4C77-BF5F-7165838E3448}" type="datetime1">
              <a:rPr lang="en-US"/>
              <a:pPr>
                <a:defRPr/>
              </a:pPr>
              <a:t>26/07/2024</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defRPr smtClean="0"/>
            </a:lvl1pPr>
          </a:lstStyle>
          <a:p>
            <a:pPr>
              <a:defRPr/>
            </a:pPr>
            <a:r>
              <a:rPr lang="en-US" altLang="en-US"/>
              <a:t>1-</a:t>
            </a:r>
            <a:fld id="{283EE216-3781-4CE6-B2D5-BA39DDF41990}" type="slidenum">
              <a:rPr lang="en-US" altLang="en-US"/>
              <a:pPr>
                <a:defRPr/>
              </a:pPr>
              <a:t>‹#›</a:t>
            </a:fld>
            <a:endParaRPr lang="en-US" altLang="en-US"/>
          </a:p>
        </p:txBody>
      </p:sp>
    </p:spTree>
    <p:extLst>
      <p:ext uri="{BB962C8B-B14F-4D97-AF65-F5344CB8AC3E}">
        <p14:creationId xmlns:p14="http://schemas.microsoft.com/office/powerpoint/2010/main" val="185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3FF5B49A-3179-470F-B73E-70E60C8FBF40}" type="datetime1">
              <a:rPr lang="en-US"/>
              <a:pPr>
                <a:defRPr/>
              </a:pPr>
              <a:t>26/07/2024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43D2D35E-1E8B-4EA2-A044-FBEA2E3F5659}" type="slidenum">
              <a:rPr lang="en-US" altLang="en-US"/>
              <a:pPr>
                <a:defRPr/>
              </a:pPr>
              <a:t>‹#›</a:t>
            </a:fld>
            <a:endParaRPr lang="en-US" altLang="en-US"/>
          </a:p>
        </p:txBody>
      </p:sp>
    </p:spTree>
    <p:extLst>
      <p:ext uri="{BB962C8B-B14F-4D97-AF65-F5344CB8AC3E}">
        <p14:creationId xmlns:p14="http://schemas.microsoft.com/office/powerpoint/2010/main" val="319833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pPr>
                <a:defRPr/>
              </a:pPr>
              <a:t>26/07/2024</a:t>
            </a:fld>
            <a:endParaRPr lang="en-US"/>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t>2-</a:t>
            </a:r>
            <a:fld id="{E3BA5789-90AE-4821-8551-EBFB44C75FA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410" r:id="rId7"/>
    <p:sldLayoutId id="2147484411" r:id="rId8"/>
    <p:sldLayoutId id="2147484397" r:id="rId9"/>
    <p:sldLayoutId id="2147484412" r:id="rId10"/>
    <p:sldLayoutId id="2147484413" r:id="rId11"/>
    <p:sldLayoutId id="2147484414"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charset="0"/>
                <a:ea typeface="ＭＳ Ｐゴシック" charset="0"/>
                <a:cs typeface="ＭＳ Ｐゴシック" charset="0"/>
              </a:defRPr>
            </a:lvl1pPr>
          </a:lstStyle>
          <a:p>
            <a:pPr>
              <a:defRPr/>
            </a:pPr>
            <a:endParaRPr lang="en-US"/>
          </a:p>
        </p:txBody>
      </p:sp>
      <p:sp>
        <p:nvSpPr>
          <p:cNvPr id="1031" name="Rectangle 7"/>
          <p:cNvSpPr>
            <a:spLocks noGrp="1" noChangeArrowheads="1"/>
          </p:cNvSpPr>
          <p:nvPr>
            <p:ph type="ftr" sz="quarter" idx="3"/>
          </p:nvPr>
        </p:nvSpPr>
        <p:spPr bwMode="auto">
          <a:xfrm>
            <a:off x="553243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mạng Layer</a:t>
            </a:r>
          </a:p>
        </p:txBody>
      </p:sp>
      <p:sp>
        <p:nvSpPr>
          <p:cNvPr id="1032" name="Rectangle 8"/>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rgbClr val="000000"/>
                </a:solidFill>
                <a:latin typeface="Tahoma" panose="020B0604030504040204" pitchFamily="34" charset="0"/>
              </a:defRPr>
            </a:lvl1pPr>
          </a:lstStyle>
          <a:p>
            <a:pPr>
              <a:defRPr/>
            </a:pPr>
            <a:r>
              <a:rPr lang="en-US" altLang="en-US"/>
              <a:t>4-</a:t>
            </a:r>
            <a:fld id="{4E195DEF-008B-428A-A79F-AE2F169E494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fld id="{ED05F75C-7E73-4916-97A7-14757F7736A9}" type="datetime1">
              <a:rPr lang="en-US">
                <a:solidFill>
                  <a:srgbClr val="000000"/>
                </a:solidFill>
              </a:rPr>
              <a:pPr>
                <a:defRPr/>
              </a:pPr>
              <a:t>26/07/2024</a:t>
            </a:fld>
            <a:endParaRPr lang="en-US">
              <a:solidFill>
                <a:srgbClr val="000000"/>
              </a:solidFill>
            </a:endParaRPr>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solidFill>
                  <a:srgbClr val="000000"/>
                </a:solidFill>
              </a:rPr>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ahoma" panose="020B0604030504040204" pitchFamily="34" charset="0"/>
              </a:defRPr>
            </a:lvl1pPr>
          </a:lstStyle>
          <a:p>
            <a:pPr>
              <a:defRPr/>
            </a:pPr>
            <a:r>
              <a:rPr lang="en-US" altLang="en-US">
                <a:solidFill>
                  <a:srgbClr val="000000"/>
                </a:solidFill>
              </a:rPr>
              <a:t>2-</a:t>
            </a:r>
            <a:fld id="{E3BA5789-90AE-4821-8551-EBFB44C75FA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7350512"/>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17" Type="http://schemas.openxmlformats.org/officeDocument/2006/relationships/image" Target="../media/image22.png"/><Relationship Id="rId2" Type="http://schemas.openxmlformats.org/officeDocument/2006/relationships/notesSlide" Target="../notesSlides/notesSlide11.xml"/><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37.png"/><Relationship Id="rId15" Type="http://schemas.openxmlformats.org/officeDocument/2006/relationships/image" Target="../media/image19.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8.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0.wmf"/></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6.png"/><Relationship Id="rId4" Type="http://schemas.openxmlformats.org/officeDocument/2006/relationships/image" Target="../media/image5.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59.png"/><Relationship Id="rId12"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66.png"/><Relationship Id="rId10" Type="http://schemas.openxmlformats.org/officeDocument/2006/relationships/image" Target="../media/image62.png"/><Relationship Id="rId4" Type="http://schemas.openxmlformats.org/officeDocument/2006/relationships/image" Target="../media/image5.png"/><Relationship Id="rId9" Type="http://schemas.openxmlformats.org/officeDocument/2006/relationships/image" Target="../media/image61.png"/><Relationship Id="rId1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13.png"/><Relationship Id="rId9" Type="http://schemas.openxmlformats.org/officeDocument/2006/relationships/image" Target="../media/image76.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C1Animation/Transmission%20versus%20Propagation%20Delay.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3.emf"/><Relationship Id="rId4" Type="http://schemas.openxmlformats.org/officeDocument/2006/relationships/image" Target="../media/image28.png"/><Relationship Id="rId9"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wmf"/></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3.wmf"/></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png"/><Relationship Id="rId18" Type="http://schemas.openxmlformats.org/officeDocument/2006/relationships/image" Target="../media/image18.png"/><Relationship Id="rId3" Type="http://schemas.openxmlformats.org/officeDocument/2006/relationships/image" Target="../media/image2.png"/><Relationship Id="rId21"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4.png"/><Relationship Id="rId22"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5.w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874B8A0-1396-44A8-B393-4B034008722C}" type="slidenum">
              <a:rPr lang="en-US" altLang="en-US" sz="1200">
                <a:latin typeface="Arial" panose="020B0604020202020204" pitchFamily="34" charset="0"/>
              </a:rPr>
              <a:pPr>
                <a:lnSpc>
                  <a:spcPct val="100000"/>
                </a:lnSpc>
                <a:spcBef>
                  <a:spcPct val="0"/>
                </a:spcBef>
                <a:buClrTx/>
                <a:buSzTx/>
                <a:buFontTx/>
                <a:buNone/>
              </a:pPr>
              <a:t>1</a:t>
            </a:fld>
            <a:endParaRPr lang="en-US" altLang="en-US" sz="1200">
              <a:latin typeface="Arial" panose="020B0604020202020204" pitchFamily="34" charset="0"/>
            </a:endParaRPr>
          </a:p>
        </p:txBody>
      </p:sp>
      <p:sp>
        <p:nvSpPr>
          <p:cNvPr id="10244"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4400">
                <a:solidFill>
                  <a:srgbClr val="000099"/>
                </a:solidFill>
                <a:latin typeface="Arial" panose="020B0604020202020204" pitchFamily="34" charset="0"/>
              </a:rPr>
              <a:t>Chương 1</a:t>
            </a:r>
          </a:p>
          <a:p>
            <a:pPr eaLnBrk="1" hangingPunct="1">
              <a:spcBef>
                <a:spcPct val="0"/>
              </a:spcBef>
              <a:buClrTx/>
              <a:buSzTx/>
              <a:buFontTx/>
              <a:buNone/>
            </a:pPr>
            <a:r>
              <a:rPr lang="en-US" altLang="en-US" sz="4400">
                <a:solidFill>
                  <a:srgbClr val="000099"/>
                </a:solidFill>
                <a:latin typeface="Arial" panose="020B0604020202020204" pitchFamily="34" charset="0"/>
              </a:rPr>
              <a:t>Giới thiệu</a:t>
            </a:r>
          </a:p>
        </p:txBody>
      </p:sp>
      <p:sp>
        <p:nvSpPr>
          <p:cNvPr id="10245" name="Rectangle 4"/>
          <p:cNvSpPr>
            <a:spLocks noChangeArrowheads="1"/>
          </p:cNvSpPr>
          <p:nvPr/>
        </p:nvSpPr>
        <p:spPr bwMode="auto">
          <a:xfrm>
            <a:off x="5857875" y="3078163"/>
            <a:ext cx="3208338"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a:solidFill>
                  <a:srgbClr val="008000"/>
                </a:solidFill>
                <a:latin typeface="Arial" panose="020B0604020202020204" pitchFamily="34" charset="0"/>
              </a:rPr>
              <a:t>Computer Networking: A Top Down Approach </a:t>
            </a:r>
            <a:br>
              <a:rPr lang="en-US" altLang="en-US">
                <a:solidFill>
                  <a:srgbClr val="008000"/>
                </a:solidFill>
                <a:latin typeface="Arial" panose="020B0604020202020204" pitchFamily="34" charset="0"/>
              </a:rPr>
            </a:br>
            <a:endParaRPr lang="en-US" altLang="en-US">
              <a:solidFill>
                <a:srgbClr val="008000"/>
              </a:solidFill>
              <a:latin typeface="Arial" panose="020B0604020202020204" pitchFamily="34" charset="0"/>
            </a:endParaRPr>
          </a:p>
          <a:p>
            <a:pPr eaLnBrk="1" hangingPunct="1">
              <a:spcBef>
                <a:spcPct val="0"/>
              </a:spcBef>
              <a:buClrTx/>
              <a:buSzTx/>
              <a:buFontTx/>
              <a:buNone/>
            </a:pPr>
            <a:r>
              <a:rPr lang="en-US" altLang="en-US" sz="2000" i="1">
                <a:solidFill>
                  <a:srgbClr val="008000"/>
                </a:solidFill>
                <a:latin typeface="Arial" panose="020B0604020202020204" pitchFamily="34" charset="0"/>
              </a:rPr>
              <a:t>6</a:t>
            </a:r>
            <a:r>
              <a:rPr lang="en-US" altLang="en-US" sz="2000" i="1" baseline="30000">
                <a:solidFill>
                  <a:srgbClr val="008000"/>
                </a:solidFill>
                <a:latin typeface="Arial" panose="020B0604020202020204" pitchFamily="34" charset="0"/>
              </a:rPr>
              <a:t>th</a:t>
            </a:r>
            <a:r>
              <a:rPr lang="en-US" altLang="en-US" sz="2000" i="1">
                <a:solidFill>
                  <a:srgbClr val="008000"/>
                </a:solidFill>
                <a:latin typeface="Arial" panose="020B0604020202020204" pitchFamily="34" charset="0"/>
              </a:rPr>
              <a:t> edition </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Jim Kurose, Keith Ross</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Addison-Wesley</a:t>
            </a:r>
            <a:br>
              <a:rPr lang="en-US" altLang="en-US" sz="2000" i="1">
                <a:solidFill>
                  <a:srgbClr val="008000"/>
                </a:solidFill>
                <a:latin typeface="Arial" panose="020B0604020202020204" pitchFamily="34" charset="0"/>
              </a:rPr>
            </a:br>
            <a:r>
              <a:rPr lang="en-US" altLang="en-US" sz="2000" i="1">
                <a:solidFill>
                  <a:srgbClr val="008000"/>
                </a:solidFill>
                <a:latin typeface="Arial" panose="020B0604020202020204" pitchFamily="34" charset="0"/>
              </a:rPr>
              <a:t>March 2012</a:t>
            </a:r>
          </a:p>
        </p:txBody>
      </p:sp>
      <p:sp>
        <p:nvSpPr>
          <p:cNvPr id="10246" name="Text Box 6"/>
          <p:cNvSpPr txBox="1">
            <a:spLocks noChangeArrowheads="1"/>
          </p:cNvSpPr>
          <p:nvPr/>
        </p:nvSpPr>
        <p:spPr bwMode="auto">
          <a:xfrm>
            <a:off x="369888" y="3268663"/>
            <a:ext cx="5378450" cy="14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A note on the use of these ppt slides:</a:t>
            </a:r>
          </a:p>
          <a:p>
            <a:pPr>
              <a:lnSpc>
                <a:spcPct val="100000"/>
              </a:lnSpc>
              <a:spcBef>
                <a:spcPct val="0"/>
              </a:spcBef>
              <a:buClrTx/>
              <a:buSzTx/>
              <a:buFontTx/>
              <a:buNone/>
            </a:pPr>
            <a:r>
              <a:rPr lang="en-US" altLang="en-US" sz="1200">
                <a:latin typeface="Arial" panose="020B0604020202020204" pitchFamily="34" charset="0"/>
              </a:rPr>
              <a:t>We</a:t>
            </a:r>
            <a:r>
              <a:rPr lang="ja-JP" altLang="en-US" sz="1200">
                <a:latin typeface="Arial" panose="020B0604020202020204" pitchFamily="34" charset="0"/>
              </a:rPr>
              <a:t>’</a:t>
            </a:r>
            <a:r>
              <a:rPr lang="en-US" altLang="ja-JP" sz="1200">
                <a:latin typeface="Arial" panose="020B0604020202020204" pitchFamily="34" charset="0"/>
              </a:rPr>
              <a:t>re making these slides freely available to all (faculty, students, readers). They</a:t>
            </a:r>
            <a:r>
              <a:rPr lang="ja-JP" altLang="en-US" sz="1200">
                <a:latin typeface="Arial" panose="020B0604020202020204" pitchFamily="34" charset="0"/>
              </a:rPr>
              <a:t>’</a:t>
            </a:r>
            <a:r>
              <a:rPr lang="en-US" altLang="ja-JP" sz="1200">
                <a:latin typeface="Arial" panose="020B0604020202020204" pitchFamily="34" charset="0"/>
              </a:rPr>
              <a:t>re in PowerPoint form so you see the animations; and can add, modify, and delete slides  (including this one) and slide content to suit your needs. They obviously represent a </a:t>
            </a:r>
            <a:r>
              <a:rPr lang="en-US" altLang="ja-JP" sz="1200" i="1">
                <a:latin typeface="Arial" panose="020B0604020202020204" pitchFamily="34" charset="0"/>
              </a:rPr>
              <a:t>lot</a:t>
            </a:r>
            <a:r>
              <a:rPr lang="en-US" altLang="ja-JP" sz="1200">
                <a:latin typeface="Arial" panose="020B0604020202020204" pitchFamily="34" charset="0"/>
              </a:rPr>
              <a:t> of work on our part. In return for use, we only ask the following:</a:t>
            </a:r>
          </a:p>
          <a:p>
            <a:pPr>
              <a:spcBef>
                <a:spcPct val="0"/>
              </a:spcBef>
              <a:buClrTx/>
              <a:buSzTx/>
              <a:buFontTx/>
              <a:buNone/>
            </a:pPr>
            <a:endParaRPr lang="en-US" altLang="en-US" sz="1400">
              <a:latin typeface="Arial" panose="020B0604020202020204" pitchFamily="34" charset="0"/>
            </a:endParaRPr>
          </a:p>
        </p:txBody>
      </p:sp>
      <p:sp>
        <p:nvSpPr>
          <p:cNvPr id="10247" name="Text Box 7"/>
          <p:cNvSpPr txBox="1">
            <a:spLocks noChangeArrowheads="1"/>
          </p:cNvSpPr>
          <p:nvPr/>
        </p:nvSpPr>
        <p:spPr bwMode="auto">
          <a:xfrm>
            <a:off x="373063" y="4267200"/>
            <a:ext cx="5378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endParaRPr lang="en-US" altLang="en-US" sz="1400">
              <a:latin typeface="Arial" panose="020B0604020202020204" pitchFamily="34" charset="0"/>
            </a:endParaRPr>
          </a:p>
          <a:p>
            <a:pPr>
              <a:lnSpc>
                <a:spcPct val="100000"/>
              </a:lnSpc>
              <a:spcBef>
                <a:spcPct val="0"/>
              </a:spcBef>
              <a:buSzPct val="75000"/>
            </a:pPr>
            <a:r>
              <a:rPr lang="en-US" altLang="en-US" sz="1200">
                <a:latin typeface="Arial" panose="020B0604020202020204" pitchFamily="34" charset="0"/>
              </a:rPr>
              <a:t>If you use these slides (e.g., in a class) that you mention their source (after all, we</a:t>
            </a:r>
            <a:r>
              <a:rPr lang="ja-JP" altLang="en-US" sz="1200">
                <a:latin typeface="Arial" panose="020B0604020202020204" pitchFamily="34" charset="0"/>
              </a:rPr>
              <a:t>’</a:t>
            </a:r>
            <a:r>
              <a:rPr lang="en-US" altLang="ja-JP" sz="1200">
                <a:latin typeface="Arial" panose="020B0604020202020204" pitchFamily="34" charset="0"/>
              </a:rPr>
              <a:t>d like people to use our book!)</a:t>
            </a:r>
          </a:p>
          <a:p>
            <a:pPr>
              <a:lnSpc>
                <a:spcPct val="100000"/>
              </a:lnSpc>
              <a:spcBef>
                <a:spcPct val="0"/>
              </a:spcBef>
              <a:buSzPct val="75000"/>
            </a:pPr>
            <a:r>
              <a:rPr lang="en-US" altLang="en-US" sz="1200">
                <a:latin typeface="Arial" panose="020B0604020202020204" pitchFamily="34" charset="0"/>
              </a:rPr>
              <a:t>If you post any slides on a www site, that you note that they are adapted from (or perhaps identical to) our slides, and note our copyright of this material.</a:t>
            </a:r>
          </a:p>
          <a:p>
            <a:pPr>
              <a:lnSpc>
                <a:spcPct val="100000"/>
              </a:lnSpc>
              <a:spcBef>
                <a:spcPct val="0"/>
              </a:spcBef>
              <a:buClr>
                <a:schemeClr val="accent2"/>
              </a:buClr>
              <a:buSzTx/>
              <a:buFont typeface="Wingdings" panose="05000000000000000000" pitchFamily="2" charset="2"/>
              <a:buChar char="q"/>
            </a:pPr>
            <a:endParaRPr lang="en-US" altLang="en-US" sz="1200">
              <a:latin typeface="Arial" panose="020B0604020202020204" pitchFamily="34" charset="0"/>
            </a:endParaRPr>
          </a:p>
          <a:p>
            <a:pPr>
              <a:spcBef>
                <a:spcPct val="0"/>
              </a:spcBef>
              <a:buClr>
                <a:schemeClr val="accent2"/>
              </a:buClr>
              <a:buSzTx/>
              <a:buFont typeface="Wingdings" panose="05000000000000000000" pitchFamily="2" charset="2"/>
              <a:buNone/>
            </a:pPr>
            <a:r>
              <a:rPr lang="en-US" altLang="en-US" sz="1200">
                <a:latin typeface="Arial" panose="020B0604020202020204" pitchFamily="34" charset="0"/>
              </a:rPr>
              <a:t>Thanks and enjoy!  JFK/KWR</a:t>
            </a:r>
          </a:p>
          <a:p>
            <a:pPr>
              <a:spcBef>
                <a:spcPct val="0"/>
              </a:spcBef>
              <a:buClrTx/>
              <a:buSzTx/>
              <a:buFontTx/>
              <a:buNone/>
            </a:pPr>
            <a:endParaRPr lang="en-US" altLang="en-US" sz="1200">
              <a:latin typeface="Arial" panose="020B0604020202020204" pitchFamily="34" charset="0"/>
            </a:endParaRPr>
          </a:p>
          <a:p>
            <a:pPr>
              <a:spcBef>
                <a:spcPct val="0"/>
              </a:spcBef>
              <a:buClrTx/>
              <a:buSzTx/>
              <a:buFontTx/>
              <a:buNone/>
            </a:pPr>
            <a:r>
              <a:rPr lang="en-US" altLang="en-US" sz="1200">
                <a:latin typeface="Arial" panose="020B0604020202020204" pitchFamily="34" charset="0"/>
              </a:rPr>
              <a:t>     All material copyright 1996-2012</a:t>
            </a:r>
          </a:p>
          <a:p>
            <a:pPr>
              <a:spcBef>
                <a:spcPct val="0"/>
              </a:spcBef>
              <a:buClrTx/>
              <a:buSzTx/>
              <a:buFontTx/>
              <a:buNone/>
            </a:pPr>
            <a:r>
              <a:rPr lang="en-US" altLang="en-US" sz="1200">
                <a:latin typeface="Arial" panose="020B0604020202020204" pitchFamily="34" charset="0"/>
              </a:rPr>
              <a:t>     J.F Kurose and K.W. Ross, All Rights Reserved</a:t>
            </a:r>
          </a:p>
        </p:txBody>
      </p:sp>
      <p:pic>
        <p:nvPicPr>
          <p:cNvPr id="1024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5942013"/>
            <a:ext cx="18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97088"/>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1" descr="6e_cove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511175"/>
            <a:ext cx="23066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7651"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Chương1: Nội dung</a:t>
            </a:r>
          </a:p>
        </p:txBody>
      </p:sp>
      <p:sp>
        <p:nvSpPr>
          <p:cNvPr id="27653" name="Rectangle 3"/>
          <p:cNvSpPr>
            <a:spLocks noGrp="1" noChangeArrowheads="1"/>
          </p:cNvSpPr>
          <p:nvPr>
            <p:ph type="body" idx="4294967295"/>
          </p:nvPr>
        </p:nvSpPr>
        <p:spPr>
          <a:xfrm>
            <a:off x="216976" y="1406525"/>
            <a:ext cx="8682549" cy="4648200"/>
          </a:xfrm>
        </p:spPr>
        <p:txBody>
          <a:bodyPr/>
          <a:lstStyle/>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1.2 Mạng biên</a:t>
            </a:r>
          </a:p>
          <a:p>
            <a:pPr lvl="2" algn="just" eaLnBrk="1" hangingPunct="1">
              <a:buClr>
                <a:srgbClr val="000099"/>
              </a:buClr>
              <a:buFont typeface="Wingdings" panose="05000000000000000000" pitchFamily="2" charset="2"/>
              <a:buChar char="§"/>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 </a:t>
            </a: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Hệ thống đầu cuối, mạng truy nhập, các liên kết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76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CB0942A-4DF0-460E-AF83-A69DECF02C1D}" type="slidenum">
              <a:rPr lang="en-US" altLang="en-US" sz="1200">
                <a:latin typeface="Arial" panose="020B0604020202020204" pitchFamily="34" charset="0"/>
              </a:rPr>
              <a:pPr>
                <a:lnSpc>
                  <a:spcPct val="100000"/>
                </a:lnSpc>
                <a:spcBef>
                  <a:spcPct val="0"/>
                </a:spcBef>
                <a:buClrTx/>
                <a:buSzTx/>
                <a:buFontTx/>
                <a:buNone/>
              </a:pPr>
              <a:t>10</a:t>
            </a:fld>
            <a:endParaRPr lang="en-US" altLang="en-US" sz="12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9699" name="Rectangle 2"/>
          <p:cNvSpPr>
            <a:spLocks noGrp="1" noChangeArrowheads="1"/>
          </p:cNvSpPr>
          <p:nvPr>
            <p:ph type="title" idx="4294967295"/>
          </p:nvPr>
        </p:nvSpPr>
        <p:spPr>
          <a:xfrm>
            <a:off x="533400" y="201613"/>
            <a:ext cx="8610600" cy="892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Cái nhìn gần hơn về cấu trúc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9219" name="Rectangle 3"/>
          <p:cNvSpPr>
            <a:spLocks noGrp="1" noChangeArrowheads="1"/>
          </p:cNvSpPr>
          <p:nvPr>
            <p:ph type="body" sz="half" idx="4294967295"/>
          </p:nvPr>
        </p:nvSpPr>
        <p:spPr>
          <a:xfrm>
            <a:off x="0" y="1381125"/>
            <a:ext cx="4621213" cy="1047750"/>
          </a:xfrm>
        </p:spPr>
        <p:txBody>
          <a:bodyPr/>
          <a:lstStyle/>
          <a:p>
            <a:pPr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biên:</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a:latin typeface="Arial" panose="020B0604020202020204" pitchFamily="34" charset="0"/>
                <a:ea typeface="ＭＳ Ｐゴシック" panose="020B0600070205080204" pitchFamily="34" charset="-128"/>
                <a:cs typeface="Arial" panose="020B0604020202020204" pitchFamily="34" charset="0"/>
              </a:rPr>
              <a:t>ệ thống đầu cuối</a:t>
            </a:r>
            <a:r>
              <a:rPr lang="en-AU" altLang="en-US">
                <a:latin typeface="Arial" panose="020B0604020202020204" pitchFamily="34" charset="0"/>
                <a:ea typeface="ＭＳ Ｐゴシック" panose="020B0600070205080204" pitchFamily="34" charset="-128"/>
                <a:cs typeface="Arial" panose="020B0604020202020204" pitchFamily="34" charset="0"/>
              </a:rPr>
              <a:t> (host)</a:t>
            </a:r>
            <a:r>
              <a:rPr lang="en-US" altLang="en-US">
                <a:latin typeface="Arial" panose="020B0604020202020204" pitchFamily="34" charset="0"/>
                <a:ea typeface="ＭＳ Ｐゴシック" panose="020B0600070205080204" pitchFamily="34" charset="-128"/>
                <a:cs typeface="Arial" panose="020B0604020202020204" pitchFamily="34" charset="0"/>
              </a:rPr>
              <a:t>: máy khách và máy chủ</a:t>
            </a:r>
          </a:p>
          <a:p>
            <a:pPr lvl="1"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Máy chủ thường đặt trong trung tâm dữ liệu</a:t>
            </a:r>
          </a:p>
          <a:p>
            <a:pPr lvl="1"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88" name="Rectangle 872"/>
          <p:cNvSpPr>
            <a:spLocks noChangeArrowheads="1"/>
          </p:cNvSpPr>
          <p:nvPr/>
        </p:nvSpPr>
        <p:spPr bwMode="auto">
          <a:xfrm>
            <a:off x="-14181" y="3376088"/>
            <a:ext cx="44465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r>
              <a:rPr lang="en-US" altLang="en-US" i="1">
                <a:solidFill>
                  <a:srgbClr val="CC0000"/>
                </a:solidFill>
                <a:latin typeface="Arial" panose="020B0604020202020204" pitchFamily="34" charset="0"/>
              </a:rPr>
              <a:t>Mạng truy nhập, phương tiện truyền thông vật lý:</a:t>
            </a:r>
            <a:r>
              <a:rPr lang="en-US" altLang="en-US">
                <a:latin typeface="Arial" panose="020B0604020202020204" pitchFamily="34" charset="0"/>
              </a:rPr>
              <a:t> </a:t>
            </a:r>
            <a:r>
              <a:rPr lang="en-US" altLang="en-US" sz="2400">
                <a:latin typeface="Arial" panose="020B0604020202020204" pitchFamily="34" charset="0"/>
              </a:rPr>
              <a:t>kết nối truyền thông có dây, và không dây</a:t>
            </a:r>
          </a:p>
        </p:txBody>
      </p:sp>
      <p:sp>
        <p:nvSpPr>
          <p:cNvPr id="10089" name="Rectangle 873"/>
          <p:cNvSpPr>
            <a:spLocks noChangeArrowheads="1"/>
          </p:cNvSpPr>
          <p:nvPr/>
        </p:nvSpPr>
        <p:spPr bwMode="auto">
          <a:xfrm>
            <a:off x="0" y="5094288"/>
            <a:ext cx="42576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28650" indent="-1714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15000"/>
              </a:spcBef>
            </a:pPr>
            <a:r>
              <a:rPr lang="en-US" altLang="en-US" i="1">
                <a:solidFill>
                  <a:srgbClr val="CC0000"/>
                </a:solidFill>
                <a:latin typeface="Arial" panose="020B0604020202020204" pitchFamily="34" charset="0"/>
              </a:rPr>
              <a:t>Mạng lõi: </a:t>
            </a:r>
          </a:p>
          <a:p>
            <a:pPr lvl="1">
              <a:spcBef>
                <a:spcPct val="15000"/>
              </a:spcBef>
              <a:buSzPct val="95000"/>
            </a:pPr>
            <a:r>
              <a:rPr lang="en-US" altLang="en-US">
                <a:latin typeface="Arial" panose="020B0604020202020204" pitchFamily="34" charset="0"/>
                <a:ea typeface="ＭＳ Ｐゴシック" panose="020B0600070205080204" pitchFamily="34" charset="-128"/>
              </a:rPr>
              <a:t> Các thiết bị định tuyến được liên kết</a:t>
            </a:r>
          </a:p>
          <a:p>
            <a:pPr lvl="1">
              <a:spcBef>
                <a:spcPct val="15000"/>
              </a:spcBef>
              <a:buSzPct val="95000"/>
            </a:pPr>
            <a:r>
              <a:rPr lang="en-US" altLang="en-US">
                <a:latin typeface="Arial" panose="020B0604020202020204" pitchFamily="34" charset="0"/>
                <a:ea typeface="ＭＳ Ｐゴシック" panose="020B0600070205080204" pitchFamily="34" charset="-128"/>
              </a:rPr>
              <a:t> Mạng của các mạng</a:t>
            </a:r>
          </a:p>
          <a:p>
            <a:pPr>
              <a:lnSpc>
                <a:spcPct val="100000"/>
              </a:lnSpc>
              <a:buClr>
                <a:schemeClr val="accent2"/>
              </a:buClr>
              <a:buSzPct val="85000"/>
              <a:buFont typeface="Wingdings" panose="05000000000000000000" pitchFamily="2" charset="2"/>
              <a:buChar char="q"/>
            </a:pPr>
            <a:endParaRPr lang="en-US" altLang="en-US" sz="2400">
              <a:latin typeface="Arial" panose="020B0604020202020204" pitchFamily="34" charset="0"/>
            </a:endParaRPr>
          </a:p>
        </p:txBody>
      </p:sp>
      <p:pic>
        <p:nvPicPr>
          <p:cNvPr id="29703"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8778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51D045-E195-47EF-9B12-934EECAEDF55}" type="slidenum">
              <a:rPr lang="en-US" altLang="en-US" sz="1200">
                <a:latin typeface="Arial" panose="020B0604020202020204" pitchFamily="34" charset="0"/>
              </a:rPr>
              <a:pPr>
                <a:lnSpc>
                  <a:spcPct val="100000"/>
                </a:lnSpc>
                <a:spcBef>
                  <a:spcPct val="0"/>
                </a:spcBef>
                <a:buClrTx/>
                <a:buSzTx/>
                <a:buFontTx/>
                <a:buNone/>
              </a:pPr>
              <a:t>11</a:t>
            </a:fld>
            <a:endParaRPr lang="en-US" altLang="en-US" sz="1200">
              <a:latin typeface="Arial" panose="020B0604020202020204" pitchFamily="34" charset="0"/>
            </a:endParaRPr>
          </a:p>
        </p:txBody>
      </p:sp>
      <p:grpSp>
        <p:nvGrpSpPr>
          <p:cNvPr id="365" name="Group 1"/>
          <p:cNvGrpSpPr>
            <a:grpSpLocks/>
          </p:cNvGrpSpPr>
          <p:nvPr/>
        </p:nvGrpSpPr>
        <p:grpSpPr bwMode="auto">
          <a:xfrm>
            <a:off x="5387973" y="1167546"/>
            <a:ext cx="3551022" cy="4876067"/>
            <a:chOff x="5202238" y="1167546"/>
            <a:chExt cx="3551237" cy="4876067"/>
          </a:xfrm>
        </p:grpSpPr>
        <p:sp>
          <p:nvSpPr>
            <p:cNvPr id="366"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7"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 name="Group 418"/>
            <p:cNvGrpSpPr>
              <a:grpSpLocks/>
            </p:cNvGrpSpPr>
            <p:nvPr/>
          </p:nvGrpSpPr>
          <p:grpSpPr bwMode="auto">
            <a:xfrm>
              <a:off x="5278438" y="2974975"/>
              <a:ext cx="1458912" cy="933450"/>
              <a:chOff x="2889" y="1631"/>
              <a:chExt cx="980" cy="743"/>
            </a:xfrm>
          </p:grpSpPr>
          <p:sp>
            <p:nvSpPr>
              <p:cNvPr id="71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2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70"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5"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6"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7"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9"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80"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7"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8"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9" name="Group 590"/>
            <p:cNvGrpSpPr>
              <a:grpSpLocks/>
            </p:cNvGrpSpPr>
            <p:nvPr/>
          </p:nvGrpSpPr>
          <p:grpSpPr bwMode="auto">
            <a:xfrm flipH="1">
              <a:off x="5775325" y="4533900"/>
              <a:ext cx="414337" cy="373063"/>
              <a:chOff x="2839" y="3501"/>
              <a:chExt cx="755" cy="803"/>
            </a:xfrm>
          </p:grpSpPr>
          <p:pic>
            <p:nvPicPr>
              <p:cNvPr id="717"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3"/>
            <p:cNvGrpSpPr>
              <a:grpSpLocks/>
            </p:cNvGrpSpPr>
            <p:nvPr/>
          </p:nvGrpSpPr>
          <p:grpSpPr bwMode="auto">
            <a:xfrm flipH="1">
              <a:off x="5457825" y="4954588"/>
              <a:ext cx="482600" cy="406400"/>
              <a:chOff x="2839" y="3501"/>
              <a:chExt cx="755" cy="803"/>
            </a:xfrm>
          </p:grpSpPr>
          <p:pic>
            <p:nvPicPr>
              <p:cNvPr id="715"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1" name="Group 596"/>
            <p:cNvGrpSpPr>
              <a:grpSpLocks/>
            </p:cNvGrpSpPr>
            <p:nvPr/>
          </p:nvGrpSpPr>
          <p:grpSpPr bwMode="auto">
            <a:xfrm flipH="1">
              <a:off x="5935663" y="5256213"/>
              <a:ext cx="427037" cy="349250"/>
              <a:chOff x="2839" y="3501"/>
              <a:chExt cx="755" cy="803"/>
            </a:xfrm>
          </p:grpSpPr>
          <p:pic>
            <p:nvPicPr>
              <p:cNvPr id="713"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2" name="Group 599"/>
            <p:cNvGrpSpPr>
              <a:grpSpLocks/>
            </p:cNvGrpSpPr>
            <p:nvPr/>
          </p:nvGrpSpPr>
          <p:grpSpPr bwMode="auto">
            <a:xfrm>
              <a:off x="6550025" y="5238750"/>
              <a:ext cx="427037" cy="350838"/>
              <a:chOff x="2839" y="3501"/>
              <a:chExt cx="755" cy="803"/>
            </a:xfrm>
          </p:grpSpPr>
          <p:pic>
            <p:nvPicPr>
              <p:cNvPr id="711"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3"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4" name="Group 652"/>
            <p:cNvGrpSpPr>
              <a:grpSpLocks/>
            </p:cNvGrpSpPr>
            <p:nvPr/>
          </p:nvGrpSpPr>
          <p:grpSpPr bwMode="auto">
            <a:xfrm>
              <a:off x="5613400" y="1546225"/>
              <a:ext cx="415925" cy="385763"/>
              <a:chOff x="2751" y="1851"/>
              <a:chExt cx="462" cy="478"/>
            </a:xfrm>
          </p:grpSpPr>
          <p:pic>
            <p:nvPicPr>
              <p:cNvPr id="709"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5" name="Group 665"/>
            <p:cNvGrpSpPr>
              <a:grpSpLocks/>
            </p:cNvGrpSpPr>
            <p:nvPr/>
          </p:nvGrpSpPr>
          <p:grpSpPr bwMode="auto">
            <a:xfrm>
              <a:off x="7689850" y="2395538"/>
              <a:ext cx="390525" cy="169863"/>
              <a:chOff x="4650" y="1129"/>
              <a:chExt cx="246" cy="95"/>
            </a:xfrm>
          </p:grpSpPr>
          <p:sp>
            <p:nvSpPr>
              <p:cNvPr id="7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4" name="Group 659"/>
              <p:cNvGrpSpPr>
                <a:grpSpLocks/>
              </p:cNvGrpSpPr>
              <p:nvPr/>
            </p:nvGrpSpPr>
            <p:grpSpPr bwMode="auto">
              <a:xfrm>
                <a:off x="4699" y="1145"/>
                <a:ext cx="138" cy="29"/>
                <a:chOff x="2468" y="1332"/>
                <a:chExt cx="310" cy="60"/>
              </a:xfrm>
            </p:grpSpPr>
            <p:sp>
              <p:nvSpPr>
                <p:cNvPr id="70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66"/>
            <p:cNvGrpSpPr>
              <a:grpSpLocks/>
            </p:cNvGrpSpPr>
            <p:nvPr/>
          </p:nvGrpSpPr>
          <p:grpSpPr bwMode="auto">
            <a:xfrm>
              <a:off x="7762875" y="2757488"/>
              <a:ext cx="390525" cy="176213"/>
              <a:chOff x="4650" y="1129"/>
              <a:chExt cx="246" cy="95"/>
            </a:xfrm>
          </p:grpSpPr>
          <p:sp>
            <p:nvSpPr>
              <p:cNvPr id="6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6" name="Group 670"/>
              <p:cNvGrpSpPr>
                <a:grpSpLocks/>
              </p:cNvGrpSpPr>
              <p:nvPr/>
            </p:nvGrpSpPr>
            <p:grpSpPr bwMode="auto">
              <a:xfrm>
                <a:off x="4699" y="1145"/>
                <a:ext cx="138" cy="29"/>
                <a:chOff x="2468" y="1332"/>
                <a:chExt cx="310" cy="60"/>
              </a:xfrm>
            </p:grpSpPr>
            <p:sp>
              <p:nvSpPr>
                <p:cNvPr id="699"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0"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7"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8"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7" name="Group 675"/>
            <p:cNvGrpSpPr>
              <a:grpSpLocks/>
            </p:cNvGrpSpPr>
            <p:nvPr/>
          </p:nvGrpSpPr>
          <p:grpSpPr bwMode="auto">
            <a:xfrm>
              <a:off x="7204075" y="2493963"/>
              <a:ext cx="390525" cy="169863"/>
              <a:chOff x="4650" y="1129"/>
              <a:chExt cx="246" cy="95"/>
            </a:xfrm>
          </p:grpSpPr>
          <p:sp>
            <p:nvSpPr>
              <p:cNvPr id="6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8" name="Group 679"/>
              <p:cNvGrpSpPr>
                <a:grpSpLocks/>
              </p:cNvGrpSpPr>
              <p:nvPr/>
            </p:nvGrpSpPr>
            <p:grpSpPr bwMode="auto">
              <a:xfrm>
                <a:off x="4699" y="1145"/>
                <a:ext cx="138" cy="29"/>
                <a:chOff x="2468" y="1332"/>
                <a:chExt cx="310" cy="60"/>
              </a:xfrm>
            </p:grpSpPr>
            <p:sp>
              <p:nvSpPr>
                <p:cNvPr id="691"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2"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9"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0"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8" name="Group 684"/>
            <p:cNvGrpSpPr>
              <a:grpSpLocks/>
            </p:cNvGrpSpPr>
            <p:nvPr/>
          </p:nvGrpSpPr>
          <p:grpSpPr bwMode="auto">
            <a:xfrm>
              <a:off x="7215188" y="2757488"/>
              <a:ext cx="390525" cy="169863"/>
              <a:chOff x="4650" y="1129"/>
              <a:chExt cx="246" cy="95"/>
            </a:xfrm>
          </p:grpSpPr>
          <p:sp>
            <p:nvSpPr>
              <p:cNvPr id="6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0" name="Group 688"/>
              <p:cNvGrpSpPr>
                <a:grpSpLocks/>
              </p:cNvGrpSpPr>
              <p:nvPr/>
            </p:nvGrpSpPr>
            <p:grpSpPr bwMode="auto">
              <a:xfrm>
                <a:off x="4699" y="1145"/>
                <a:ext cx="138" cy="29"/>
                <a:chOff x="2468" y="1332"/>
                <a:chExt cx="310" cy="60"/>
              </a:xfrm>
            </p:grpSpPr>
            <p:sp>
              <p:nvSpPr>
                <p:cNvPr id="683"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4"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1"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2"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9"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10" name="Group 694"/>
            <p:cNvGrpSpPr>
              <a:grpSpLocks/>
            </p:cNvGrpSpPr>
            <p:nvPr/>
          </p:nvGrpSpPr>
          <p:grpSpPr bwMode="auto">
            <a:xfrm>
              <a:off x="7400925" y="3911600"/>
              <a:ext cx="485775" cy="203200"/>
              <a:chOff x="4650" y="1129"/>
              <a:chExt cx="246" cy="95"/>
            </a:xfrm>
          </p:grpSpPr>
          <p:sp>
            <p:nvSpPr>
              <p:cNvPr id="6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2" name="Group 698"/>
              <p:cNvGrpSpPr>
                <a:grpSpLocks/>
              </p:cNvGrpSpPr>
              <p:nvPr/>
            </p:nvGrpSpPr>
            <p:grpSpPr bwMode="auto">
              <a:xfrm>
                <a:off x="4699" y="1145"/>
                <a:ext cx="138" cy="29"/>
                <a:chOff x="2468" y="1332"/>
                <a:chExt cx="310" cy="60"/>
              </a:xfrm>
            </p:grpSpPr>
            <p:sp>
              <p:nvSpPr>
                <p:cNvPr id="675"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6"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3"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4"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12"/>
            <p:cNvGrpSpPr>
              <a:grpSpLocks/>
            </p:cNvGrpSpPr>
            <p:nvPr/>
          </p:nvGrpSpPr>
          <p:grpSpPr bwMode="auto">
            <a:xfrm>
              <a:off x="7081838" y="3630613"/>
              <a:ext cx="485775" cy="203200"/>
              <a:chOff x="4650" y="1129"/>
              <a:chExt cx="246" cy="95"/>
            </a:xfrm>
          </p:grpSpPr>
          <p:sp>
            <p:nvSpPr>
              <p:cNvPr id="6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4" name="Group 716"/>
              <p:cNvGrpSpPr>
                <a:grpSpLocks/>
              </p:cNvGrpSpPr>
              <p:nvPr/>
            </p:nvGrpSpPr>
            <p:grpSpPr bwMode="auto">
              <a:xfrm>
                <a:off x="4699" y="1145"/>
                <a:ext cx="138" cy="29"/>
                <a:chOff x="2468" y="1332"/>
                <a:chExt cx="310" cy="60"/>
              </a:xfrm>
            </p:grpSpPr>
            <p:sp>
              <p:nvSpPr>
                <p:cNvPr id="667"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8"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5"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6"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21"/>
            <p:cNvGrpSpPr>
              <a:grpSpLocks/>
            </p:cNvGrpSpPr>
            <p:nvPr/>
          </p:nvGrpSpPr>
          <p:grpSpPr bwMode="auto">
            <a:xfrm>
              <a:off x="7743825" y="3643313"/>
              <a:ext cx="485775" cy="203200"/>
              <a:chOff x="4650" y="1129"/>
              <a:chExt cx="246" cy="95"/>
            </a:xfrm>
          </p:grpSpPr>
          <p:sp>
            <p:nvSpPr>
              <p:cNvPr id="6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6" name="Group 725"/>
              <p:cNvGrpSpPr>
                <a:grpSpLocks/>
              </p:cNvGrpSpPr>
              <p:nvPr/>
            </p:nvGrpSpPr>
            <p:grpSpPr bwMode="auto">
              <a:xfrm>
                <a:off x="4699" y="1145"/>
                <a:ext cx="138" cy="29"/>
                <a:chOff x="2468" y="1332"/>
                <a:chExt cx="310" cy="60"/>
              </a:xfrm>
            </p:grpSpPr>
            <p:sp>
              <p:nvSpPr>
                <p:cNvPr id="659"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0"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7"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8"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30"/>
            <p:cNvGrpSpPr>
              <a:grpSpLocks/>
            </p:cNvGrpSpPr>
            <p:nvPr/>
          </p:nvGrpSpPr>
          <p:grpSpPr bwMode="auto">
            <a:xfrm>
              <a:off x="6962775" y="4505325"/>
              <a:ext cx="619125" cy="242888"/>
              <a:chOff x="4650" y="1129"/>
              <a:chExt cx="246" cy="95"/>
            </a:xfrm>
          </p:grpSpPr>
          <p:sp>
            <p:nvSpPr>
              <p:cNvPr id="6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8" name="Group 734"/>
              <p:cNvGrpSpPr>
                <a:grpSpLocks/>
              </p:cNvGrpSpPr>
              <p:nvPr/>
            </p:nvGrpSpPr>
            <p:grpSpPr bwMode="auto">
              <a:xfrm>
                <a:off x="4699" y="1145"/>
                <a:ext cx="138" cy="29"/>
                <a:chOff x="2468" y="1332"/>
                <a:chExt cx="310" cy="60"/>
              </a:xfrm>
            </p:grpSpPr>
            <p:sp>
              <p:nvSpPr>
                <p:cNvPr id="651"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2"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9"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0"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39"/>
            <p:cNvGrpSpPr>
              <a:grpSpLocks/>
            </p:cNvGrpSpPr>
            <p:nvPr/>
          </p:nvGrpSpPr>
          <p:grpSpPr bwMode="auto">
            <a:xfrm>
              <a:off x="7596188" y="4803775"/>
              <a:ext cx="619125" cy="242888"/>
              <a:chOff x="4650" y="1129"/>
              <a:chExt cx="246" cy="95"/>
            </a:xfrm>
          </p:grpSpPr>
          <p:sp>
            <p:nvSpPr>
              <p:cNvPr id="63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0" name="Group 743"/>
              <p:cNvGrpSpPr>
                <a:grpSpLocks/>
              </p:cNvGrpSpPr>
              <p:nvPr/>
            </p:nvGrpSpPr>
            <p:grpSpPr bwMode="auto">
              <a:xfrm>
                <a:off x="4699" y="1145"/>
                <a:ext cx="138" cy="29"/>
                <a:chOff x="2468" y="1332"/>
                <a:chExt cx="310" cy="60"/>
              </a:xfrm>
            </p:grpSpPr>
            <p:sp>
              <p:nvSpPr>
                <p:cNvPr id="643"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4"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1"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2"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48"/>
            <p:cNvGrpSpPr>
              <a:grpSpLocks/>
            </p:cNvGrpSpPr>
            <p:nvPr/>
          </p:nvGrpSpPr>
          <p:grpSpPr bwMode="auto">
            <a:xfrm>
              <a:off x="6246813" y="4848225"/>
              <a:ext cx="619125" cy="242888"/>
              <a:chOff x="4650" y="1129"/>
              <a:chExt cx="246" cy="95"/>
            </a:xfrm>
          </p:grpSpPr>
          <p:sp>
            <p:nvSpPr>
              <p:cNvPr id="62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2" name="Group 752"/>
              <p:cNvGrpSpPr>
                <a:grpSpLocks/>
              </p:cNvGrpSpPr>
              <p:nvPr/>
            </p:nvGrpSpPr>
            <p:grpSpPr bwMode="auto">
              <a:xfrm>
                <a:off x="4699" y="1145"/>
                <a:ext cx="138" cy="29"/>
                <a:chOff x="2468" y="1332"/>
                <a:chExt cx="310" cy="60"/>
              </a:xfrm>
            </p:grpSpPr>
            <p:sp>
              <p:nvSpPr>
                <p:cNvPr id="635"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6"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3"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4"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57"/>
            <p:cNvGrpSpPr>
              <a:grpSpLocks/>
            </p:cNvGrpSpPr>
            <p:nvPr/>
          </p:nvGrpSpPr>
          <p:grpSpPr bwMode="auto">
            <a:xfrm>
              <a:off x="6053138" y="3640138"/>
              <a:ext cx="390525" cy="169863"/>
              <a:chOff x="4650" y="1129"/>
              <a:chExt cx="246" cy="95"/>
            </a:xfrm>
          </p:grpSpPr>
          <p:sp>
            <p:nvSpPr>
              <p:cNvPr id="6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4" name="Group 761"/>
              <p:cNvGrpSpPr>
                <a:grpSpLocks/>
              </p:cNvGrpSpPr>
              <p:nvPr/>
            </p:nvGrpSpPr>
            <p:grpSpPr bwMode="auto">
              <a:xfrm>
                <a:off x="4699" y="1145"/>
                <a:ext cx="138" cy="29"/>
                <a:chOff x="2468" y="1332"/>
                <a:chExt cx="310" cy="60"/>
              </a:xfrm>
            </p:grpSpPr>
            <p:sp>
              <p:nvSpPr>
                <p:cNvPr id="627"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8"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5"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6"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7" name="Group 767"/>
            <p:cNvGrpSpPr>
              <a:grpSpLocks/>
            </p:cNvGrpSpPr>
            <p:nvPr/>
          </p:nvGrpSpPr>
          <p:grpSpPr bwMode="auto">
            <a:xfrm>
              <a:off x="6353175" y="2487613"/>
              <a:ext cx="390525" cy="169863"/>
              <a:chOff x="4650" y="1129"/>
              <a:chExt cx="246" cy="95"/>
            </a:xfrm>
          </p:grpSpPr>
          <p:sp>
            <p:nvSpPr>
              <p:cNvPr id="6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6" name="Group 771"/>
              <p:cNvGrpSpPr>
                <a:grpSpLocks/>
              </p:cNvGrpSpPr>
              <p:nvPr/>
            </p:nvGrpSpPr>
            <p:grpSpPr bwMode="auto">
              <a:xfrm>
                <a:off x="4699" y="1145"/>
                <a:ext cx="138" cy="29"/>
                <a:chOff x="2468" y="1332"/>
                <a:chExt cx="310" cy="60"/>
              </a:xfrm>
            </p:grpSpPr>
            <p:sp>
              <p:nvSpPr>
                <p:cNvPr id="619"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0"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7"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8"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8" name="Group 776"/>
            <p:cNvGrpSpPr>
              <a:grpSpLocks/>
            </p:cNvGrpSpPr>
            <p:nvPr/>
          </p:nvGrpSpPr>
          <p:grpSpPr bwMode="auto">
            <a:xfrm>
              <a:off x="5611813" y="3500438"/>
              <a:ext cx="506412" cy="352425"/>
              <a:chOff x="2967" y="478"/>
              <a:chExt cx="788" cy="625"/>
            </a:xfrm>
          </p:grpSpPr>
          <p:pic>
            <p:nvPicPr>
              <p:cNvPr id="61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2"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 name="Group 779"/>
            <p:cNvGrpSpPr>
              <a:grpSpLocks/>
            </p:cNvGrpSpPr>
            <p:nvPr/>
          </p:nvGrpSpPr>
          <p:grpSpPr bwMode="auto">
            <a:xfrm>
              <a:off x="7132638" y="5003800"/>
              <a:ext cx="563562" cy="420688"/>
              <a:chOff x="2967" y="478"/>
              <a:chExt cx="788" cy="625"/>
            </a:xfrm>
          </p:grpSpPr>
          <p:pic>
            <p:nvPicPr>
              <p:cNvPr id="609"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 name="Group 782"/>
            <p:cNvGrpSpPr>
              <a:grpSpLocks/>
            </p:cNvGrpSpPr>
            <p:nvPr/>
          </p:nvGrpSpPr>
          <p:grpSpPr bwMode="auto">
            <a:xfrm>
              <a:off x="6061075" y="1844675"/>
              <a:ext cx="457200" cy="631825"/>
              <a:chOff x="742" y="2409"/>
              <a:chExt cx="576" cy="881"/>
            </a:xfrm>
          </p:grpSpPr>
          <p:grpSp>
            <p:nvGrpSpPr>
              <p:cNvPr id="591" name="Group 783"/>
              <p:cNvGrpSpPr>
                <a:grpSpLocks/>
              </p:cNvGrpSpPr>
              <p:nvPr/>
            </p:nvGrpSpPr>
            <p:grpSpPr bwMode="auto">
              <a:xfrm>
                <a:off x="832" y="2643"/>
                <a:ext cx="376" cy="647"/>
                <a:chOff x="3130" y="3288"/>
                <a:chExt cx="410" cy="742"/>
              </a:xfrm>
            </p:grpSpPr>
            <p:sp>
              <p:nvSpPr>
                <p:cNvPr id="59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2"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21"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2"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3"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4"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5"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6" name="Group 950"/>
            <p:cNvGrpSpPr>
              <a:grpSpLocks/>
            </p:cNvGrpSpPr>
            <p:nvPr/>
          </p:nvGrpSpPr>
          <p:grpSpPr bwMode="auto">
            <a:xfrm>
              <a:off x="8240713" y="5002213"/>
              <a:ext cx="227012" cy="481013"/>
              <a:chOff x="4140" y="429"/>
              <a:chExt cx="1425" cy="2396"/>
            </a:xfrm>
          </p:grpSpPr>
          <p:sp>
            <p:nvSpPr>
              <p:cNvPr id="559"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1"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2"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3"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56"/>
              <p:cNvGrpSpPr>
                <a:grpSpLocks/>
              </p:cNvGrpSpPr>
              <p:nvPr/>
            </p:nvGrpSpPr>
            <p:grpSpPr bwMode="auto">
              <a:xfrm>
                <a:off x="4749" y="668"/>
                <a:ext cx="581" cy="145"/>
                <a:chOff x="614" y="2568"/>
                <a:chExt cx="725" cy="139"/>
              </a:xfrm>
            </p:grpSpPr>
            <p:sp>
              <p:nvSpPr>
                <p:cNvPr id="589"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9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6" name="Group 960"/>
              <p:cNvGrpSpPr>
                <a:grpSpLocks/>
              </p:cNvGrpSpPr>
              <p:nvPr/>
            </p:nvGrpSpPr>
            <p:grpSpPr bwMode="auto">
              <a:xfrm>
                <a:off x="4747" y="994"/>
                <a:ext cx="581" cy="134"/>
                <a:chOff x="614" y="2568"/>
                <a:chExt cx="725" cy="139"/>
              </a:xfrm>
            </p:grpSpPr>
            <p:sp>
              <p:nvSpPr>
                <p:cNvPr id="58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7"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8"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9" name="Group 965"/>
              <p:cNvGrpSpPr>
                <a:grpSpLocks/>
              </p:cNvGrpSpPr>
              <p:nvPr/>
            </p:nvGrpSpPr>
            <p:grpSpPr bwMode="auto">
              <a:xfrm>
                <a:off x="4735" y="1627"/>
                <a:ext cx="582" cy="151"/>
                <a:chOff x="614" y="2568"/>
                <a:chExt cx="725" cy="139"/>
              </a:xfrm>
            </p:grpSpPr>
            <p:sp>
              <p:nvSpPr>
                <p:cNvPr id="585"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71" name="Group 969"/>
              <p:cNvGrpSpPr>
                <a:grpSpLocks/>
              </p:cNvGrpSpPr>
              <p:nvPr/>
            </p:nvGrpSpPr>
            <p:grpSpPr bwMode="auto">
              <a:xfrm>
                <a:off x="4739" y="1327"/>
                <a:ext cx="582" cy="139"/>
                <a:chOff x="614" y="2568"/>
                <a:chExt cx="725" cy="139"/>
              </a:xfrm>
            </p:grpSpPr>
            <p:sp>
              <p:nvSpPr>
                <p:cNvPr id="58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3"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4"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8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7" name="Group 983"/>
            <p:cNvGrpSpPr>
              <a:grpSpLocks/>
            </p:cNvGrpSpPr>
            <p:nvPr/>
          </p:nvGrpSpPr>
          <p:grpSpPr bwMode="auto">
            <a:xfrm>
              <a:off x="7924800" y="5303838"/>
              <a:ext cx="227012" cy="481013"/>
              <a:chOff x="4140" y="429"/>
              <a:chExt cx="1425" cy="2396"/>
            </a:xfrm>
          </p:grpSpPr>
          <p:sp>
            <p:nvSpPr>
              <p:cNvPr id="527"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9"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0"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31"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89"/>
              <p:cNvGrpSpPr>
                <a:grpSpLocks/>
              </p:cNvGrpSpPr>
              <p:nvPr/>
            </p:nvGrpSpPr>
            <p:grpSpPr bwMode="auto">
              <a:xfrm>
                <a:off x="4749" y="668"/>
                <a:ext cx="581" cy="145"/>
                <a:chOff x="614" y="2568"/>
                <a:chExt cx="725" cy="139"/>
              </a:xfrm>
            </p:grpSpPr>
            <p:sp>
              <p:nvSpPr>
                <p:cNvPr id="557"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8"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4" name="Group 993"/>
              <p:cNvGrpSpPr>
                <a:grpSpLocks/>
              </p:cNvGrpSpPr>
              <p:nvPr/>
            </p:nvGrpSpPr>
            <p:grpSpPr bwMode="auto">
              <a:xfrm>
                <a:off x="4747" y="994"/>
                <a:ext cx="581" cy="134"/>
                <a:chOff x="614" y="2568"/>
                <a:chExt cx="725" cy="139"/>
              </a:xfrm>
            </p:grpSpPr>
            <p:sp>
              <p:nvSpPr>
                <p:cNvPr id="555"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5"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6"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7" name="Group 998"/>
              <p:cNvGrpSpPr>
                <a:grpSpLocks/>
              </p:cNvGrpSpPr>
              <p:nvPr/>
            </p:nvGrpSpPr>
            <p:grpSpPr bwMode="auto">
              <a:xfrm>
                <a:off x="4735" y="1627"/>
                <a:ext cx="582" cy="151"/>
                <a:chOff x="614" y="2568"/>
                <a:chExt cx="725" cy="139"/>
              </a:xfrm>
            </p:grpSpPr>
            <p:sp>
              <p:nvSpPr>
                <p:cNvPr id="553"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9" name="Group 1002"/>
              <p:cNvGrpSpPr>
                <a:grpSpLocks/>
              </p:cNvGrpSpPr>
              <p:nvPr/>
            </p:nvGrpSpPr>
            <p:grpSpPr bwMode="auto">
              <a:xfrm>
                <a:off x="4739" y="1327"/>
                <a:ext cx="582" cy="139"/>
                <a:chOff x="614" y="2568"/>
                <a:chExt cx="725" cy="139"/>
              </a:xfrm>
            </p:grpSpPr>
            <p:sp>
              <p:nvSpPr>
                <p:cNvPr id="55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40"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1"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2"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5"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7"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9"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8" name="Group 1016"/>
            <p:cNvGrpSpPr>
              <a:grpSpLocks/>
            </p:cNvGrpSpPr>
            <p:nvPr/>
          </p:nvGrpSpPr>
          <p:grpSpPr bwMode="auto">
            <a:xfrm>
              <a:off x="5302250" y="2043113"/>
              <a:ext cx="534987" cy="407988"/>
              <a:chOff x="877" y="1008"/>
              <a:chExt cx="2747" cy="2591"/>
            </a:xfrm>
          </p:grpSpPr>
          <p:pic>
            <p:nvPicPr>
              <p:cNvPr id="504"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7"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2"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3"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4" name="Group 1027"/>
              <p:cNvGrpSpPr>
                <a:grpSpLocks/>
              </p:cNvGrpSpPr>
              <p:nvPr/>
            </p:nvGrpSpPr>
            <p:grpSpPr bwMode="auto">
              <a:xfrm>
                <a:off x="1709" y="3008"/>
                <a:ext cx="507" cy="234"/>
                <a:chOff x="1740" y="2642"/>
                <a:chExt cx="752" cy="327"/>
              </a:xfrm>
            </p:grpSpPr>
            <p:sp>
              <p:nvSpPr>
                <p:cNvPr id="521"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5"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5"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9"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064"/>
            <p:cNvGrpSpPr>
              <a:grpSpLocks/>
            </p:cNvGrpSpPr>
            <p:nvPr/>
          </p:nvGrpSpPr>
          <p:grpSpPr bwMode="auto">
            <a:xfrm>
              <a:off x="6872288" y="5486400"/>
              <a:ext cx="474662" cy="407988"/>
              <a:chOff x="877" y="1008"/>
              <a:chExt cx="2747" cy="2591"/>
            </a:xfrm>
          </p:grpSpPr>
          <p:pic>
            <p:nvPicPr>
              <p:cNvPr id="481"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4"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9"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0"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91" name="Group 1075"/>
              <p:cNvGrpSpPr>
                <a:grpSpLocks/>
              </p:cNvGrpSpPr>
              <p:nvPr/>
            </p:nvGrpSpPr>
            <p:grpSpPr bwMode="auto">
              <a:xfrm>
                <a:off x="1709" y="3008"/>
                <a:ext cx="507" cy="234"/>
                <a:chOff x="1740" y="2642"/>
                <a:chExt cx="752" cy="327"/>
              </a:xfrm>
            </p:grpSpPr>
            <p:sp>
              <p:nvSpPr>
                <p:cNvPr id="498"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2"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3"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2"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6"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0" name="Group 1114"/>
            <p:cNvGrpSpPr>
              <a:grpSpLocks/>
            </p:cNvGrpSpPr>
            <p:nvPr/>
          </p:nvGrpSpPr>
          <p:grpSpPr bwMode="auto">
            <a:xfrm>
              <a:off x="5561013" y="3041650"/>
              <a:ext cx="444500" cy="407988"/>
              <a:chOff x="877" y="1008"/>
              <a:chExt cx="2747" cy="2591"/>
            </a:xfrm>
          </p:grpSpPr>
          <p:pic>
            <p:nvPicPr>
              <p:cNvPr id="458"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61"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6"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7"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8" name="Group 1125"/>
              <p:cNvGrpSpPr>
                <a:grpSpLocks/>
              </p:cNvGrpSpPr>
              <p:nvPr/>
            </p:nvGrpSpPr>
            <p:grpSpPr bwMode="auto">
              <a:xfrm>
                <a:off x="1709" y="3008"/>
                <a:ext cx="507" cy="234"/>
                <a:chOff x="1740" y="2642"/>
                <a:chExt cx="752" cy="327"/>
              </a:xfrm>
            </p:grpSpPr>
            <p:sp>
              <p:nvSpPr>
                <p:cNvPr id="475"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9"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0"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9"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3"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31" name="Group 1139"/>
            <p:cNvGrpSpPr>
              <a:grpSpLocks/>
            </p:cNvGrpSpPr>
            <p:nvPr/>
          </p:nvGrpSpPr>
          <p:grpSpPr bwMode="auto">
            <a:xfrm flipH="1">
              <a:off x="5940425" y="3222625"/>
              <a:ext cx="414337" cy="373063"/>
              <a:chOff x="2839" y="3501"/>
              <a:chExt cx="755" cy="803"/>
            </a:xfrm>
          </p:grpSpPr>
          <p:pic>
            <p:nvPicPr>
              <p:cNvPr id="456"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2" name="Group 1142"/>
            <p:cNvGrpSpPr>
              <a:grpSpLocks/>
            </p:cNvGrpSpPr>
            <p:nvPr/>
          </p:nvGrpSpPr>
          <p:grpSpPr bwMode="auto">
            <a:xfrm>
              <a:off x="7307263" y="5422900"/>
              <a:ext cx="474662" cy="407988"/>
              <a:chOff x="877" y="1008"/>
              <a:chExt cx="2747" cy="2591"/>
            </a:xfrm>
          </p:grpSpPr>
          <p:pic>
            <p:nvPicPr>
              <p:cNvPr id="433"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6"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1"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2"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3" name="Group 1153"/>
              <p:cNvGrpSpPr>
                <a:grpSpLocks/>
              </p:cNvGrpSpPr>
              <p:nvPr/>
            </p:nvGrpSpPr>
            <p:grpSpPr bwMode="auto">
              <a:xfrm>
                <a:off x="1709" y="3008"/>
                <a:ext cx="507" cy="234"/>
                <a:chOff x="1740" y="2642"/>
                <a:chExt cx="752" cy="327"/>
              </a:xfrm>
            </p:grpSpPr>
            <p:sp>
              <p:nvSpPr>
                <p:cNvPr id="450"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4"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5"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4"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8"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1747" name="Rectangle 2"/>
          <p:cNvSpPr>
            <a:spLocks noGrp="1" noChangeArrowheads="1"/>
          </p:cNvSpPr>
          <p:nvPr>
            <p:ph type="title" idx="4294967295"/>
          </p:nvPr>
        </p:nvSpPr>
        <p:spPr>
          <a:xfrm>
            <a:off x="338137" y="134938"/>
            <a:ext cx="8662987" cy="83502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và phương tiện truyền thông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1748" name="Rectangle 3"/>
          <p:cNvSpPr>
            <a:spLocks noGrp="1" noChangeArrowheads="1"/>
          </p:cNvSpPr>
          <p:nvPr>
            <p:ph type="body" sz="half" idx="4294967295"/>
          </p:nvPr>
        </p:nvSpPr>
        <p:spPr>
          <a:xfrm>
            <a:off x="321469" y="1515498"/>
            <a:ext cx="4205405" cy="5010150"/>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Q: Làm thế nào để kết nối các hệ thống đầu cuối với thiết bị định tuyến biên?</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khu dân cư</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tổ chức (trường học, công ty)</a:t>
            </a:r>
          </a:p>
          <a:p>
            <a:pPr algn="just" eaLnBrk="1" hangingPunct="1">
              <a:spcAft>
                <a:spcPct val="30000"/>
              </a:spcAft>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di động</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Ghi nhớ: </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Băng thông (bits per second) của mạng truy cập?</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Chia sẻ hoặc dành riêng?</a:t>
            </a:r>
          </a:p>
        </p:txBody>
      </p:sp>
      <p:sp>
        <p:nvSpPr>
          <p:cNvPr id="31749" name="Freeform 665"/>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750" name="Group 666"/>
          <p:cNvGrpSpPr>
            <a:grpSpLocks/>
          </p:cNvGrpSpPr>
          <p:nvPr/>
        </p:nvGrpSpPr>
        <p:grpSpPr bwMode="auto">
          <a:xfrm>
            <a:off x="5370513" y="3048000"/>
            <a:ext cx="1458912" cy="933450"/>
            <a:chOff x="2889" y="1631"/>
            <a:chExt cx="980" cy="743"/>
          </a:xfrm>
        </p:grpSpPr>
        <p:sp>
          <p:nvSpPr>
            <p:cNvPr id="3219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9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1751" name="Freeform 669"/>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52"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4"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55"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6"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7"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8"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59"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0"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1"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2"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31764"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1765"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Freeform 70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7" name="Freeform 710"/>
          <p:cNvSpPr>
            <a:spLocks/>
          </p:cNvSpPr>
          <p:nvPr/>
        </p:nvSpPr>
        <p:spPr bwMode="auto">
          <a:xfrm>
            <a:off x="7023100"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7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1"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2"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3"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4"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5"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7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7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789" name="Group 732"/>
          <p:cNvGrpSpPr>
            <a:grpSpLocks/>
          </p:cNvGrpSpPr>
          <p:nvPr/>
        </p:nvGrpSpPr>
        <p:grpSpPr bwMode="auto">
          <a:xfrm>
            <a:off x="6430963" y="2519363"/>
            <a:ext cx="219075" cy="52387"/>
            <a:chOff x="2468" y="1332"/>
            <a:chExt cx="310" cy="60"/>
          </a:xfrm>
        </p:grpSpPr>
        <p:sp>
          <p:nvSpPr>
            <p:cNvPr id="3219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1790"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7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2" name="Group 737"/>
          <p:cNvGrpSpPr>
            <a:grpSpLocks/>
          </p:cNvGrpSpPr>
          <p:nvPr/>
        </p:nvGrpSpPr>
        <p:grpSpPr bwMode="auto">
          <a:xfrm>
            <a:off x="7202488" y="2493963"/>
            <a:ext cx="390525" cy="174625"/>
            <a:chOff x="4334" y="1470"/>
            <a:chExt cx="246" cy="107"/>
          </a:xfrm>
        </p:grpSpPr>
        <p:sp>
          <p:nvSpPr>
            <p:cNvPr id="321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9" name="Group 741"/>
            <p:cNvGrpSpPr>
              <a:grpSpLocks/>
            </p:cNvGrpSpPr>
            <p:nvPr/>
          </p:nvGrpSpPr>
          <p:grpSpPr bwMode="auto">
            <a:xfrm>
              <a:off x="4383" y="1488"/>
              <a:ext cx="138" cy="33"/>
              <a:chOff x="2468" y="1332"/>
              <a:chExt cx="310" cy="60"/>
            </a:xfrm>
          </p:grpSpPr>
          <p:sp>
            <p:nvSpPr>
              <p:cNvPr id="3219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9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9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9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3" name="Group 746"/>
          <p:cNvGrpSpPr>
            <a:grpSpLocks/>
          </p:cNvGrpSpPr>
          <p:nvPr/>
        </p:nvGrpSpPr>
        <p:grpSpPr bwMode="auto">
          <a:xfrm>
            <a:off x="7213600" y="2757488"/>
            <a:ext cx="390525" cy="174625"/>
            <a:chOff x="4334" y="1470"/>
            <a:chExt cx="246" cy="107"/>
          </a:xfrm>
        </p:grpSpPr>
        <p:sp>
          <p:nvSpPr>
            <p:cNvPr id="3217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8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81" name="Group 750"/>
            <p:cNvGrpSpPr>
              <a:grpSpLocks/>
            </p:cNvGrpSpPr>
            <p:nvPr/>
          </p:nvGrpSpPr>
          <p:grpSpPr bwMode="auto">
            <a:xfrm>
              <a:off x="4383" y="1488"/>
              <a:ext cx="138" cy="33"/>
              <a:chOff x="2468" y="1332"/>
              <a:chExt cx="310" cy="60"/>
            </a:xfrm>
          </p:grpSpPr>
          <p:sp>
            <p:nvSpPr>
              <p:cNvPr id="3218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8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8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8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4" name="Group 755"/>
          <p:cNvGrpSpPr>
            <a:grpSpLocks/>
          </p:cNvGrpSpPr>
          <p:nvPr/>
        </p:nvGrpSpPr>
        <p:grpSpPr bwMode="auto">
          <a:xfrm>
            <a:off x="7762875" y="2759075"/>
            <a:ext cx="390525" cy="174625"/>
            <a:chOff x="4334" y="1470"/>
            <a:chExt cx="246" cy="107"/>
          </a:xfrm>
        </p:grpSpPr>
        <p:sp>
          <p:nvSpPr>
            <p:cNvPr id="321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73" name="Group 759"/>
            <p:cNvGrpSpPr>
              <a:grpSpLocks/>
            </p:cNvGrpSpPr>
            <p:nvPr/>
          </p:nvGrpSpPr>
          <p:grpSpPr bwMode="auto">
            <a:xfrm>
              <a:off x="4383" y="1488"/>
              <a:ext cx="138" cy="33"/>
              <a:chOff x="2468" y="1332"/>
              <a:chExt cx="310" cy="60"/>
            </a:xfrm>
          </p:grpSpPr>
          <p:sp>
            <p:nvSpPr>
              <p:cNvPr id="32176"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77"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74"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75"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5" name="Group 764"/>
          <p:cNvGrpSpPr>
            <a:grpSpLocks/>
          </p:cNvGrpSpPr>
          <p:nvPr/>
        </p:nvGrpSpPr>
        <p:grpSpPr bwMode="auto">
          <a:xfrm>
            <a:off x="7689850" y="2393950"/>
            <a:ext cx="390525" cy="174625"/>
            <a:chOff x="4334" y="1470"/>
            <a:chExt cx="246" cy="107"/>
          </a:xfrm>
        </p:grpSpPr>
        <p:sp>
          <p:nvSpPr>
            <p:cNvPr id="321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65" name="Group 768"/>
            <p:cNvGrpSpPr>
              <a:grpSpLocks/>
            </p:cNvGrpSpPr>
            <p:nvPr/>
          </p:nvGrpSpPr>
          <p:grpSpPr bwMode="auto">
            <a:xfrm>
              <a:off x="4383" y="1488"/>
              <a:ext cx="138" cy="33"/>
              <a:chOff x="2468" y="1332"/>
              <a:chExt cx="310" cy="60"/>
            </a:xfrm>
          </p:grpSpPr>
          <p:sp>
            <p:nvSpPr>
              <p:cNvPr id="32168"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9"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66"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67"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6" name="Group 773"/>
          <p:cNvGrpSpPr>
            <a:grpSpLocks/>
          </p:cNvGrpSpPr>
          <p:nvPr/>
        </p:nvGrpSpPr>
        <p:grpSpPr bwMode="auto">
          <a:xfrm>
            <a:off x="7737475" y="3644900"/>
            <a:ext cx="492125" cy="206375"/>
            <a:chOff x="4334" y="1470"/>
            <a:chExt cx="246" cy="107"/>
          </a:xfrm>
        </p:grpSpPr>
        <p:sp>
          <p:nvSpPr>
            <p:cNvPr id="321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57" name="Group 777"/>
            <p:cNvGrpSpPr>
              <a:grpSpLocks/>
            </p:cNvGrpSpPr>
            <p:nvPr/>
          </p:nvGrpSpPr>
          <p:grpSpPr bwMode="auto">
            <a:xfrm>
              <a:off x="4383" y="1488"/>
              <a:ext cx="138" cy="33"/>
              <a:chOff x="2468" y="1332"/>
              <a:chExt cx="310" cy="60"/>
            </a:xfrm>
          </p:grpSpPr>
          <p:sp>
            <p:nvSpPr>
              <p:cNvPr id="32160"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61"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8"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9"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797"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798" name="Group 783"/>
          <p:cNvGrpSpPr>
            <a:grpSpLocks/>
          </p:cNvGrpSpPr>
          <p:nvPr/>
        </p:nvGrpSpPr>
        <p:grpSpPr bwMode="auto">
          <a:xfrm>
            <a:off x="7086600" y="3632200"/>
            <a:ext cx="492125" cy="206375"/>
            <a:chOff x="4334" y="1470"/>
            <a:chExt cx="246" cy="107"/>
          </a:xfrm>
        </p:grpSpPr>
        <p:sp>
          <p:nvSpPr>
            <p:cNvPr id="321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9" name="Group 787"/>
            <p:cNvGrpSpPr>
              <a:grpSpLocks/>
            </p:cNvGrpSpPr>
            <p:nvPr/>
          </p:nvGrpSpPr>
          <p:grpSpPr bwMode="auto">
            <a:xfrm>
              <a:off x="4383" y="1488"/>
              <a:ext cx="138" cy="33"/>
              <a:chOff x="2468" y="1332"/>
              <a:chExt cx="310" cy="60"/>
            </a:xfrm>
          </p:grpSpPr>
          <p:sp>
            <p:nvSpPr>
              <p:cNvPr id="32152"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53"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50"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51"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799" name="Group 792"/>
          <p:cNvGrpSpPr>
            <a:grpSpLocks/>
          </p:cNvGrpSpPr>
          <p:nvPr/>
        </p:nvGrpSpPr>
        <p:grpSpPr bwMode="auto">
          <a:xfrm>
            <a:off x="7397750" y="3911600"/>
            <a:ext cx="492125" cy="206375"/>
            <a:chOff x="4334" y="1470"/>
            <a:chExt cx="246" cy="107"/>
          </a:xfrm>
        </p:grpSpPr>
        <p:sp>
          <p:nvSpPr>
            <p:cNvPr id="321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41" name="Group 796"/>
            <p:cNvGrpSpPr>
              <a:grpSpLocks/>
            </p:cNvGrpSpPr>
            <p:nvPr/>
          </p:nvGrpSpPr>
          <p:grpSpPr bwMode="auto">
            <a:xfrm>
              <a:off x="4383" y="1488"/>
              <a:ext cx="138" cy="33"/>
              <a:chOff x="2468" y="1332"/>
              <a:chExt cx="310" cy="60"/>
            </a:xfrm>
          </p:grpSpPr>
          <p:sp>
            <p:nvSpPr>
              <p:cNvPr id="32144"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45"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42"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43"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0" name="Group 801"/>
          <p:cNvGrpSpPr>
            <a:grpSpLocks/>
          </p:cNvGrpSpPr>
          <p:nvPr/>
        </p:nvGrpSpPr>
        <p:grpSpPr bwMode="auto">
          <a:xfrm>
            <a:off x="7591425" y="4806950"/>
            <a:ext cx="622300" cy="244475"/>
            <a:chOff x="4334" y="1470"/>
            <a:chExt cx="246" cy="107"/>
          </a:xfrm>
        </p:grpSpPr>
        <p:sp>
          <p:nvSpPr>
            <p:cNvPr id="321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33" name="Group 805"/>
            <p:cNvGrpSpPr>
              <a:grpSpLocks/>
            </p:cNvGrpSpPr>
            <p:nvPr/>
          </p:nvGrpSpPr>
          <p:grpSpPr bwMode="auto">
            <a:xfrm>
              <a:off x="4383" y="1488"/>
              <a:ext cx="138" cy="33"/>
              <a:chOff x="2468" y="1332"/>
              <a:chExt cx="310" cy="60"/>
            </a:xfrm>
          </p:grpSpPr>
          <p:sp>
            <p:nvSpPr>
              <p:cNvPr id="321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34"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35"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1" name="Group 810"/>
          <p:cNvGrpSpPr>
            <a:grpSpLocks/>
          </p:cNvGrpSpPr>
          <p:nvPr/>
        </p:nvGrpSpPr>
        <p:grpSpPr bwMode="auto">
          <a:xfrm>
            <a:off x="6965950" y="4508500"/>
            <a:ext cx="622300" cy="244475"/>
            <a:chOff x="4334" y="1470"/>
            <a:chExt cx="246" cy="107"/>
          </a:xfrm>
        </p:grpSpPr>
        <p:sp>
          <p:nvSpPr>
            <p:cNvPr id="321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25" name="Group 814"/>
            <p:cNvGrpSpPr>
              <a:grpSpLocks/>
            </p:cNvGrpSpPr>
            <p:nvPr/>
          </p:nvGrpSpPr>
          <p:grpSpPr bwMode="auto">
            <a:xfrm>
              <a:off x="4383" y="1488"/>
              <a:ext cx="138" cy="33"/>
              <a:chOff x="2468" y="1332"/>
              <a:chExt cx="310" cy="60"/>
            </a:xfrm>
          </p:grpSpPr>
          <p:sp>
            <p:nvSpPr>
              <p:cNvPr id="321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26"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27"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2" name="Group 819"/>
          <p:cNvGrpSpPr>
            <a:grpSpLocks/>
          </p:cNvGrpSpPr>
          <p:nvPr/>
        </p:nvGrpSpPr>
        <p:grpSpPr bwMode="auto">
          <a:xfrm>
            <a:off x="6242050" y="4851400"/>
            <a:ext cx="622300" cy="244475"/>
            <a:chOff x="4334" y="1470"/>
            <a:chExt cx="246" cy="107"/>
          </a:xfrm>
        </p:grpSpPr>
        <p:sp>
          <p:nvSpPr>
            <p:cNvPr id="321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17" name="Group 823"/>
            <p:cNvGrpSpPr>
              <a:grpSpLocks/>
            </p:cNvGrpSpPr>
            <p:nvPr/>
          </p:nvGrpSpPr>
          <p:grpSpPr bwMode="auto">
            <a:xfrm>
              <a:off x="4383" y="1488"/>
              <a:ext cx="138" cy="33"/>
              <a:chOff x="2468" y="1332"/>
              <a:chExt cx="310" cy="60"/>
            </a:xfrm>
          </p:grpSpPr>
          <p:sp>
            <p:nvSpPr>
              <p:cNvPr id="321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8"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9"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3" name="Group 828"/>
          <p:cNvGrpSpPr>
            <a:grpSpLocks/>
          </p:cNvGrpSpPr>
          <p:nvPr/>
        </p:nvGrpSpPr>
        <p:grpSpPr bwMode="auto">
          <a:xfrm>
            <a:off x="6051550" y="3644900"/>
            <a:ext cx="390525" cy="171450"/>
            <a:chOff x="4334" y="1470"/>
            <a:chExt cx="246" cy="107"/>
          </a:xfrm>
        </p:grpSpPr>
        <p:sp>
          <p:nvSpPr>
            <p:cNvPr id="321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21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109" name="Group 832"/>
            <p:cNvGrpSpPr>
              <a:grpSpLocks/>
            </p:cNvGrpSpPr>
            <p:nvPr/>
          </p:nvGrpSpPr>
          <p:grpSpPr bwMode="auto">
            <a:xfrm>
              <a:off x="4383" y="1488"/>
              <a:ext cx="138" cy="33"/>
              <a:chOff x="2468" y="1332"/>
              <a:chExt cx="310" cy="60"/>
            </a:xfrm>
          </p:grpSpPr>
          <p:sp>
            <p:nvSpPr>
              <p:cNvPr id="321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321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32110"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2111"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04" name="Group 837"/>
          <p:cNvGrpSpPr>
            <a:grpSpLocks/>
          </p:cNvGrpSpPr>
          <p:nvPr/>
        </p:nvGrpSpPr>
        <p:grpSpPr bwMode="auto">
          <a:xfrm>
            <a:off x="6024563" y="1744663"/>
            <a:ext cx="517525" cy="508000"/>
            <a:chOff x="2922" y="1424"/>
            <a:chExt cx="326" cy="320"/>
          </a:xfrm>
        </p:grpSpPr>
        <p:sp>
          <p:nvSpPr>
            <p:cNvPr id="32098"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99" name="Group 839"/>
            <p:cNvGrpSpPr>
              <a:grpSpLocks/>
            </p:cNvGrpSpPr>
            <p:nvPr/>
          </p:nvGrpSpPr>
          <p:grpSpPr bwMode="auto">
            <a:xfrm>
              <a:off x="2949" y="1424"/>
              <a:ext cx="265" cy="280"/>
              <a:chOff x="2949" y="1424"/>
              <a:chExt cx="265" cy="280"/>
            </a:xfrm>
          </p:grpSpPr>
          <p:sp>
            <p:nvSpPr>
              <p:cNvPr id="32101"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2"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3"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4"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1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sp>
          <p:nvSpPr>
            <p:cNvPr id="321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1805" name="Group 846"/>
          <p:cNvGrpSpPr>
            <a:grpSpLocks/>
          </p:cNvGrpSpPr>
          <p:nvPr/>
        </p:nvGrpSpPr>
        <p:grpSpPr bwMode="auto">
          <a:xfrm>
            <a:off x="6138863" y="1989138"/>
            <a:ext cx="282575" cy="477837"/>
            <a:chOff x="3748" y="1253"/>
            <a:chExt cx="178" cy="301"/>
          </a:xfrm>
        </p:grpSpPr>
        <p:sp>
          <p:nvSpPr>
            <p:cNvPr id="3208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8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20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06" name="Group 863"/>
          <p:cNvGrpSpPr>
            <a:grpSpLocks/>
          </p:cNvGrpSpPr>
          <p:nvPr/>
        </p:nvGrpSpPr>
        <p:grpSpPr bwMode="auto">
          <a:xfrm>
            <a:off x="5318125" y="1997075"/>
            <a:ext cx="519113" cy="128588"/>
            <a:chOff x="2199" y="955"/>
            <a:chExt cx="2547" cy="506"/>
          </a:xfrm>
        </p:grpSpPr>
        <p:sp>
          <p:nvSpPr>
            <p:cNvPr id="320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0" name="Freeform 86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07" name="Group 870"/>
          <p:cNvGrpSpPr>
            <a:grpSpLocks/>
          </p:cNvGrpSpPr>
          <p:nvPr/>
        </p:nvGrpSpPr>
        <p:grpSpPr bwMode="auto">
          <a:xfrm>
            <a:off x="5541963" y="1539875"/>
            <a:ext cx="519112" cy="128588"/>
            <a:chOff x="2199" y="955"/>
            <a:chExt cx="2547" cy="506"/>
          </a:xfrm>
        </p:grpSpPr>
        <p:sp>
          <p:nvSpPr>
            <p:cNvPr id="320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4" name="Freeform 87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08"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09" name="Group 885"/>
          <p:cNvGrpSpPr>
            <a:grpSpLocks/>
          </p:cNvGrpSpPr>
          <p:nvPr/>
        </p:nvGrpSpPr>
        <p:grpSpPr bwMode="auto">
          <a:xfrm>
            <a:off x="5392738" y="3527425"/>
            <a:ext cx="519112" cy="128588"/>
            <a:chOff x="2199" y="955"/>
            <a:chExt cx="2547" cy="506"/>
          </a:xfrm>
        </p:grpSpPr>
        <p:sp>
          <p:nvSpPr>
            <p:cNvPr id="320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8" name="Freeform 890"/>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10"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1811" name="Group 893"/>
          <p:cNvGrpSpPr>
            <a:grpSpLocks/>
          </p:cNvGrpSpPr>
          <p:nvPr/>
        </p:nvGrpSpPr>
        <p:grpSpPr bwMode="auto">
          <a:xfrm>
            <a:off x="7007225" y="5005388"/>
            <a:ext cx="519113" cy="128587"/>
            <a:chOff x="2199" y="955"/>
            <a:chExt cx="2547" cy="506"/>
          </a:xfrm>
        </p:grpSpPr>
        <p:sp>
          <p:nvSpPr>
            <p:cNvPr id="320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2" name="Freeform 898"/>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2" name="Group 900"/>
          <p:cNvGrpSpPr>
            <a:grpSpLocks/>
          </p:cNvGrpSpPr>
          <p:nvPr/>
        </p:nvGrpSpPr>
        <p:grpSpPr bwMode="auto">
          <a:xfrm>
            <a:off x="7245350" y="5429250"/>
            <a:ext cx="519113" cy="128588"/>
            <a:chOff x="2199" y="955"/>
            <a:chExt cx="2547" cy="506"/>
          </a:xfrm>
        </p:grpSpPr>
        <p:sp>
          <p:nvSpPr>
            <p:cNvPr id="320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6" name="Freeform 905"/>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13" name="Group 907"/>
          <p:cNvGrpSpPr>
            <a:grpSpLocks/>
          </p:cNvGrpSpPr>
          <p:nvPr/>
        </p:nvGrpSpPr>
        <p:grpSpPr bwMode="auto">
          <a:xfrm>
            <a:off x="6821488" y="5408613"/>
            <a:ext cx="519112" cy="128587"/>
            <a:chOff x="2199" y="955"/>
            <a:chExt cx="2547" cy="506"/>
          </a:xfrm>
        </p:grpSpPr>
        <p:sp>
          <p:nvSpPr>
            <p:cNvPr id="320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0" name="Freeform 912"/>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20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pic>
        <p:nvPicPr>
          <p:cNvPr id="31814"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15" name="Picture 9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0937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16"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31817" name="Group 919"/>
          <p:cNvGrpSpPr>
            <a:grpSpLocks/>
          </p:cNvGrpSpPr>
          <p:nvPr/>
        </p:nvGrpSpPr>
        <p:grpSpPr bwMode="auto">
          <a:xfrm flipH="1">
            <a:off x="5775325" y="4533900"/>
            <a:ext cx="414338" cy="373063"/>
            <a:chOff x="2839" y="3501"/>
            <a:chExt cx="755" cy="803"/>
          </a:xfrm>
        </p:grpSpPr>
        <p:pic>
          <p:nvPicPr>
            <p:cNvPr id="32044"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8" name="Group 922"/>
          <p:cNvGrpSpPr>
            <a:grpSpLocks/>
          </p:cNvGrpSpPr>
          <p:nvPr/>
        </p:nvGrpSpPr>
        <p:grpSpPr bwMode="auto">
          <a:xfrm flipH="1">
            <a:off x="5457825" y="4954588"/>
            <a:ext cx="482600" cy="406400"/>
            <a:chOff x="2839" y="3501"/>
            <a:chExt cx="755" cy="803"/>
          </a:xfrm>
        </p:grpSpPr>
        <p:pic>
          <p:nvPicPr>
            <p:cNvPr id="32042"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19" name="Group 925"/>
          <p:cNvGrpSpPr>
            <a:grpSpLocks/>
          </p:cNvGrpSpPr>
          <p:nvPr/>
        </p:nvGrpSpPr>
        <p:grpSpPr bwMode="auto">
          <a:xfrm flipH="1">
            <a:off x="5935663" y="5256213"/>
            <a:ext cx="427037" cy="349250"/>
            <a:chOff x="2839" y="3501"/>
            <a:chExt cx="755" cy="803"/>
          </a:xfrm>
        </p:grpSpPr>
        <p:pic>
          <p:nvPicPr>
            <p:cNvPr id="32040"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1820" name="Group 928"/>
          <p:cNvGrpSpPr>
            <a:grpSpLocks/>
          </p:cNvGrpSpPr>
          <p:nvPr/>
        </p:nvGrpSpPr>
        <p:grpSpPr bwMode="auto">
          <a:xfrm>
            <a:off x="6550025" y="5238750"/>
            <a:ext cx="427038" cy="350838"/>
            <a:chOff x="2839" y="3501"/>
            <a:chExt cx="755" cy="803"/>
          </a:xfrm>
        </p:grpSpPr>
        <p:pic>
          <p:nvPicPr>
            <p:cNvPr id="32038"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21" name="Picture 931"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2" name="Group 932"/>
          <p:cNvGrpSpPr>
            <a:grpSpLocks/>
          </p:cNvGrpSpPr>
          <p:nvPr/>
        </p:nvGrpSpPr>
        <p:grpSpPr bwMode="auto">
          <a:xfrm>
            <a:off x="5618163" y="1558925"/>
            <a:ext cx="415925" cy="373063"/>
            <a:chOff x="2756" y="1866"/>
            <a:chExt cx="462" cy="463"/>
          </a:xfrm>
        </p:grpSpPr>
        <p:pic>
          <p:nvPicPr>
            <p:cNvPr id="32036" name="Picture 93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37" name="Picture 93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823"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824" name="Group 938"/>
          <p:cNvGrpSpPr>
            <a:grpSpLocks/>
          </p:cNvGrpSpPr>
          <p:nvPr/>
        </p:nvGrpSpPr>
        <p:grpSpPr bwMode="auto">
          <a:xfrm>
            <a:off x="8240713" y="5002213"/>
            <a:ext cx="227012" cy="481012"/>
            <a:chOff x="4140" y="429"/>
            <a:chExt cx="1425" cy="2396"/>
          </a:xfrm>
        </p:grpSpPr>
        <p:sp>
          <p:nvSpPr>
            <p:cNvPr id="32004" name="Freeform 93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6" name="Freeform 94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7" name="Freeform 94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09" name="Group 944"/>
            <p:cNvGrpSpPr>
              <a:grpSpLocks/>
            </p:cNvGrpSpPr>
            <p:nvPr/>
          </p:nvGrpSpPr>
          <p:grpSpPr bwMode="auto">
            <a:xfrm>
              <a:off x="4749" y="668"/>
              <a:ext cx="581" cy="145"/>
              <a:chOff x="614" y="2568"/>
              <a:chExt cx="725" cy="139"/>
            </a:xfrm>
          </p:grpSpPr>
          <p:sp>
            <p:nvSpPr>
              <p:cNvPr id="32034"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1" name="Group 948"/>
            <p:cNvGrpSpPr>
              <a:grpSpLocks/>
            </p:cNvGrpSpPr>
            <p:nvPr/>
          </p:nvGrpSpPr>
          <p:grpSpPr bwMode="auto">
            <a:xfrm>
              <a:off x="4747" y="994"/>
              <a:ext cx="581" cy="134"/>
              <a:chOff x="614" y="2568"/>
              <a:chExt cx="725" cy="139"/>
            </a:xfrm>
          </p:grpSpPr>
          <p:sp>
            <p:nvSpPr>
              <p:cNvPr id="32032"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2014" name="Group 953"/>
            <p:cNvGrpSpPr>
              <a:grpSpLocks/>
            </p:cNvGrpSpPr>
            <p:nvPr/>
          </p:nvGrpSpPr>
          <p:grpSpPr bwMode="auto">
            <a:xfrm>
              <a:off x="4735" y="1627"/>
              <a:ext cx="582" cy="151"/>
              <a:chOff x="614" y="2568"/>
              <a:chExt cx="725" cy="139"/>
            </a:xfrm>
          </p:grpSpPr>
          <p:sp>
            <p:nvSpPr>
              <p:cNvPr id="32030"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5" name="Freeform 95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2016" name="Group 957"/>
            <p:cNvGrpSpPr>
              <a:grpSpLocks/>
            </p:cNvGrpSpPr>
            <p:nvPr/>
          </p:nvGrpSpPr>
          <p:grpSpPr bwMode="auto">
            <a:xfrm>
              <a:off x="4739" y="1327"/>
              <a:ext cx="582" cy="139"/>
              <a:chOff x="614" y="2568"/>
              <a:chExt cx="725" cy="139"/>
            </a:xfrm>
          </p:grpSpPr>
          <p:sp>
            <p:nvSpPr>
              <p:cNvPr id="32028"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20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18" name="Freeform 96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19" name="Freeform 96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0"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1" name="Freeform 96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20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4"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5"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2026"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5" name="Group 971"/>
          <p:cNvGrpSpPr>
            <a:grpSpLocks/>
          </p:cNvGrpSpPr>
          <p:nvPr/>
        </p:nvGrpSpPr>
        <p:grpSpPr bwMode="auto">
          <a:xfrm>
            <a:off x="7924800" y="5303838"/>
            <a:ext cx="227013" cy="481012"/>
            <a:chOff x="4140" y="429"/>
            <a:chExt cx="1425" cy="2396"/>
          </a:xfrm>
        </p:grpSpPr>
        <p:sp>
          <p:nvSpPr>
            <p:cNvPr id="31972" name="Freeform 97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74" name="Freeform 97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5" name="Freeform 97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7" name="Group 977"/>
            <p:cNvGrpSpPr>
              <a:grpSpLocks/>
            </p:cNvGrpSpPr>
            <p:nvPr/>
          </p:nvGrpSpPr>
          <p:grpSpPr bwMode="auto">
            <a:xfrm>
              <a:off x="4749" y="668"/>
              <a:ext cx="581" cy="145"/>
              <a:chOff x="614" y="2568"/>
              <a:chExt cx="725" cy="139"/>
            </a:xfrm>
          </p:grpSpPr>
          <p:sp>
            <p:nvSpPr>
              <p:cNvPr id="32002"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79" name="Group 981"/>
            <p:cNvGrpSpPr>
              <a:grpSpLocks/>
            </p:cNvGrpSpPr>
            <p:nvPr/>
          </p:nvGrpSpPr>
          <p:grpSpPr bwMode="auto">
            <a:xfrm>
              <a:off x="4747" y="994"/>
              <a:ext cx="581" cy="134"/>
              <a:chOff x="614" y="2568"/>
              <a:chExt cx="725" cy="139"/>
            </a:xfrm>
          </p:grpSpPr>
          <p:sp>
            <p:nvSpPr>
              <p:cNvPr id="32000"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20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82" name="Group 986"/>
            <p:cNvGrpSpPr>
              <a:grpSpLocks/>
            </p:cNvGrpSpPr>
            <p:nvPr/>
          </p:nvGrpSpPr>
          <p:grpSpPr bwMode="auto">
            <a:xfrm>
              <a:off x="4735" y="1627"/>
              <a:ext cx="582" cy="151"/>
              <a:chOff x="614" y="2568"/>
              <a:chExt cx="725" cy="139"/>
            </a:xfrm>
          </p:grpSpPr>
          <p:sp>
            <p:nvSpPr>
              <p:cNvPr id="31998"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3" name="Freeform 98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84" name="Group 990"/>
            <p:cNvGrpSpPr>
              <a:grpSpLocks/>
            </p:cNvGrpSpPr>
            <p:nvPr/>
          </p:nvGrpSpPr>
          <p:grpSpPr bwMode="auto">
            <a:xfrm>
              <a:off x="4739" y="1327"/>
              <a:ext cx="582" cy="139"/>
              <a:chOff x="614" y="2568"/>
              <a:chExt cx="725" cy="139"/>
            </a:xfrm>
          </p:grpSpPr>
          <p:sp>
            <p:nvSpPr>
              <p:cNvPr id="31996"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19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6" name="Freeform 99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7" name="Freeform 99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88"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89" name="Freeform 99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2"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3"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1994"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1826" name="Group 1004"/>
          <p:cNvGrpSpPr>
            <a:grpSpLocks/>
          </p:cNvGrpSpPr>
          <p:nvPr/>
        </p:nvGrpSpPr>
        <p:grpSpPr bwMode="auto">
          <a:xfrm>
            <a:off x="5302250" y="2043113"/>
            <a:ext cx="534988" cy="407987"/>
            <a:chOff x="877" y="1008"/>
            <a:chExt cx="2747" cy="2591"/>
          </a:xfrm>
        </p:grpSpPr>
        <p:pic>
          <p:nvPicPr>
            <p:cNvPr id="31949" name="Picture 1005" descr="antenna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950" name="Picture 1006" descr="laptop_keyboar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1" name="Freeform 100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952" name="Picture 1008" descr="scree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53" name="Freeform 100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6" name="Freeform 101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7" name="Freeform 101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58" name="Freeform 101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959" name="Group 1015"/>
            <p:cNvGrpSpPr>
              <a:grpSpLocks/>
            </p:cNvGrpSpPr>
            <p:nvPr/>
          </p:nvGrpSpPr>
          <p:grpSpPr bwMode="auto">
            <a:xfrm>
              <a:off x="1709" y="3008"/>
              <a:ext cx="507" cy="234"/>
              <a:chOff x="1740" y="2642"/>
              <a:chExt cx="752" cy="327"/>
            </a:xfrm>
          </p:grpSpPr>
          <p:sp>
            <p:nvSpPr>
              <p:cNvPr id="319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960" name="Freeform 102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1" name="Freeform 102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pic>
        <p:nvPicPr>
          <p:cNvPr id="31827" name="Picture 1030"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28" name="Freeform 1031"/>
          <p:cNvSpPr>
            <a:spLocks/>
          </p:cNvSpPr>
          <p:nvPr/>
        </p:nvSpPr>
        <p:spPr bwMode="auto">
          <a:xfrm>
            <a:off x="7026275" y="55800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29" name="Picture 1032"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30" name="Freeform 1033"/>
          <p:cNvSpPr>
            <a:spLocks/>
          </p:cNvSpPr>
          <p:nvPr/>
        </p:nvSpPr>
        <p:spPr bwMode="auto">
          <a:xfrm>
            <a:off x="7083425" y="55737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1" name="Freeform 1034"/>
          <p:cNvSpPr>
            <a:spLocks/>
          </p:cNvSpPr>
          <p:nvPr/>
        </p:nvSpPr>
        <p:spPr bwMode="auto">
          <a:xfrm>
            <a:off x="7024688" y="55737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2" name="Freeform 1035"/>
          <p:cNvSpPr>
            <a:spLocks/>
          </p:cNvSpPr>
          <p:nvPr/>
        </p:nvSpPr>
        <p:spPr bwMode="auto">
          <a:xfrm>
            <a:off x="7267575" y="56022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3" name="Freeform 1036"/>
          <p:cNvSpPr>
            <a:spLocks/>
          </p:cNvSpPr>
          <p:nvPr/>
        </p:nvSpPr>
        <p:spPr bwMode="auto">
          <a:xfrm>
            <a:off x="7023100" y="57261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4" name="Freeform 1037"/>
          <p:cNvSpPr>
            <a:spLocks/>
          </p:cNvSpPr>
          <p:nvPr/>
        </p:nvSpPr>
        <p:spPr bwMode="auto">
          <a:xfrm>
            <a:off x="7275513" y="56038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5" name="Freeform 1038"/>
          <p:cNvSpPr>
            <a:spLocks/>
          </p:cNvSpPr>
          <p:nvPr/>
        </p:nvSpPr>
        <p:spPr bwMode="auto">
          <a:xfrm>
            <a:off x="7023100" y="57356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36" name="Group 1039"/>
          <p:cNvGrpSpPr>
            <a:grpSpLocks/>
          </p:cNvGrpSpPr>
          <p:nvPr/>
        </p:nvGrpSpPr>
        <p:grpSpPr bwMode="auto">
          <a:xfrm>
            <a:off x="7019925" y="5800725"/>
            <a:ext cx="87313" cy="38100"/>
            <a:chOff x="1740" y="2642"/>
            <a:chExt cx="752" cy="327"/>
          </a:xfrm>
        </p:grpSpPr>
        <p:sp>
          <p:nvSpPr>
            <p:cNvPr id="319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37" name="Freeform 1046"/>
          <p:cNvSpPr>
            <a:spLocks/>
          </p:cNvSpPr>
          <p:nvPr/>
        </p:nvSpPr>
        <p:spPr bwMode="auto">
          <a:xfrm>
            <a:off x="7169150" y="58070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8" name="Freeform 1047"/>
          <p:cNvSpPr>
            <a:spLocks/>
          </p:cNvSpPr>
          <p:nvPr/>
        </p:nvSpPr>
        <p:spPr bwMode="auto">
          <a:xfrm>
            <a:off x="6897688" y="58134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39" name="Freeform 1048"/>
          <p:cNvSpPr>
            <a:spLocks/>
          </p:cNvSpPr>
          <p:nvPr/>
        </p:nvSpPr>
        <p:spPr bwMode="auto">
          <a:xfrm>
            <a:off x="6899275" y="57991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0" name="Freeform 1049"/>
          <p:cNvSpPr>
            <a:spLocks/>
          </p:cNvSpPr>
          <p:nvPr/>
        </p:nvSpPr>
        <p:spPr bwMode="auto">
          <a:xfrm>
            <a:off x="6899275" y="57388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1" name="Freeform 1050"/>
          <p:cNvSpPr>
            <a:spLocks/>
          </p:cNvSpPr>
          <p:nvPr/>
        </p:nvSpPr>
        <p:spPr bwMode="auto">
          <a:xfrm>
            <a:off x="6907213" y="58023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2" name="Freeform 1051"/>
          <p:cNvSpPr>
            <a:spLocks/>
          </p:cNvSpPr>
          <p:nvPr/>
        </p:nvSpPr>
        <p:spPr bwMode="auto">
          <a:xfrm flipV="1">
            <a:off x="7164388" y="57975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pic>
        <p:nvPicPr>
          <p:cNvPr id="31843" name="Picture 1054"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4" name="Freeform 1055"/>
          <p:cNvSpPr>
            <a:spLocks/>
          </p:cNvSpPr>
          <p:nvPr/>
        </p:nvSpPr>
        <p:spPr bwMode="auto">
          <a:xfrm>
            <a:off x="5702300" y="3135313"/>
            <a:ext cx="292100"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45" name="Picture 1056" descr="scree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 name="Freeform 1057"/>
          <p:cNvSpPr>
            <a:spLocks/>
          </p:cNvSpPr>
          <p:nvPr/>
        </p:nvSpPr>
        <p:spPr bwMode="auto">
          <a:xfrm>
            <a:off x="5756275" y="3128963"/>
            <a:ext cx="247650"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7" name="Freeform 1058"/>
          <p:cNvSpPr>
            <a:spLocks/>
          </p:cNvSpPr>
          <p:nvPr/>
        </p:nvSpPr>
        <p:spPr bwMode="auto">
          <a:xfrm>
            <a:off x="5700713" y="3128963"/>
            <a:ext cx="68262"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8" name="Freeform 1059"/>
          <p:cNvSpPr>
            <a:spLocks/>
          </p:cNvSpPr>
          <p:nvPr/>
        </p:nvSpPr>
        <p:spPr bwMode="auto">
          <a:xfrm>
            <a:off x="5927725" y="3157538"/>
            <a:ext cx="74613"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49" name="Freeform 1060"/>
          <p:cNvSpPr>
            <a:spLocks/>
          </p:cNvSpPr>
          <p:nvPr/>
        </p:nvSpPr>
        <p:spPr bwMode="auto">
          <a:xfrm>
            <a:off x="5699125" y="3281363"/>
            <a:ext cx="27146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0" name="Freeform 1061"/>
          <p:cNvSpPr>
            <a:spLocks/>
          </p:cNvSpPr>
          <p:nvPr/>
        </p:nvSpPr>
        <p:spPr bwMode="auto">
          <a:xfrm>
            <a:off x="5935663" y="3159125"/>
            <a:ext cx="69850"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1" name="Freeform 1062"/>
          <p:cNvSpPr>
            <a:spLocks/>
          </p:cNvSpPr>
          <p:nvPr/>
        </p:nvSpPr>
        <p:spPr bwMode="auto">
          <a:xfrm>
            <a:off x="5699125" y="3290888"/>
            <a:ext cx="242888"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2" name="Group 1063"/>
          <p:cNvGrpSpPr>
            <a:grpSpLocks/>
          </p:cNvGrpSpPr>
          <p:nvPr/>
        </p:nvGrpSpPr>
        <p:grpSpPr bwMode="auto">
          <a:xfrm>
            <a:off x="5695950" y="3355975"/>
            <a:ext cx="80963" cy="38100"/>
            <a:chOff x="1740" y="2642"/>
            <a:chExt cx="752" cy="327"/>
          </a:xfrm>
        </p:grpSpPr>
        <p:sp>
          <p:nvSpPr>
            <p:cNvPr id="319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53" name="Freeform 1070"/>
          <p:cNvSpPr>
            <a:spLocks/>
          </p:cNvSpPr>
          <p:nvPr/>
        </p:nvSpPr>
        <p:spPr bwMode="auto">
          <a:xfrm>
            <a:off x="5835650" y="3362325"/>
            <a:ext cx="10001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4" name="Freeform 1071"/>
          <p:cNvSpPr>
            <a:spLocks/>
          </p:cNvSpPr>
          <p:nvPr/>
        </p:nvSpPr>
        <p:spPr bwMode="auto">
          <a:xfrm>
            <a:off x="5583238" y="3368675"/>
            <a:ext cx="254000"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5" name="Freeform 1072"/>
          <p:cNvSpPr>
            <a:spLocks/>
          </p:cNvSpPr>
          <p:nvPr/>
        </p:nvSpPr>
        <p:spPr bwMode="auto">
          <a:xfrm>
            <a:off x="5583238" y="3354388"/>
            <a:ext cx="1587"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6" name="Freeform 1073"/>
          <p:cNvSpPr>
            <a:spLocks/>
          </p:cNvSpPr>
          <p:nvPr/>
        </p:nvSpPr>
        <p:spPr bwMode="auto">
          <a:xfrm>
            <a:off x="5583238" y="3294063"/>
            <a:ext cx="117475"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7" name="Freeform 1074"/>
          <p:cNvSpPr>
            <a:spLocks/>
          </p:cNvSpPr>
          <p:nvPr/>
        </p:nvSpPr>
        <p:spPr bwMode="auto">
          <a:xfrm>
            <a:off x="5591175" y="3357563"/>
            <a:ext cx="241300"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58" name="Freeform 1075"/>
          <p:cNvSpPr>
            <a:spLocks/>
          </p:cNvSpPr>
          <p:nvPr/>
        </p:nvSpPr>
        <p:spPr bwMode="auto">
          <a:xfrm flipV="1">
            <a:off x="5830888" y="3352800"/>
            <a:ext cx="9842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59" name="Group 1076"/>
          <p:cNvGrpSpPr>
            <a:grpSpLocks/>
          </p:cNvGrpSpPr>
          <p:nvPr/>
        </p:nvGrpSpPr>
        <p:grpSpPr bwMode="auto">
          <a:xfrm flipH="1">
            <a:off x="5940425" y="3222625"/>
            <a:ext cx="414338" cy="373063"/>
            <a:chOff x="2839" y="3501"/>
            <a:chExt cx="755" cy="803"/>
          </a:xfrm>
        </p:grpSpPr>
        <p:pic>
          <p:nvPicPr>
            <p:cNvPr id="31935" name="Picture 107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36"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pic>
        <p:nvPicPr>
          <p:cNvPr id="31860" name="Picture 1081"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1" name="Freeform 1082"/>
          <p:cNvSpPr>
            <a:spLocks/>
          </p:cNvSpPr>
          <p:nvPr/>
        </p:nvSpPr>
        <p:spPr bwMode="auto">
          <a:xfrm>
            <a:off x="7458075" y="5516563"/>
            <a:ext cx="312738" cy="207962"/>
          </a:xfrm>
          <a:custGeom>
            <a:avLst/>
            <a:gdLst>
              <a:gd name="T0" fmla="*/ 2147483646 w 2982"/>
              <a:gd name="T1" fmla="*/ 0 h 2442"/>
              <a:gd name="T2" fmla="*/ 0 w 2982"/>
              <a:gd name="T3" fmla="*/ 2147483646 h 2442"/>
              <a:gd name="T4" fmla="*/ 2147483646 w 2982"/>
              <a:gd name="T5" fmla="*/ 2147483646 h 2442"/>
              <a:gd name="T6" fmla="*/ 2147483646 w 2982"/>
              <a:gd name="T7" fmla="*/ 2147483646 h 2442"/>
              <a:gd name="T8" fmla="*/ 214748364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1862" name="Picture 1083"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63" name="Freeform 1084"/>
          <p:cNvSpPr>
            <a:spLocks/>
          </p:cNvSpPr>
          <p:nvPr/>
        </p:nvSpPr>
        <p:spPr bwMode="auto">
          <a:xfrm>
            <a:off x="7515225" y="5510213"/>
            <a:ext cx="265113" cy="39687"/>
          </a:xfrm>
          <a:custGeom>
            <a:avLst/>
            <a:gdLst>
              <a:gd name="T0" fmla="*/ 2147483646 w 2528"/>
              <a:gd name="T1" fmla="*/ 0 h 455"/>
              <a:gd name="T2" fmla="*/ 2147483646 w 2528"/>
              <a:gd name="T3" fmla="*/ 2147483646 h 455"/>
              <a:gd name="T4" fmla="*/ 2147483646 w 2528"/>
              <a:gd name="T5" fmla="*/ 2147483646 h 455"/>
              <a:gd name="T6" fmla="*/ 0 w 2528"/>
              <a:gd name="T7" fmla="*/ 2147483646 h 455"/>
              <a:gd name="T8" fmla="*/ 2147483646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4" name="Freeform 1085"/>
          <p:cNvSpPr>
            <a:spLocks/>
          </p:cNvSpPr>
          <p:nvPr/>
        </p:nvSpPr>
        <p:spPr bwMode="auto">
          <a:xfrm>
            <a:off x="7456488" y="5510213"/>
            <a:ext cx="73025" cy="161925"/>
          </a:xfrm>
          <a:custGeom>
            <a:avLst/>
            <a:gdLst>
              <a:gd name="T0" fmla="*/ 2147483646 w 702"/>
              <a:gd name="T1" fmla="*/ 0 h 1893"/>
              <a:gd name="T2" fmla="*/ 0 w 702"/>
              <a:gd name="T3" fmla="*/ 2147483646 h 1893"/>
              <a:gd name="T4" fmla="*/ 2147483646 w 702"/>
              <a:gd name="T5" fmla="*/ 2147483646 h 1893"/>
              <a:gd name="T6" fmla="*/ 2147483646 w 702"/>
              <a:gd name="T7" fmla="*/ 2147483646 h 1893"/>
              <a:gd name="T8" fmla="*/ 214748364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5" name="Freeform 1086"/>
          <p:cNvSpPr>
            <a:spLocks/>
          </p:cNvSpPr>
          <p:nvPr/>
        </p:nvSpPr>
        <p:spPr bwMode="auto">
          <a:xfrm>
            <a:off x="7699375" y="5538788"/>
            <a:ext cx="79375" cy="185737"/>
          </a:xfrm>
          <a:custGeom>
            <a:avLst/>
            <a:gdLst>
              <a:gd name="T0" fmla="*/ 2147483646 w 756"/>
              <a:gd name="T1" fmla="*/ 0 h 2184"/>
              <a:gd name="T2" fmla="*/ 2147483646 w 756"/>
              <a:gd name="T3" fmla="*/ 2147483646 h 2184"/>
              <a:gd name="T4" fmla="*/ 0 w 756"/>
              <a:gd name="T5" fmla="*/ 2147483646 h 2184"/>
              <a:gd name="T6" fmla="*/ 2147483646 w 756"/>
              <a:gd name="T7" fmla="*/ 2147483646 h 2184"/>
              <a:gd name="T8" fmla="*/ 2147483646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6" name="Freeform 1087"/>
          <p:cNvSpPr>
            <a:spLocks/>
          </p:cNvSpPr>
          <p:nvPr/>
        </p:nvSpPr>
        <p:spPr bwMode="auto">
          <a:xfrm>
            <a:off x="7454900" y="5662613"/>
            <a:ext cx="290513" cy="63500"/>
          </a:xfrm>
          <a:custGeom>
            <a:avLst/>
            <a:gdLst>
              <a:gd name="T0" fmla="*/ 2147483646 w 2773"/>
              <a:gd name="T1" fmla="*/ 0 h 738"/>
              <a:gd name="T2" fmla="*/ 0 w 2773"/>
              <a:gd name="T3" fmla="*/ 2147483646 h 738"/>
              <a:gd name="T4" fmla="*/ 2147483646 w 2773"/>
              <a:gd name="T5" fmla="*/ 2147483646 h 738"/>
              <a:gd name="T6" fmla="*/ 2147483646 w 2773"/>
              <a:gd name="T7" fmla="*/ 2147483646 h 738"/>
              <a:gd name="T8" fmla="*/ 2147483646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7" name="Freeform 1088"/>
          <p:cNvSpPr>
            <a:spLocks/>
          </p:cNvSpPr>
          <p:nvPr/>
        </p:nvSpPr>
        <p:spPr bwMode="auto">
          <a:xfrm>
            <a:off x="7707313" y="5540375"/>
            <a:ext cx="74612" cy="187325"/>
          </a:xfrm>
          <a:custGeom>
            <a:avLst/>
            <a:gdLst>
              <a:gd name="T0" fmla="*/ 2147483646 w 637"/>
              <a:gd name="T1" fmla="*/ 0 h 1659"/>
              <a:gd name="T2" fmla="*/ 2147483646 w 637"/>
              <a:gd name="T3" fmla="*/ 0 h 1659"/>
              <a:gd name="T4" fmla="*/ 2147483646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68" name="Freeform 1089"/>
          <p:cNvSpPr>
            <a:spLocks/>
          </p:cNvSpPr>
          <p:nvPr/>
        </p:nvSpPr>
        <p:spPr bwMode="auto">
          <a:xfrm>
            <a:off x="7454900" y="5672138"/>
            <a:ext cx="258763" cy="61912"/>
          </a:xfrm>
          <a:custGeom>
            <a:avLst/>
            <a:gdLst>
              <a:gd name="T0" fmla="*/ 0 w 2216"/>
              <a:gd name="T1" fmla="*/ 0 h 550"/>
              <a:gd name="T2" fmla="*/ 2147483646 w 2216"/>
              <a:gd name="T3" fmla="*/ 2147483646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69" name="Group 1090"/>
          <p:cNvGrpSpPr>
            <a:grpSpLocks/>
          </p:cNvGrpSpPr>
          <p:nvPr/>
        </p:nvGrpSpPr>
        <p:grpSpPr bwMode="auto">
          <a:xfrm>
            <a:off x="7451725" y="5737225"/>
            <a:ext cx="87313" cy="38100"/>
            <a:chOff x="1740" y="2642"/>
            <a:chExt cx="752" cy="327"/>
          </a:xfrm>
        </p:grpSpPr>
        <p:sp>
          <p:nvSpPr>
            <p:cNvPr id="3192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93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1870" name="Freeform 1097"/>
          <p:cNvSpPr>
            <a:spLocks/>
          </p:cNvSpPr>
          <p:nvPr/>
        </p:nvSpPr>
        <p:spPr bwMode="auto">
          <a:xfrm>
            <a:off x="7600950" y="5743575"/>
            <a:ext cx="106363" cy="80963"/>
          </a:xfrm>
          <a:custGeom>
            <a:avLst/>
            <a:gdLst>
              <a:gd name="T0" fmla="*/ 2147483646 w 990"/>
              <a:gd name="T1" fmla="*/ 2147483646 h 792"/>
              <a:gd name="T2" fmla="*/ 2147483646 w 990"/>
              <a:gd name="T3" fmla="*/ 0 h 792"/>
              <a:gd name="T4" fmla="*/ 2147483646 w 990"/>
              <a:gd name="T5" fmla="*/ 2147483646 h 792"/>
              <a:gd name="T6" fmla="*/ 0 w 990"/>
              <a:gd name="T7" fmla="*/ 2147483646 h 792"/>
              <a:gd name="T8" fmla="*/ 2147483646 w 990"/>
              <a:gd name="T9" fmla="*/ 214748364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1" name="Freeform 1098"/>
          <p:cNvSpPr>
            <a:spLocks/>
          </p:cNvSpPr>
          <p:nvPr/>
        </p:nvSpPr>
        <p:spPr bwMode="auto">
          <a:xfrm>
            <a:off x="7329488" y="5749925"/>
            <a:ext cx="271462" cy="73025"/>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2" name="Freeform 1099"/>
          <p:cNvSpPr>
            <a:spLocks/>
          </p:cNvSpPr>
          <p:nvPr/>
        </p:nvSpPr>
        <p:spPr bwMode="auto">
          <a:xfrm>
            <a:off x="7331075" y="5735638"/>
            <a:ext cx="1588" cy="15875"/>
          </a:xfrm>
          <a:custGeom>
            <a:avLst/>
            <a:gdLst>
              <a:gd name="T0" fmla="*/ 2147483646 w 26"/>
              <a:gd name="T1" fmla="*/ 2147483646 h 147"/>
              <a:gd name="T2" fmla="*/ 2147483646 w 26"/>
              <a:gd name="T3" fmla="*/ 2147483646 h 147"/>
              <a:gd name="T4" fmla="*/ 0 w 26"/>
              <a:gd name="T5" fmla="*/ 2147483646 h 147"/>
              <a:gd name="T6" fmla="*/ 2147483646 w 26"/>
              <a:gd name="T7" fmla="*/ 0 h 147"/>
              <a:gd name="T8" fmla="*/ 2147483646 w 26"/>
              <a:gd name="T9" fmla="*/ 2147483646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3" name="Freeform 1100"/>
          <p:cNvSpPr>
            <a:spLocks/>
          </p:cNvSpPr>
          <p:nvPr/>
        </p:nvSpPr>
        <p:spPr bwMode="auto">
          <a:xfrm>
            <a:off x="7331075" y="5675313"/>
            <a:ext cx="125413" cy="61912"/>
          </a:xfrm>
          <a:custGeom>
            <a:avLst/>
            <a:gdLst>
              <a:gd name="T0" fmla="*/ 2147483646 w 1176"/>
              <a:gd name="T1" fmla="*/ 0 h 606"/>
              <a:gd name="T2" fmla="*/ 0 w 1176"/>
              <a:gd name="T3" fmla="*/ 2147483646 h 606"/>
              <a:gd name="T4" fmla="*/ 2147483646 w 1176"/>
              <a:gd name="T5" fmla="*/ 2147483646 h 606"/>
              <a:gd name="T6" fmla="*/ 2147483646 w 1176"/>
              <a:gd name="T7" fmla="*/ 2147483646 h 606"/>
              <a:gd name="T8" fmla="*/ 214748364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4" name="Freeform 1101"/>
          <p:cNvSpPr>
            <a:spLocks/>
          </p:cNvSpPr>
          <p:nvPr/>
        </p:nvSpPr>
        <p:spPr bwMode="auto">
          <a:xfrm>
            <a:off x="7339013" y="5738813"/>
            <a:ext cx="257175" cy="71437"/>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1875" name="Freeform 1102"/>
          <p:cNvSpPr>
            <a:spLocks/>
          </p:cNvSpPr>
          <p:nvPr/>
        </p:nvSpPr>
        <p:spPr bwMode="auto">
          <a:xfrm flipV="1">
            <a:off x="7596188" y="5734050"/>
            <a:ext cx="104775" cy="74613"/>
          </a:xfrm>
          <a:custGeom>
            <a:avLst/>
            <a:gdLst>
              <a:gd name="T0" fmla="*/ 2147483646 w 2532"/>
              <a:gd name="T1" fmla="*/ 0 h 723"/>
              <a:gd name="T2" fmla="*/ 2147483646 w 2532"/>
              <a:gd name="T3" fmla="*/ 0 h 723"/>
              <a:gd name="T4" fmla="*/ 2147483646 w 2532"/>
              <a:gd name="T5" fmla="*/ 2147483646 h 723"/>
              <a:gd name="T6" fmla="*/ 2147483646 w 2532"/>
              <a:gd name="T7" fmla="*/ 2147483646 h 723"/>
              <a:gd name="T8" fmla="*/ 0 w 2532"/>
              <a:gd name="T9" fmla="*/ 2147483646 h 723"/>
              <a:gd name="T10" fmla="*/ 214748364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1876" name="Group 1103"/>
          <p:cNvGrpSpPr>
            <a:grpSpLocks/>
          </p:cNvGrpSpPr>
          <p:nvPr/>
        </p:nvGrpSpPr>
        <p:grpSpPr bwMode="auto">
          <a:xfrm>
            <a:off x="6351588" y="2493963"/>
            <a:ext cx="390525" cy="169862"/>
            <a:chOff x="4650" y="1129"/>
            <a:chExt cx="246" cy="95"/>
          </a:xfrm>
        </p:grpSpPr>
        <p:sp>
          <p:nvSpPr>
            <p:cNvPr id="3192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2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2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24" name="Group 1107"/>
            <p:cNvGrpSpPr>
              <a:grpSpLocks/>
            </p:cNvGrpSpPr>
            <p:nvPr/>
          </p:nvGrpSpPr>
          <p:grpSpPr bwMode="auto">
            <a:xfrm>
              <a:off x="4699" y="1145"/>
              <a:ext cx="138" cy="29"/>
              <a:chOff x="2468" y="1332"/>
              <a:chExt cx="310" cy="60"/>
            </a:xfrm>
          </p:grpSpPr>
          <p:sp>
            <p:nvSpPr>
              <p:cNvPr id="3192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2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2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7" name="Group 1112"/>
          <p:cNvGrpSpPr>
            <a:grpSpLocks/>
          </p:cNvGrpSpPr>
          <p:nvPr/>
        </p:nvGrpSpPr>
        <p:grpSpPr bwMode="auto">
          <a:xfrm>
            <a:off x="6051550" y="3641725"/>
            <a:ext cx="390525" cy="169863"/>
            <a:chOff x="4650" y="1129"/>
            <a:chExt cx="246" cy="95"/>
          </a:xfrm>
        </p:grpSpPr>
        <p:sp>
          <p:nvSpPr>
            <p:cNvPr id="319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16" name="Group 1116"/>
            <p:cNvGrpSpPr>
              <a:grpSpLocks/>
            </p:cNvGrpSpPr>
            <p:nvPr/>
          </p:nvGrpSpPr>
          <p:grpSpPr bwMode="auto">
            <a:xfrm>
              <a:off x="4699" y="1145"/>
              <a:ext cx="138" cy="29"/>
              <a:chOff x="2468" y="1332"/>
              <a:chExt cx="310" cy="60"/>
            </a:xfrm>
          </p:grpSpPr>
          <p:sp>
            <p:nvSpPr>
              <p:cNvPr id="3191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2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1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1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78" name="Group 878"/>
          <p:cNvGrpSpPr>
            <a:grpSpLocks/>
          </p:cNvGrpSpPr>
          <p:nvPr/>
        </p:nvGrpSpPr>
        <p:grpSpPr bwMode="auto">
          <a:xfrm>
            <a:off x="5529263" y="3016250"/>
            <a:ext cx="519112" cy="128588"/>
            <a:chOff x="2199" y="955"/>
            <a:chExt cx="2547" cy="506"/>
          </a:xfrm>
        </p:grpSpPr>
        <p:sp>
          <p:nvSpPr>
            <p:cNvPr id="3190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1" name="Freeform 883"/>
            <p:cNvSpPr>
              <a:spLocks/>
            </p:cNvSpPr>
            <p:nvPr/>
          </p:nvSpPr>
          <p:spPr bwMode="auto">
            <a:xfrm>
              <a:off x="3646" y="997"/>
              <a:ext cx="660" cy="336"/>
            </a:xfrm>
            <a:custGeom>
              <a:avLst/>
              <a:gdLst>
                <a:gd name="T0" fmla="*/ 573 w 646"/>
                <a:gd name="T1" fmla="*/ 4554 h 300"/>
                <a:gd name="T2" fmla="*/ 817 w 646"/>
                <a:gd name="T3" fmla="*/ 3845 h 300"/>
                <a:gd name="T4" fmla="*/ 1016 w 646"/>
                <a:gd name="T5" fmla="*/ 2905 h 300"/>
                <a:gd name="T6" fmla="*/ 1048 w 646"/>
                <a:gd name="T7" fmla="*/ 1626 h 300"/>
                <a:gd name="T8" fmla="*/ 768 w 646"/>
                <a:gd name="T9" fmla="*/ 908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1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grpSp>
        <p:nvGrpSpPr>
          <p:cNvPr id="31879" name="Group 1121"/>
          <p:cNvGrpSpPr>
            <a:grpSpLocks/>
          </p:cNvGrpSpPr>
          <p:nvPr/>
        </p:nvGrpSpPr>
        <p:grpSpPr bwMode="auto">
          <a:xfrm>
            <a:off x="6248400" y="4852988"/>
            <a:ext cx="617538" cy="247650"/>
            <a:chOff x="2356" y="1300"/>
            <a:chExt cx="555" cy="194"/>
          </a:xfrm>
        </p:grpSpPr>
        <p:sp>
          <p:nvSpPr>
            <p:cNvPr id="31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902" name="Group 1125"/>
            <p:cNvGrpSpPr>
              <a:grpSpLocks/>
            </p:cNvGrpSpPr>
            <p:nvPr/>
          </p:nvGrpSpPr>
          <p:grpSpPr bwMode="auto">
            <a:xfrm>
              <a:off x="2468" y="1332"/>
              <a:ext cx="310" cy="60"/>
              <a:chOff x="2468" y="1332"/>
              <a:chExt cx="310" cy="60"/>
            </a:xfrm>
          </p:grpSpPr>
          <p:sp>
            <p:nvSpPr>
              <p:cNvPr id="3190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90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90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90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0" name="Group 1130"/>
          <p:cNvGrpSpPr>
            <a:grpSpLocks/>
          </p:cNvGrpSpPr>
          <p:nvPr/>
        </p:nvGrpSpPr>
        <p:grpSpPr bwMode="auto">
          <a:xfrm>
            <a:off x="6969125" y="4510088"/>
            <a:ext cx="617538" cy="247650"/>
            <a:chOff x="2356" y="1300"/>
            <a:chExt cx="555" cy="194"/>
          </a:xfrm>
        </p:grpSpPr>
        <p:sp>
          <p:nvSpPr>
            <p:cNvPr id="31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94" name="Group 1134"/>
            <p:cNvGrpSpPr>
              <a:grpSpLocks/>
            </p:cNvGrpSpPr>
            <p:nvPr/>
          </p:nvGrpSpPr>
          <p:grpSpPr bwMode="auto">
            <a:xfrm>
              <a:off x="2468" y="1332"/>
              <a:ext cx="310" cy="60"/>
              <a:chOff x="2468" y="1332"/>
              <a:chExt cx="310" cy="60"/>
            </a:xfrm>
          </p:grpSpPr>
          <p:sp>
            <p:nvSpPr>
              <p:cNvPr id="3189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9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9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1881" name="Group 1139"/>
          <p:cNvGrpSpPr>
            <a:grpSpLocks/>
          </p:cNvGrpSpPr>
          <p:nvPr/>
        </p:nvGrpSpPr>
        <p:grpSpPr bwMode="auto">
          <a:xfrm>
            <a:off x="7585075" y="4811713"/>
            <a:ext cx="617538" cy="247650"/>
            <a:chOff x="2356" y="1300"/>
            <a:chExt cx="555" cy="194"/>
          </a:xfrm>
        </p:grpSpPr>
        <p:sp>
          <p:nvSpPr>
            <p:cNvPr id="318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18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18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1886" name="Group 1143"/>
            <p:cNvGrpSpPr>
              <a:grpSpLocks/>
            </p:cNvGrpSpPr>
            <p:nvPr/>
          </p:nvGrpSpPr>
          <p:grpSpPr bwMode="auto">
            <a:xfrm>
              <a:off x="2468" y="1332"/>
              <a:ext cx="310" cy="60"/>
              <a:chOff x="2468" y="1332"/>
              <a:chExt cx="310" cy="60"/>
            </a:xfrm>
          </p:grpSpPr>
          <p:sp>
            <p:nvSpPr>
              <p:cNvPr id="3188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189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188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188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18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786BFA-BD45-4408-9B0F-D1759AEF5D30}" type="slidenum">
              <a:rPr lang="en-US" altLang="en-US" sz="1200">
                <a:latin typeface="Arial" panose="020B0604020202020204" pitchFamily="34" charset="0"/>
              </a:rPr>
              <a:pPr>
                <a:lnSpc>
                  <a:spcPct val="100000"/>
                </a:lnSpc>
                <a:spcBef>
                  <a:spcPct val="0"/>
                </a:spcBef>
                <a:buClrTx/>
                <a:buSzTx/>
                <a:buFontTx/>
                <a:buNone/>
              </a:pPr>
              <a:t>12</a:t>
            </a:fld>
            <a:endParaRPr lang="en-US" altLang="en-US" sz="12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11398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itle 41"/>
          <p:cNvSpPr>
            <a:spLocks noGrp="1"/>
          </p:cNvSpPr>
          <p:nvPr>
            <p:ph type="title" idx="4294967295"/>
          </p:nvPr>
        </p:nvSpPr>
        <p:spPr>
          <a:xfrm>
            <a:off x="403225" y="196850"/>
            <a:ext cx="8321675" cy="83502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đường dây thuê bao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kỹ thuật số</a:t>
            </a:r>
          </a:p>
        </p:txBody>
      </p:sp>
      <p:sp>
        <p:nvSpPr>
          <p:cNvPr id="33797" name="Freeform 3"/>
          <p:cNvSpPr>
            <a:spLocks/>
          </p:cNvSpPr>
          <p:nvPr/>
        </p:nvSpPr>
        <p:spPr bwMode="auto">
          <a:xfrm>
            <a:off x="4305300" y="1501775"/>
            <a:ext cx="2216150" cy="1477963"/>
          </a:xfrm>
          <a:custGeom>
            <a:avLst/>
            <a:gdLst>
              <a:gd name="T0" fmla="*/ 2147483646 w 1396"/>
              <a:gd name="T1" fmla="*/ 2147483646 h 931"/>
              <a:gd name="T2" fmla="*/ 2147483646 w 1396"/>
              <a:gd name="T3" fmla="*/ 2147483646 h 931"/>
              <a:gd name="T4" fmla="*/ 2147483646 w 1396"/>
              <a:gd name="T5" fmla="*/ 2147483646 h 931"/>
              <a:gd name="T6" fmla="*/ 2147483646 w 1396"/>
              <a:gd name="T7" fmla="*/ 2147483646 h 931"/>
              <a:gd name="T8" fmla="*/ 2147483646 w 1396"/>
              <a:gd name="T9" fmla="*/ 2147483646 h 931"/>
              <a:gd name="T10" fmla="*/ 2147483646 w 1396"/>
              <a:gd name="T11" fmla="*/ 2147483646 h 931"/>
              <a:gd name="T12" fmla="*/ 2147483646 w 1396"/>
              <a:gd name="T13" fmla="*/ 2147483646 h 931"/>
              <a:gd name="T14" fmla="*/ 2147483646 w 1396"/>
              <a:gd name="T15" fmla="*/ 2147483646 h 931"/>
              <a:gd name="T16" fmla="*/ 2147483646 w 1396"/>
              <a:gd name="T17" fmla="*/ 2147483646 h 931"/>
              <a:gd name="T18" fmla="*/ 2147483646 w 1396"/>
              <a:gd name="T19" fmla="*/ 2147483646 h 931"/>
              <a:gd name="T20" fmla="*/ 2147483646 w 1396"/>
              <a:gd name="T21" fmla="*/ 2147483646 h 931"/>
              <a:gd name="T22" fmla="*/ 2147483646 w 1396"/>
              <a:gd name="T23" fmla="*/ 2147483646 h 931"/>
              <a:gd name="T24" fmla="*/ 2147483646 w 1396"/>
              <a:gd name="T25" fmla="*/ 2147483646 h 931"/>
              <a:gd name="T26" fmla="*/ 2147483646 w 1396"/>
              <a:gd name="T27" fmla="*/ 2147483646 h 931"/>
              <a:gd name="T28" fmla="*/ 2147483646 w 1396"/>
              <a:gd name="T29" fmla="*/ 2147483646 h 931"/>
              <a:gd name="T30" fmla="*/ 2147483646 w 1396"/>
              <a:gd name="T31" fmla="*/ 2147483646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798"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799"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0"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1"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2"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03" name="Text Box 45"/>
          <p:cNvSpPr txBox="1">
            <a:spLocks noChangeArrowheads="1"/>
          </p:cNvSpPr>
          <p:nvPr/>
        </p:nvSpPr>
        <p:spPr bwMode="auto">
          <a:xfrm>
            <a:off x="4103688" y="1274188"/>
            <a:ext cx="19256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Văn phòng </a:t>
            </a:r>
          </a:p>
          <a:p>
            <a:pPr algn="ctr">
              <a:lnSpc>
                <a:spcPct val="80000"/>
              </a:lnSpc>
              <a:spcBef>
                <a:spcPct val="0"/>
              </a:spcBef>
              <a:buClrTx/>
              <a:buSzTx/>
              <a:buFontTx/>
              <a:buNone/>
            </a:pPr>
            <a:r>
              <a:rPr lang="en-US" altLang="en-US" sz="2000">
                <a:latin typeface="Arial" panose="020B0604020202020204" pitchFamily="34" charset="0"/>
              </a:rPr>
              <a:t>trung tâm</a:t>
            </a:r>
          </a:p>
        </p:txBody>
      </p:sp>
      <p:grpSp>
        <p:nvGrpSpPr>
          <p:cNvPr id="33804" name="Group 137"/>
          <p:cNvGrpSpPr>
            <a:grpSpLocks/>
          </p:cNvGrpSpPr>
          <p:nvPr/>
        </p:nvGrpSpPr>
        <p:grpSpPr bwMode="auto">
          <a:xfrm>
            <a:off x="5143500" y="2905125"/>
            <a:ext cx="2178050" cy="1147763"/>
            <a:chOff x="3240" y="1830"/>
            <a:chExt cx="1372" cy="723"/>
          </a:xfrm>
        </p:grpSpPr>
        <p:sp>
          <p:nvSpPr>
            <p:cNvPr id="33849" name="Freeform 28"/>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3850" name="Line 31"/>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1" name="Line 32"/>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2" name="Line 33"/>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3" name="Line 34"/>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4" name="Line 35"/>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55" name="Line 36"/>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3856" name="Group 37"/>
            <p:cNvGrpSpPr>
              <a:grpSpLocks/>
            </p:cNvGrpSpPr>
            <p:nvPr/>
          </p:nvGrpSpPr>
          <p:grpSpPr bwMode="auto">
            <a:xfrm>
              <a:off x="3860" y="1969"/>
              <a:ext cx="335" cy="148"/>
              <a:chOff x="4650" y="1129"/>
              <a:chExt cx="246" cy="95"/>
            </a:xfrm>
          </p:grpSpPr>
          <p:sp>
            <p:nvSpPr>
              <p:cNvPr id="338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9" name="Group 41"/>
              <p:cNvGrpSpPr>
                <a:grpSpLocks/>
              </p:cNvGrpSpPr>
              <p:nvPr/>
            </p:nvGrpSpPr>
            <p:grpSpPr bwMode="auto">
              <a:xfrm>
                <a:off x="4699" y="1145"/>
                <a:ext cx="138" cy="29"/>
                <a:chOff x="2468" y="1332"/>
                <a:chExt cx="310" cy="60"/>
              </a:xfrm>
            </p:grpSpPr>
            <p:sp>
              <p:nvSpPr>
                <p:cNvPr id="33892" name="Freeform 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93" name="Freeform 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90" name="Line 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91" name="Line 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7" name="Group 46"/>
            <p:cNvGrpSpPr>
              <a:grpSpLocks/>
            </p:cNvGrpSpPr>
            <p:nvPr/>
          </p:nvGrpSpPr>
          <p:grpSpPr bwMode="auto">
            <a:xfrm>
              <a:off x="3922" y="2284"/>
              <a:ext cx="336" cy="154"/>
              <a:chOff x="4650" y="1129"/>
              <a:chExt cx="246" cy="95"/>
            </a:xfrm>
          </p:grpSpPr>
          <p:sp>
            <p:nvSpPr>
              <p:cNvPr id="338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81" name="Group 50"/>
              <p:cNvGrpSpPr>
                <a:grpSpLocks/>
              </p:cNvGrpSpPr>
              <p:nvPr/>
            </p:nvGrpSpPr>
            <p:grpSpPr bwMode="auto">
              <a:xfrm>
                <a:off x="4699" y="1145"/>
                <a:ext cx="138" cy="29"/>
                <a:chOff x="2468" y="1332"/>
                <a:chExt cx="310" cy="60"/>
              </a:xfrm>
            </p:grpSpPr>
            <p:sp>
              <p:nvSpPr>
                <p:cNvPr id="33884" name="Freeform 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85" name="Freeform 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82" name="Line 5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83" name="Line 5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8" name="Group 55"/>
            <p:cNvGrpSpPr>
              <a:grpSpLocks/>
            </p:cNvGrpSpPr>
            <p:nvPr/>
          </p:nvGrpSpPr>
          <p:grpSpPr bwMode="auto">
            <a:xfrm>
              <a:off x="3443" y="2054"/>
              <a:ext cx="335" cy="149"/>
              <a:chOff x="4650" y="1129"/>
              <a:chExt cx="246" cy="95"/>
            </a:xfrm>
          </p:grpSpPr>
          <p:sp>
            <p:nvSpPr>
              <p:cNvPr id="338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73" name="Group 59"/>
              <p:cNvGrpSpPr>
                <a:grpSpLocks/>
              </p:cNvGrpSpPr>
              <p:nvPr/>
            </p:nvGrpSpPr>
            <p:grpSpPr bwMode="auto">
              <a:xfrm>
                <a:off x="4699" y="1145"/>
                <a:ext cx="138" cy="29"/>
                <a:chOff x="2468" y="1332"/>
                <a:chExt cx="310" cy="60"/>
              </a:xfrm>
            </p:grpSpPr>
            <p:sp>
              <p:nvSpPr>
                <p:cNvPr id="33876" name="Freeform 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77" name="Freeform 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74" name="Line 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75" name="Line 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3859" name="Group 64"/>
            <p:cNvGrpSpPr>
              <a:grpSpLocks/>
            </p:cNvGrpSpPr>
            <p:nvPr/>
          </p:nvGrpSpPr>
          <p:grpSpPr bwMode="auto">
            <a:xfrm>
              <a:off x="3452" y="2284"/>
              <a:ext cx="336" cy="148"/>
              <a:chOff x="4650" y="1129"/>
              <a:chExt cx="246" cy="95"/>
            </a:xfrm>
          </p:grpSpPr>
          <p:sp>
            <p:nvSpPr>
              <p:cNvPr id="338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38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3865" name="Group 68"/>
              <p:cNvGrpSpPr>
                <a:grpSpLocks/>
              </p:cNvGrpSpPr>
              <p:nvPr/>
            </p:nvGrpSpPr>
            <p:grpSpPr bwMode="auto">
              <a:xfrm>
                <a:off x="4699" y="1145"/>
                <a:ext cx="138" cy="29"/>
                <a:chOff x="2468" y="1332"/>
                <a:chExt cx="310" cy="60"/>
              </a:xfrm>
            </p:grpSpPr>
            <p:sp>
              <p:nvSpPr>
                <p:cNvPr id="33868" name="Freeform 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69" name="Freeform 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66" name="Line 7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7" name="Line 7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3860" name="Line 73"/>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61"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3805"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06" name="Text Box 17"/>
          <p:cNvSpPr txBox="1">
            <a:spLocks noChangeArrowheads="1"/>
          </p:cNvSpPr>
          <p:nvPr/>
        </p:nvSpPr>
        <p:spPr bwMode="auto">
          <a:xfrm>
            <a:off x="6126163" y="1608544"/>
            <a:ext cx="200888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Mạng điện thoại</a:t>
            </a:r>
          </a:p>
        </p:txBody>
      </p:sp>
      <p:grpSp>
        <p:nvGrpSpPr>
          <p:cNvPr id="33807" name="Group 108"/>
          <p:cNvGrpSpPr>
            <a:grpSpLocks/>
          </p:cNvGrpSpPr>
          <p:nvPr/>
        </p:nvGrpSpPr>
        <p:grpSpPr bwMode="auto">
          <a:xfrm>
            <a:off x="4641850" y="2074863"/>
            <a:ext cx="368300" cy="519112"/>
            <a:chOff x="1852" y="2562"/>
            <a:chExt cx="355" cy="471"/>
          </a:xfrm>
        </p:grpSpPr>
        <p:sp>
          <p:nvSpPr>
            <p:cNvPr id="33843"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3844"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en-US">
                <a:cs typeface="Arial" panose="020B0604020202020204" pitchFamily="34" charset="0"/>
              </a:endParaRPr>
            </a:p>
          </p:txBody>
        </p:sp>
        <p:sp>
          <p:nvSpPr>
            <p:cNvPr id="33845"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6"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47"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48"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3808" name="Text Box 115"/>
          <p:cNvSpPr txBox="1">
            <a:spLocks noChangeArrowheads="1"/>
          </p:cNvSpPr>
          <p:nvPr/>
        </p:nvSpPr>
        <p:spPr bwMode="auto">
          <a:xfrm>
            <a:off x="4141789" y="2619375"/>
            <a:ext cx="1130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DSLAM</a:t>
            </a:r>
          </a:p>
        </p:txBody>
      </p:sp>
      <p:grpSp>
        <p:nvGrpSpPr>
          <p:cNvPr id="33809" name="Group 118"/>
          <p:cNvGrpSpPr>
            <a:grpSpLocks/>
          </p:cNvGrpSpPr>
          <p:nvPr/>
        </p:nvGrpSpPr>
        <p:grpSpPr bwMode="auto">
          <a:xfrm>
            <a:off x="3382963" y="1362075"/>
            <a:ext cx="796925" cy="658813"/>
            <a:chOff x="1671" y="1861"/>
            <a:chExt cx="502" cy="415"/>
          </a:xfrm>
        </p:grpSpPr>
        <p:sp>
          <p:nvSpPr>
            <p:cNvPr id="33841"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42"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3810" name="Freeform 119"/>
          <p:cNvSpPr>
            <a:spLocks/>
          </p:cNvSpPr>
          <p:nvPr/>
        </p:nvSpPr>
        <p:spPr bwMode="auto">
          <a:xfrm>
            <a:off x="3986213" y="1951038"/>
            <a:ext cx="674687" cy="239712"/>
          </a:xfrm>
          <a:custGeom>
            <a:avLst/>
            <a:gdLst>
              <a:gd name="T0" fmla="*/ 0 w 425"/>
              <a:gd name="T1" fmla="*/ 0 h 151"/>
              <a:gd name="T2" fmla="*/ 0 w 425"/>
              <a:gd name="T3" fmla="*/ 2147483646 h 151"/>
              <a:gd name="T4" fmla="*/ 2147483646 w 425"/>
              <a:gd name="T5" fmla="*/ 2147483646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3811"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12" name="Freeform 123"/>
          <p:cNvSpPr>
            <a:spLocks/>
          </p:cNvSpPr>
          <p:nvPr/>
        </p:nvSpPr>
        <p:spPr bwMode="auto">
          <a:xfrm>
            <a:off x="5014913" y="2384425"/>
            <a:ext cx="463550" cy="1009650"/>
          </a:xfrm>
          <a:custGeom>
            <a:avLst/>
            <a:gdLst>
              <a:gd name="T0" fmla="*/ 0 w 292"/>
              <a:gd name="T1" fmla="*/ 0 h 636"/>
              <a:gd name="T2" fmla="*/ 2147483646 w 292"/>
              <a:gd name="T3" fmla="*/ 0 h 636"/>
              <a:gd name="T4" fmla="*/ 2147483646 w 292"/>
              <a:gd name="T5" fmla="*/ 2147483646 h 636"/>
              <a:gd name="T6" fmla="*/ 2147483646 w 292"/>
              <a:gd name="T7" fmla="*/ 2147483646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nvGrpSpPr>
          <p:cNvPr id="13" name="Group 135"/>
          <p:cNvGrpSpPr>
            <a:grpSpLocks/>
          </p:cNvGrpSpPr>
          <p:nvPr/>
        </p:nvGrpSpPr>
        <p:grpSpPr bwMode="auto">
          <a:xfrm>
            <a:off x="-123825" y="2441576"/>
            <a:ext cx="4019551" cy="1820863"/>
            <a:chOff x="-78" y="1538"/>
            <a:chExt cx="2532" cy="1147"/>
          </a:xfrm>
        </p:grpSpPr>
        <p:sp>
          <p:nvSpPr>
            <p:cNvPr id="33839" name="Text Box 124"/>
            <p:cNvSpPr txBox="1">
              <a:spLocks noChangeArrowheads="1"/>
            </p:cNvSpPr>
            <p:nvPr/>
          </p:nvSpPr>
          <p:spPr bwMode="auto">
            <a:xfrm>
              <a:off x="-78" y="2034"/>
              <a:ext cx="2172"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1800" i="1">
                  <a:latin typeface="Arial" panose="020B0604020202020204" pitchFamily="34" charset="0"/>
                </a:rPr>
                <a:t>Thoại, dữ liệu được truyền ở </a:t>
              </a:r>
            </a:p>
            <a:p>
              <a:pPr algn="r">
                <a:spcBef>
                  <a:spcPct val="0"/>
                </a:spcBef>
                <a:buClrTx/>
                <a:buSzTx/>
                <a:buFontTx/>
                <a:buNone/>
              </a:pPr>
              <a:r>
                <a:rPr lang="en-US" altLang="en-US" sz="1800" i="1">
                  <a:latin typeface="Arial" panose="020B0604020202020204" pitchFamily="34" charset="0"/>
                </a:rPr>
                <a:t>các tần số khác nhau </a:t>
              </a:r>
            </a:p>
            <a:p>
              <a:pPr algn="r">
                <a:spcBef>
                  <a:spcPct val="0"/>
                </a:spcBef>
                <a:buClrTx/>
                <a:buSzTx/>
                <a:buFontTx/>
                <a:buNone/>
              </a:pPr>
              <a:r>
                <a:rPr lang="en-US" altLang="en-US" sz="1800" i="1">
                  <a:latin typeface="Arial" panose="020B0604020202020204" pitchFamily="34" charset="0"/>
                </a:rPr>
                <a:t>qua đường dây dành riêng </a:t>
              </a:r>
            </a:p>
            <a:p>
              <a:pPr algn="r">
                <a:spcBef>
                  <a:spcPct val="0"/>
                </a:spcBef>
                <a:buClrTx/>
                <a:buSzTx/>
                <a:buFontTx/>
                <a:buNone/>
              </a:pPr>
              <a:r>
                <a:rPr lang="en-US" altLang="en-US" sz="1800" i="1">
                  <a:latin typeface="Arial" panose="020B0604020202020204" pitchFamily="34" charset="0"/>
                </a:rPr>
                <a:t>đến văn phòng trung tâm</a:t>
              </a:r>
            </a:p>
          </p:txBody>
        </p:sp>
        <p:sp>
          <p:nvSpPr>
            <p:cNvPr id="33840"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224384" name="Rectangle 52"/>
          <p:cNvSpPr>
            <a:spLocks noChangeArrowheads="1"/>
          </p:cNvSpPr>
          <p:nvPr/>
        </p:nvSpPr>
        <p:spPr bwMode="auto">
          <a:xfrm>
            <a:off x="-219075" y="3768725"/>
            <a:ext cx="911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Tx/>
              <a:buNone/>
            </a:pPr>
            <a:endParaRPr lang="en-US" altLang="en-US" sz="2400">
              <a:solidFill>
                <a:srgbClr val="FF0000"/>
              </a:solidFill>
              <a:latin typeface="Arial" panose="020B0604020202020204" pitchFamily="34" charset="0"/>
            </a:endParaRP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Dùng đường dây điện thoại hiệu có đến các DSLAM của văn phòng trung tâm</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Dữ liệu qua đường dây điện thoại DSL đi ra Internet</a:t>
            </a:r>
          </a:p>
          <a:p>
            <a:pPr lvl="2" algn="just">
              <a:lnSpc>
                <a:spcPct val="85000"/>
              </a:lnSpc>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Tín hiệu thoại trên đường dây điện thoại DSL đi đến mạng điện thoại</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2.5 Mbps tốc độ truyền dữ liệu lên (thường &lt; 1 Mbps)</a:t>
            </a:r>
          </a:p>
          <a:p>
            <a:pPr lvl="1" algn="just">
              <a:buSzPct val="6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&lt; 24 Mbps tốc độ truyền dữ liệu xuống (thường&lt; 10 Mbps)</a:t>
            </a:r>
          </a:p>
        </p:txBody>
      </p:sp>
      <p:sp>
        <p:nvSpPr>
          <p:cNvPr id="33815"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16"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3817" name="Text Box 39"/>
          <p:cNvSpPr txBox="1">
            <a:spLocks noChangeArrowheads="1"/>
          </p:cNvSpPr>
          <p:nvPr/>
        </p:nvSpPr>
        <p:spPr bwMode="auto">
          <a:xfrm>
            <a:off x="1840285" y="2563526"/>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DSL</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3818" name="Text Box 41"/>
          <p:cNvSpPr txBox="1">
            <a:spLocks noChangeArrowheads="1"/>
          </p:cNvSpPr>
          <p:nvPr/>
        </p:nvSpPr>
        <p:spPr bwMode="auto">
          <a:xfrm>
            <a:off x="2547204" y="2495550"/>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3819" name="Group 94"/>
          <p:cNvGrpSpPr>
            <a:grpSpLocks/>
          </p:cNvGrpSpPr>
          <p:nvPr/>
        </p:nvGrpSpPr>
        <p:grpSpPr bwMode="auto">
          <a:xfrm>
            <a:off x="2079625" y="2252663"/>
            <a:ext cx="614363" cy="220662"/>
            <a:chOff x="322" y="890"/>
            <a:chExt cx="872" cy="339"/>
          </a:xfrm>
        </p:grpSpPr>
        <p:sp>
          <p:nvSpPr>
            <p:cNvPr id="3383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4"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5"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6"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7"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3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3820"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1"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3822" name="Freeform 104"/>
          <p:cNvSpPr>
            <a:spLocks/>
          </p:cNvSpPr>
          <p:nvPr/>
        </p:nvSpPr>
        <p:spPr bwMode="auto">
          <a:xfrm>
            <a:off x="2409825" y="1858963"/>
            <a:ext cx="604838"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aphicFrame>
        <p:nvGraphicFramePr>
          <p:cNvPr id="33823" name="Object 3"/>
          <p:cNvGraphicFramePr>
            <a:graphicFrameLocks noChangeAspect="1"/>
          </p:cNvGraphicFramePr>
          <p:nvPr>
            <p:extLst>
              <p:ext uri="{D42A27DB-BD31-4B8C-83A1-F6EECF244321}">
                <p14:modId xmlns:p14="http://schemas.microsoft.com/office/powerpoint/2010/main" val="2723293582"/>
              </p:ext>
            </p:extLst>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name="Clip" r:id="rId3" imgW="681706" imgH="480401" progId="MS_ClipArt_Gallery.2">
                  <p:embed/>
                </p:oleObj>
              </mc:Choice>
              <mc:Fallback>
                <p:oleObj name="Clip" r:id="rId3" imgW="681706" imgH="480401" progId="MS_ClipArt_Gallery.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24"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3825"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136"/>
          <p:cNvGrpSpPr>
            <a:grpSpLocks/>
          </p:cNvGrpSpPr>
          <p:nvPr/>
        </p:nvGrpSpPr>
        <p:grpSpPr bwMode="auto">
          <a:xfrm>
            <a:off x="3535363" y="2867026"/>
            <a:ext cx="1619250" cy="1220788"/>
            <a:chOff x="2227" y="1806"/>
            <a:chExt cx="1020" cy="769"/>
          </a:xfrm>
        </p:grpSpPr>
        <p:sp>
          <p:nvSpPr>
            <p:cNvPr id="33831"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3832" name="Text Box 133"/>
            <p:cNvSpPr txBox="1">
              <a:spLocks noChangeArrowheads="1"/>
            </p:cNvSpPr>
            <p:nvPr/>
          </p:nvSpPr>
          <p:spPr bwMode="auto">
            <a:xfrm>
              <a:off x="2227" y="2187"/>
              <a:ext cx="102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i="1">
                  <a:latin typeface="Arial" panose="020B0604020202020204" pitchFamily="34" charset="0"/>
                </a:rPr>
                <a:t>DSL access </a:t>
              </a:r>
            </a:p>
            <a:p>
              <a:pPr algn="ctr">
                <a:spcBef>
                  <a:spcPct val="0"/>
                </a:spcBef>
                <a:buClrTx/>
                <a:buSzTx/>
                <a:buFontTx/>
                <a:buNone/>
              </a:pPr>
              <a:r>
                <a:rPr lang="en-US" altLang="en-US" sz="2000" i="1">
                  <a:latin typeface="Arial" panose="020B0604020202020204" pitchFamily="34" charset="0"/>
                </a:rPr>
                <a:t>multiplexer</a:t>
              </a:r>
            </a:p>
          </p:txBody>
        </p:sp>
      </p:grpSp>
      <p:grpSp>
        <p:nvGrpSpPr>
          <p:cNvPr id="33827" name="Group 141"/>
          <p:cNvGrpSpPr>
            <a:grpSpLocks/>
          </p:cNvGrpSpPr>
          <p:nvPr/>
        </p:nvGrpSpPr>
        <p:grpSpPr bwMode="auto">
          <a:xfrm>
            <a:off x="1143000" y="2043113"/>
            <a:ext cx="642938" cy="644525"/>
            <a:chOff x="-44" y="1473"/>
            <a:chExt cx="981" cy="1105"/>
          </a:xfrm>
        </p:grpSpPr>
        <p:pic>
          <p:nvPicPr>
            <p:cNvPr id="33829" name="Picture 14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0" name="Freeform 14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4819" name="Title 41"/>
          <p:cNvSpPr>
            <a:spLocks/>
          </p:cNvSpPr>
          <p:nvPr/>
        </p:nvSpPr>
        <p:spPr bwMode="auto">
          <a:xfrm>
            <a:off x="381000" y="239713"/>
            <a:ext cx="75850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sp>
        <p:nvSpPr>
          <p:cNvPr id="34820" name="Rectangle 60"/>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1"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4822"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grpSp>
        <p:nvGrpSpPr>
          <p:cNvPr id="34824" name="Group 64"/>
          <p:cNvGrpSpPr>
            <a:grpSpLocks/>
          </p:cNvGrpSpPr>
          <p:nvPr/>
        </p:nvGrpSpPr>
        <p:grpSpPr bwMode="auto">
          <a:xfrm>
            <a:off x="1304925" y="2078038"/>
            <a:ext cx="614363" cy="220662"/>
            <a:chOff x="322" y="890"/>
            <a:chExt cx="872" cy="339"/>
          </a:xfrm>
        </p:grpSpPr>
        <p:sp>
          <p:nvSpPr>
            <p:cNvPr id="3498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1"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2"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3"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4"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8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sp>
        <p:nvSpPr>
          <p:cNvPr id="34825" name="AutoShape 72"/>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6"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27" name="Freeform 74"/>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28" name="Line 95"/>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829"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0" name="Group 117"/>
          <p:cNvGrpSpPr>
            <a:grpSpLocks/>
          </p:cNvGrpSpPr>
          <p:nvPr/>
        </p:nvGrpSpPr>
        <p:grpSpPr bwMode="auto">
          <a:xfrm>
            <a:off x="2676525" y="1470025"/>
            <a:ext cx="850900" cy="527050"/>
            <a:chOff x="-490" y="1664"/>
            <a:chExt cx="1429" cy="842"/>
          </a:xfrm>
        </p:grpSpPr>
        <p:sp>
          <p:nvSpPr>
            <p:cNvPr id="34964"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65" name="Group 116"/>
            <p:cNvGrpSpPr>
              <a:grpSpLocks/>
            </p:cNvGrpSpPr>
            <p:nvPr/>
          </p:nvGrpSpPr>
          <p:grpSpPr bwMode="auto">
            <a:xfrm>
              <a:off x="-427" y="1737"/>
              <a:ext cx="1217" cy="769"/>
              <a:chOff x="-427" y="1737"/>
              <a:chExt cx="1217" cy="769"/>
            </a:xfrm>
          </p:grpSpPr>
          <p:sp>
            <p:nvSpPr>
              <p:cNvPr id="34966"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7"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68" name="Group 103"/>
              <p:cNvGrpSpPr>
                <a:grpSpLocks/>
              </p:cNvGrpSpPr>
              <p:nvPr/>
            </p:nvGrpSpPr>
            <p:grpSpPr bwMode="auto">
              <a:xfrm>
                <a:off x="68" y="2192"/>
                <a:ext cx="387" cy="139"/>
                <a:chOff x="322" y="890"/>
                <a:chExt cx="872" cy="339"/>
              </a:xfrm>
            </p:grpSpPr>
            <p:sp>
              <p:nvSpPr>
                <p:cNvPr id="34974"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5"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6"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7"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8"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9"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69"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70"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71" name="Freeform 113"/>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72"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73"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1" name="Group 118"/>
          <p:cNvGrpSpPr>
            <a:grpSpLocks/>
          </p:cNvGrpSpPr>
          <p:nvPr/>
        </p:nvGrpSpPr>
        <p:grpSpPr bwMode="auto">
          <a:xfrm>
            <a:off x="3578225" y="1463675"/>
            <a:ext cx="850900" cy="527050"/>
            <a:chOff x="-490" y="1664"/>
            <a:chExt cx="1429" cy="842"/>
          </a:xfrm>
        </p:grpSpPr>
        <p:sp>
          <p:nvSpPr>
            <p:cNvPr id="34948"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49" name="Group 120"/>
            <p:cNvGrpSpPr>
              <a:grpSpLocks/>
            </p:cNvGrpSpPr>
            <p:nvPr/>
          </p:nvGrpSpPr>
          <p:grpSpPr bwMode="auto">
            <a:xfrm>
              <a:off x="-427" y="1737"/>
              <a:ext cx="1217" cy="769"/>
              <a:chOff x="-427" y="1737"/>
              <a:chExt cx="1217" cy="769"/>
            </a:xfrm>
          </p:grpSpPr>
          <p:sp>
            <p:nvSpPr>
              <p:cNvPr id="34950"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52" name="Group 123"/>
              <p:cNvGrpSpPr>
                <a:grpSpLocks/>
              </p:cNvGrpSpPr>
              <p:nvPr/>
            </p:nvGrpSpPr>
            <p:grpSpPr bwMode="auto">
              <a:xfrm>
                <a:off x="68" y="2192"/>
                <a:ext cx="387" cy="139"/>
                <a:chOff x="322" y="890"/>
                <a:chExt cx="872" cy="339"/>
              </a:xfrm>
            </p:grpSpPr>
            <p:sp>
              <p:nvSpPr>
                <p:cNvPr id="34958"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9"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0"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1"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2"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63"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53"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54"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55" name="Freeform 132"/>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56"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57"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2" name="Group 135"/>
          <p:cNvGrpSpPr>
            <a:grpSpLocks/>
          </p:cNvGrpSpPr>
          <p:nvPr/>
        </p:nvGrpSpPr>
        <p:grpSpPr bwMode="auto">
          <a:xfrm>
            <a:off x="2763838" y="2309813"/>
            <a:ext cx="850900" cy="527050"/>
            <a:chOff x="-490" y="1664"/>
            <a:chExt cx="1429" cy="842"/>
          </a:xfrm>
        </p:grpSpPr>
        <p:sp>
          <p:nvSpPr>
            <p:cNvPr id="34932"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33" name="Group 137"/>
            <p:cNvGrpSpPr>
              <a:grpSpLocks/>
            </p:cNvGrpSpPr>
            <p:nvPr/>
          </p:nvGrpSpPr>
          <p:grpSpPr bwMode="auto">
            <a:xfrm>
              <a:off x="-427" y="1737"/>
              <a:ext cx="1217" cy="769"/>
              <a:chOff x="-427" y="1737"/>
              <a:chExt cx="1217" cy="769"/>
            </a:xfrm>
          </p:grpSpPr>
          <p:sp>
            <p:nvSpPr>
              <p:cNvPr id="34934"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5"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36" name="Group 140"/>
              <p:cNvGrpSpPr>
                <a:grpSpLocks/>
              </p:cNvGrpSpPr>
              <p:nvPr/>
            </p:nvGrpSpPr>
            <p:grpSpPr bwMode="auto">
              <a:xfrm>
                <a:off x="68" y="2192"/>
                <a:ext cx="387" cy="139"/>
                <a:chOff x="322" y="890"/>
                <a:chExt cx="872" cy="339"/>
              </a:xfrm>
            </p:grpSpPr>
            <p:sp>
              <p:nvSpPr>
                <p:cNvPr id="34942"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3"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4"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5"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6"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47"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37"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38"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9" name="Freeform 14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40"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41"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833" name="Group 152"/>
          <p:cNvGrpSpPr>
            <a:grpSpLocks/>
          </p:cNvGrpSpPr>
          <p:nvPr/>
        </p:nvGrpSpPr>
        <p:grpSpPr bwMode="auto">
          <a:xfrm>
            <a:off x="3630613" y="2319338"/>
            <a:ext cx="850900" cy="527050"/>
            <a:chOff x="-490" y="1664"/>
            <a:chExt cx="1429" cy="842"/>
          </a:xfrm>
        </p:grpSpPr>
        <p:sp>
          <p:nvSpPr>
            <p:cNvPr id="34916"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17" name="Group 154"/>
            <p:cNvGrpSpPr>
              <a:grpSpLocks/>
            </p:cNvGrpSpPr>
            <p:nvPr/>
          </p:nvGrpSpPr>
          <p:grpSpPr bwMode="auto">
            <a:xfrm>
              <a:off x="-427" y="1737"/>
              <a:ext cx="1217" cy="769"/>
              <a:chOff x="-427" y="1737"/>
              <a:chExt cx="1217" cy="769"/>
            </a:xfrm>
          </p:grpSpPr>
          <p:sp>
            <p:nvSpPr>
              <p:cNvPr id="34918"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9"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20" name="Group 157"/>
              <p:cNvGrpSpPr>
                <a:grpSpLocks/>
              </p:cNvGrpSpPr>
              <p:nvPr/>
            </p:nvGrpSpPr>
            <p:grpSpPr bwMode="auto">
              <a:xfrm>
                <a:off x="68" y="2192"/>
                <a:ext cx="387" cy="139"/>
                <a:chOff x="322" y="890"/>
                <a:chExt cx="872" cy="339"/>
              </a:xfrm>
            </p:grpSpPr>
            <p:sp>
              <p:nvSpPr>
                <p:cNvPr id="34926"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7"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8"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9"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0"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31"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21"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22"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23" name="Freeform 166"/>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24"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25"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4" name="Line 169"/>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4835" name="Group 170"/>
          <p:cNvGrpSpPr>
            <a:grpSpLocks/>
          </p:cNvGrpSpPr>
          <p:nvPr/>
        </p:nvGrpSpPr>
        <p:grpSpPr bwMode="auto">
          <a:xfrm>
            <a:off x="4719638" y="1471613"/>
            <a:ext cx="850900" cy="527050"/>
            <a:chOff x="-490" y="1664"/>
            <a:chExt cx="1429" cy="842"/>
          </a:xfrm>
        </p:grpSpPr>
        <p:sp>
          <p:nvSpPr>
            <p:cNvPr id="34900"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4901" name="Group 172"/>
            <p:cNvGrpSpPr>
              <a:grpSpLocks/>
            </p:cNvGrpSpPr>
            <p:nvPr/>
          </p:nvGrpSpPr>
          <p:grpSpPr bwMode="auto">
            <a:xfrm>
              <a:off x="-427" y="1737"/>
              <a:ext cx="1217" cy="769"/>
              <a:chOff x="-427" y="1737"/>
              <a:chExt cx="1217" cy="769"/>
            </a:xfrm>
          </p:grpSpPr>
          <p:sp>
            <p:nvSpPr>
              <p:cNvPr id="34902"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nvGrpSpPr>
              <p:cNvPr id="34904" name="Group 175"/>
              <p:cNvGrpSpPr>
                <a:grpSpLocks/>
              </p:cNvGrpSpPr>
              <p:nvPr/>
            </p:nvGrpSpPr>
            <p:grpSpPr bwMode="auto">
              <a:xfrm>
                <a:off x="68" y="2192"/>
                <a:ext cx="387" cy="139"/>
                <a:chOff x="322" y="890"/>
                <a:chExt cx="872" cy="339"/>
              </a:xfrm>
            </p:grpSpPr>
            <p:sp>
              <p:nvSpPr>
                <p:cNvPr id="34910"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1"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2"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3"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4"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15"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cs typeface="Arial" panose="020B0604020202020204" pitchFamily="34" charset="0"/>
                  </a:endParaRPr>
                </a:p>
              </p:txBody>
            </p:sp>
          </p:grpSp>
          <p:pic>
            <p:nvPicPr>
              <p:cNvPr id="34905"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06"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907" name="Freeform 18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908"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4909"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836" name="Text Box 204"/>
          <p:cNvSpPr txBox="1">
            <a:spLocks noChangeArrowheads="1"/>
          </p:cNvSpPr>
          <p:nvPr/>
        </p:nvSpPr>
        <p:spPr bwMode="auto">
          <a:xfrm>
            <a:off x="4330700" y="15414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969696"/>
                </a:solidFill>
                <a:latin typeface="Arial" panose="020B0604020202020204" pitchFamily="34" charset="0"/>
              </a:rPr>
              <a:t>…</a:t>
            </a:r>
          </a:p>
        </p:txBody>
      </p:sp>
      <p:sp>
        <p:nvSpPr>
          <p:cNvPr id="34837" name="Line 205"/>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8" name="Line 206"/>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39" name="Line 207"/>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0" name="Freeform 208"/>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1" name="Freeform 209"/>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2"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43" name="Text Box 45"/>
          <p:cNvSpPr txBox="1">
            <a:spLocks noChangeArrowheads="1"/>
          </p:cNvSpPr>
          <p:nvPr/>
        </p:nvSpPr>
        <p:spPr bwMode="auto">
          <a:xfrm>
            <a:off x="5266178" y="1127350"/>
            <a:ext cx="1925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4844" name="Freeform 216"/>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a:cs typeface="Arial" panose="020B0604020202020204" pitchFamily="34" charset="0"/>
            </a:endParaRPr>
          </a:p>
        </p:txBody>
      </p:sp>
      <p:sp>
        <p:nvSpPr>
          <p:cNvPr id="34845" name="Freeform 217"/>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a:cs typeface="Arial" panose="020B0604020202020204" pitchFamily="34" charset="0"/>
            </a:endParaRPr>
          </a:p>
        </p:txBody>
      </p:sp>
      <p:sp>
        <p:nvSpPr>
          <p:cNvPr id="34846" name="Line 218"/>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7"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48" name="Freeform 220"/>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49" name="Freeform 221"/>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50"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8" name="Group 37"/>
          <p:cNvGrpSpPr>
            <a:grpSpLocks/>
          </p:cNvGrpSpPr>
          <p:nvPr/>
        </p:nvGrpSpPr>
        <p:grpSpPr bwMode="auto">
          <a:xfrm>
            <a:off x="3417888" y="3186113"/>
            <a:ext cx="2043112" cy="958850"/>
            <a:chOff x="2505" y="826"/>
            <a:chExt cx="1287" cy="604"/>
          </a:xfrm>
        </p:grpSpPr>
        <p:sp>
          <p:nvSpPr>
            <p:cNvPr id="34896"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97"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8"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4899"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9" name="Group 42"/>
          <p:cNvGrpSpPr>
            <a:grpSpLocks/>
          </p:cNvGrpSpPr>
          <p:nvPr/>
        </p:nvGrpSpPr>
        <p:grpSpPr bwMode="auto">
          <a:xfrm>
            <a:off x="2708275" y="3343275"/>
            <a:ext cx="3021013" cy="2178050"/>
            <a:chOff x="2606" y="951"/>
            <a:chExt cx="1903" cy="1372"/>
          </a:xfrm>
        </p:grpSpPr>
        <p:sp>
          <p:nvSpPr>
            <p:cNvPr id="34866" name="Text Box 43"/>
            <p:cNvSpPr txBox="1">
              <a:spLocks noChangeArrowheads="1"/>
            </p:cNvSpPr>
            <p:nvPr/>
          </p:nvSpPr>
          <p:spPr bwMode="auto">
            <a:xfrm>
              <a:off x="3306" y="2071"/>
              <a:ext cx="8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Channels</a:t>
              </a:r>
            </a:p>
          </p:txBody>
        </p:sp>
        <p:sp>
          <p:nvSpPr>
            <p:cNvPr id="34867"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8"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69" name="Text Box 46"/>
            <p:cNvSpPr txBox="1">
              <a:spLocks noChangeArrowheads="1"/>
            </p:cNvSpPr>
            <p:nvPr/>
          </p:nvSpPr>
          <p:spPr bwMode="auto">
            <a:xfrm>
              <a:off x="297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0"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71" name="Text Box 48"/>
            <p:cNvSpPr txBox="1">
              <a:spLocks noChangeArrowheads="1"/>
            </p:cNvSpPr>
            <p:nvPr/>
          </p:nvSpPr>
          <p:spPr bwMode="auto">
            <a:xfrm>
              <a:off x="3152"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2" name="Text Box 49"/>
            <p:cNvSpPr txBox="1">
              <a:spLocks noChangeArrowheads="1"/>
            </p:cNvSpPr>
            <p:nvPr/>
          </p:nvSpPr>
          <p:spPr bwMode="auto">
            <a:xfrm>
              <a:off x="3338"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3" name="Text Box 50"/>
            <p:cNvSpPr txBox="1">
              <a:spLocks noChangeArrowheads="1"/>
            </p:cNvSpPr>
            <p:nvPr/>
          </p:nvSpPr>
          <p:spPr bwMode="auto">
            <a:xfrm>
              <a:off x="3524"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4" name="Text Box 51"/>
            <p:cNvSpPr txBox="1">
              <a:spLocks noChangeArrowheads="1"/>
            </p:cNvSpPr>
            <p:nvPr/>
          </p:nvSpPr>
          <p:spPr bwMode="auto">
            <a:xfrm>
              <a:off x="3710"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5" name="Text Box 52"/>
            <p:cNvSpPr txBox="1">
              <a:spLocks noChangeArrowheads="1"/>
            </p:cNvSpPr>
            <p:nvPr/>
          </p:nvSpPr>
          <p:spPr bwMode="auto">
            <a:xfrm>
              <a:off x="3896" y="1408"/>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V</a:t>
              </a:r>
            </a:p>
            <a:p>
              <a:pPr algn="ctr" eaLnBrk="1" hangingPunct="1">
                <a:lnSpc>
                  <a:spcPct val="100000"/>
                </a:lnSpc>
                <a:spcBef>
                  <a:spcPct val="0"/>
                </a:spcBef>
                <a:buClrTx/>
                <a:buSzTx/>
                <a:buFontTx/>
                <a:buNone/>
              </a:pPr>
              <a:r>
                <a:rPr lang="en-US" altLang="en-US" sz="1000">
                  <a:latin typeface="Arial" panose="020B0604020202020204" pitchFamily="34" charset="0"/>
                </a:rPr>
                <a:t>I</a:t>
              </a: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E</a:t>
              </a:r>
            </a:p>
            <a:p>
              <a:pPr algn="ctr" eaLnBrk="1" hangingPunct="1">
                <a:lnSpc>
                  <a:spcPct val="100000"/>
                </a:lnSpc>
                <a:spcBef>
                  <a:spcPct val="0"/>
                </a:spcBef>
                <a:buClrTx/>
                <a:buSzTx/>
                <a:buFontTx/>
                <a:buNone/>
              </a:pPr>
              <a:r>
                <a:rPr lang="en-US" altLang="en-US" sz="1000">
                  <a:latin typeface="Arial" panose="020B0604020202020204" pitchFamily="34" charset="0"/>
                </a:rPr>
                <a:t>O</a:t>
              </a:r>
            </a:p>
          </p:txBody>
        </p:sp>
        <p:sp>
          <p:nvSpPr>
            <p:cNvPr id="34876" name="Text Box 53"/>
            <p:cNvSpPr txBox="1">
              <a:spLocks noChangeArrowheads="1"/>
            </p:cNvSpPr>
            <p:nvPr/>
          </p:nvSpPr>
          <p:spPr bwMode="auto">
            <a:xfrm>
              <a:off x="4058"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7" name="Text Box 54"/>
            <p:cNvSpPr txBox="1">
              <a:spLocks noChangeArrowheads="1"/>
            </p:cNvSpPr>
            <p:nvPr/>
          </p:nvSpPr>
          <p:spPr bwMode="auto">
            <a:xfrm>
              <a:off x="4202" y="1402"/>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D</a:t>
              </a:r>
            </a:p>
            <a:p>
              <a:pPr algn="ctr" eaLnBrk="1" hangingPunct="1">
                <a:lnSpc>
                  <a:spcPct val="100000"/>
                </a:lnSpc>
                <a:spcBef>
                  <a:spcPct val="0"/>
                </a:spcBef>
                <a:buClrTx/>
                <a:buSzTx/>
                <a:buFontTx/>
                <a:buNone/>
              </a:pPr>
              <a:r>
                <a:rPr lang="en-US" altLang="en-US" sz="1000">
                  <a:latin typeface="Arial" panose="020B0604020202020204" pitchFamily="34" charset="0"/>
                </a:rPr>
                <a:t>A</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A</a:t>
              </a:r>
            </a:p>
          </p:txBody>
        </p:sp>
        <p:sp>
          <p:nvSpPr>
            <p:cNvPr id="34878" name="Text Box 55"/>
            <p:cNvSpPr txBox="1">
              <a:spLocks noChangeArrowheads="1"/>
            </p:cNvSpPr>
            <p:nvPr/>
          </p:nvSpPr>
          <p:spPr bwMode="auto">
            <a:xfrm>
              <a:off x="4330" y="1114"/>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000">
                <a:latin typeface="Arial" panose="020B0604020202020204" pitchFamily="34" charset="0"/>
              </a:endParaRPr>
            </a:p>
            <a:p>
              <a:pPr algn="ctr" eaLnBrk="1" hangingPunct="1">
                <a:lnSpc>
                  <a:spcPct val="100000"/>
                </a:lnSpc>
                <a:spcBef>
                  <a:spcPct val="0"/>
                </a:spcBef>
                <a:buClrTx/>
                <a:buSzTx/>
                <a:buFontTx/>
                <a:buNone/>
              </a:pPr>
              <a:r>
                <a:rPr lang="en-US" altLang="en-US" sz="1000">
                  <a:latin typeface="Arial" panose="020B0604020202020204" pitchFamily="34" charset="0"/>
                </a:rPr>
                <a:t>C</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N</a:t>
              </a:r>
            </a:p>
            <a:p>
              <a:pPr algn="ctr" eaLnBrk="1" hangingPunct="1">
                <a:lnSpc>
                  <a:spcPct val="100000"/>
                </a:lnSpc>
                <a:spcBef>
                  <a:spcPct val="0"/>
                </a:spcBef>
                <a:buClrTx/>
                <a:buSzTx/>
                <a:buFontTx/>
                <a:buNone/>
              </a:pPr>
              <a:r>
                <a:rPr lang="en-US" altLang="en-US" sz="1000">
                  <a:latin typeface="Arial" panose="020B0604020202020204" pitchFamily="34" charset="0"/>
                </a:rPr>
                <a:t>T</a:t>
              </a:r>
            </a:p>
            <a:p>
              <a:pPr algn="ctr" eaLnBrk="1" hangingPunct="1">
                <a:lnSpc>
                  <a:spcPct val="100000"/>
                </a:lnSpc>
                <a:spcBef>
                  <a:spcPct val="0"/>
                </a:spcBef>
                <a:buClrTx/>
                <a:buSzTx/>
                <a:buFontTx/>
                <a:buNone/>
              </a:pPr>
              <a:r>
                <a:rPr lang="en-US" altLang="en-US" sz="1000">
                  <a:latin typeface="Arial" panose="020B0604020202020204" pitchFamily="34" charset="0"/>
                </a:rPr>
                <a:t>R</a:t>
              </a:r>
            </a:p>
            <a:p>
              <a:pPr algn="ctr" eaLnBrk="1" hangingPunct="1">
                <a:lnSpc>
                  <a:spcPct val="100000"/>
                </a:lnSpc>
                <a:spcBef>
                  <a:spcPct val="0"/>
                </a:spcBef>
                <a:buClrTx/>
                <a:buSzTx/>
                <a:buFontTx/>
                <a:buNone/>
              </a:pPr>
              <a:r>
                <a:rPr lang="en-US" altLang="en-US" sz="1000">
                  <a:latin typeface="Arial" panose="020B0604020202020204" pitchFamily="34" charset="0"/>
                </a:rPr>
                <a:t>O</a:t>
              </a:r>
            </a:p>
            <a:p>
              <a:pPr algn="ctr" eaLnBrk="1" hangingPunct="1">
                <a:lnSpc>
                  <a:spcPct val="100000"/>
                </a:lnSpc>
                <a:spcBef>
                  <a:spcPct val="0"/>
                </a:spcBef>
                <a:buClrTx/>
                <a:buSzTx/>
                <a:buFontTx/>
                <a:buNone/>
              </a:pPr>
              <a:r>
                <a:rPr lang="en-US" altLang="en-US" sz="1000">
                  <a:latin typeface="Arial" panose="020B0604020202020204" pitchFamily="34" charset="0"/>
                </a:rPr>
                <a:t>L</a:t>
              </a:r>
            </a:p>
          </p:txBody>
        </p:sp>
        <p:sp>
          <p:nvSpPr>
            <p:cNvPr id="34879"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0"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1"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2"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3"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4"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5"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4886" name="Text Box 63"/>
            <p:cNvSpPr txBox="1">
              <a:spLocks noChangeArrowheads="1"/>
            </p:cNvSpPr>
            <p:nvPr/>
          </p:nvSpPr>
          <p:spPr bwMode="auto">
            <a:xfrm>
              <a:off x="298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1</a:t>
              </a:r>
            </a:p>
          </p:txBody>
        </p:sp>
        <p:sp>
          <p:nvSpPr>
            <p:cNvPr id="34887" name="Text Box 64"/>
            <p:cNvSpPr txBox="1">
              <a:spLocks noChangeArrowheads="1"/>
            </p:cNvSpPr>
            <p:nvPr/>
          </p:nvSpPr>
          <p:spPr bwMode="auto">
            <a:xfrm>
              <a:off x="3153"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2</a:t>
              </a:r>
            </a:p>
          </p:txBody>
        </p:sp>
        <p:sp>
          <p:nvSpPr>
            <p:cNvPr id="34888" name="Text Box 65"/>
            <p:cNvSpPr txBox="1">
              <a:spLocks noChangeArrowheads="1"/>
            </p:cNvSpPr>
            <p:nvPr/>
          </p:nvSpPr>
          <p:spPr bwMode="auto">
            <a:xfrm>
              <a:off x="3345"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3</a:t>
              </a:r>
            </a:p>
          </p:txBody>
        </p:sp>
        <p:sp>
          <p:nvSpPr>
            <p:cNvPr id="34889" name="Text Box 66"/>
            <p:cNvSpPr txBox="1">
              <a:spLocks noChangeArrowheads="1"/>
            </p:cNvSpPr>
            <p:nvPr/>
          </p:nvSpPr>
          <p:spPr bwMode="auto">
            <a:xfrm>
              <a:off x="3517" y="1960"/>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4</a:t>
              </a:r>
            </a:p>
          </p:txBody>
        </p:sp>
        <p:sp>
          <p:nvSpPr>
            <p:cNvPr id="34890" name="Text Box 67"/>
            <p:cNvSpPr txBox="1">
              <a:spLocks noChangeArrowheads="1"/>
            </p:cNvSpPr>
            <p:nvPr/>
          </p:nvSpPr>
          <p:spPr bwMode="auto">
            <a:xfrm>
              <a:off x="37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5</a:t>
              </a:r>
            </a:p>
          </p:txBody>
        </p:sp>
        <p:sp>
          <p:nvSpPr>
            <p:cNvPr id="34891" name="Text Box 68"/>
            <p:cNvSpPr txBox="1">
              <a:spLocks noChangeArrowheads="1"/>
            </p:cNvSpPr>
            <p:nvPr/>
          </p:nvSpPr>
          <p:spPr bwMode="auto">
            <a:xfrm>
              <a:off x="3893"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6</a:t>
              </a:r>
            </a:p>
          </p:txBody>
        </p:sp>
        <p:sp>
          <p:nvSpPr>
            <p:cNvPr id="34892" name="Text Box 69"/>
            <p:cNvSpPr txBox="1">
              <a:spLocks noChangeArrowheads="1"/>
            </p:cNvSpPr>
            <p:nvPr/>
          </p:nvSpPr>
          <p:spPr bwMode="auto">
            <a:xfrm>
              <a:off x="4057"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7</a:t>
              </a:r>
            </a:p>
          </p:txBody>
        </p:sp>
        <p:sp>
          <p:nvSpPr>
            <p:cNvPr id="34893" name="Text Box 70"/>
            <p:cNvSpPr txBox="1">
              <a:spLocks noChangeArrowheads="1"/>
            </p:cNvSpPr>
            <p:nvPr/>
          </p:nvSpPr>
          <p:spPr bwMode="auto">
            <a:xfrm>
              <a:off x="4205"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8</a:t>
              </a:r>
            </a:p>
          </p:txBody>
        </p:sp>
        <p:sp>
          <p:nvSpPr>
            <p:cNvPr id="34894" name="Text Box 71"/>
            <p:cNvSpPr txBox="1">
              <a:spLocks noChangeArrowheads="1"/>
            </p:cNvSpPr>
            <p:nvPr/>
          </p:nvSpPr>
          <p:spPr bwMode="auto">
            <a:xfrm>
              <a:off x="4349" y="1956"/>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000">
                  <a:latin typeface="Arial" panose="020B0604020202020204" pitchFamily="34" charset="0"/>
                </a:rPr>
                <a:t>9</a:t>
              </a:r>
            </a:p>
          </p:txBody>
        </p:sp>
        <p:sp>
          <p:nvSpPr>
            <p:cNvPr id="34895"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20" name="Group 73"/>
          <p:cNvGrpSpPr>
            <a:grpSpLocks/>
          </p:cNvGrpSpPr>
          <p:nvPr/>
        </p:nvGrpSpPr>
        <p:grpSpPr bwMode="auto">
          <a:xfrm flipV="1">
            <a:off x="1039813" y="2238375"/>
            <a:ext cx="1666875" cy="2062163"/>
            <a:chOff x="1511" y="1371"/>
            <a:chExt cx="1050" cy="1299"/>
          </a:xfrm>
        </p:grpSpPr>
        <p:grpSp>
          <p:nvGrpSpPr>
            <p:cNvPr id="34860" name="Group 74"/>
            <p:cNvGrpSpPr>
              <a:grpSpLocks/>
            </p:cNvGrpSpPr>
            <p:nvPr/>
          </p:nvGrpSpPr>
          <p:grpSpPr bwMode="auto">
            <a:xfrm>
              <a:off x="1511" y="1371"/>
              <a:ext cx="1050" cy="198"/>
              <a:chOff x="1614" y="1494"/>
              <a:chExt cx="1050" cy="198"/>
            </a:xfrm>
          </p:grpSpPr>
          <p:sp>
            <p:nvSpPr>
              <p:cNvPr id="34862"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a:ea typeface="+mn-ea"/>
                  <a:cs typeface="Arial" panose="020B0604020202020204" pitchFamily="34" charset="0"/>
                </a:endParaRPr>
              </a:p>
            </p:txBody>
          </p:sp>
          <p:sp>
            <p:nvSpPr>
              <p:cNvPr id="34864"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4865"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4861"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en-US">
                <a:cs typeface="Arial" panose="020B0604020202020204" pitchFamily="34" charset="0"/>
              </a:endParaRPr>
            </a:p>
          </p:txBody>
        </p:sp>
      </p:grpSp>
      <p:sp>
        <p:nvSpPr>
          <p:cNvPr id="226628" name="Text Box 324"/>
          <p:cNvSpPr txBox="1">
            <a:spLocks noChangeArrowheads="1"/>
          </p:cNvSpPr>
          <p:nvPr/>
        </p:nvSpPr>
        <p:spPr bwMode="auto">
          <a:xfrm>
            <a:off x="484776" y="5670549"/>
            <a:ext cx="7888698"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spcBef>
                <a:spcPct val="0"/>
              </a:spcBef>
              <a:buClrTx/>
              <a:buSzTx/>
              <a:buFontTx/>
              <a:buNone/>
            </a:pPr>
            <a:r>
              <a:rPr lang="en-US" altLang="en-US" sz="2400" i="1">
                <a:solidFill>
                  <a:srgbClr val="CC0000"/>
                </a:solidFill>
                <a:latin typeface="Arial" panose="020B0604020202020204" pitchFamily="34" charset="0"/>
              </a:rPr>
              <a:t>Tần số division multiplexing:</a:t>
            </a:r>
            <a:r>
              <a:rPr lang="en-US" altLang="en-US" sz="2400">
                <a:latin typeface="Arial" panose="020B0604020202020204" pitchFamily="34" charset="0"/>
              </a:rPr>
              <a:t> các kênh truyền khác nhau </a:t>
            </a:r>
          </a:p>
          <a:p>
            <a:pPr>
              <a:spcBef>
                <a:spcPct val="0"/>
              </a:spcBef>
              <a:buClrTx/>
              <a:buSzTx/>
              <a:buFontTx/>
              <a:buNone/>
            </a:pPr>
            <a:r>
              <a:rPr lang="en-US" altLang="en-US" sz="2400">
                <a:latin typeface="Arial" panose="020B0604020202020204" pitchFamily="34" charset="0"/>
              </a:rPr>
              <a:t>được truyền trong các dải tần số khác nhạu.</a:t>
            </a:r>
          </a:p>
        </p:txBody>
      </p:sp>
      <p:pic>
        <p:nvPicPr>
          <p:cNvPr id="34855"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56" name="Group 326"/>
          <p:cNvGrpSpPr>
            <a:grpSpLocks/>
          </p:cNvGrpSpPr>
          <p:nvPr/>
        </p:nvGrpSpPr>
        <p:grpSpPr bwMode="auto">
          <a:xfrm>
            <a:off x="560388" y="1928813"/>
            <a:ext cx="609600" cy="609600"/>
            <a:chOff x="-44" y="1473"/>
            <a:chExt cx="981" cy="1105"/>
          </a:xfrm>
        </p:grpSpPr>
        <p:pic>
          <p:nvPicPr>
            <p:cNvPr id="34858"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9" name="Freeform 32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48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C58DE0-237F-432D-B3BE-F89D313DA840}" type="slidenum">
              <a:rPr lang="en-US" altLang="en-US" sz="1200">
                <a:latin typeface="Arial" panose="020B0604020202020204" pitchFamily="34" charset="0"/>
              </a:rPr>
              <a:pPr>
                <a:lnSpc>
                  <a:spcPct val="100000"/>
                </a:lnSpc>
                <a:spcBef>
                  <a:spcPct val="0"/>
                </a:spcBef>
                <a:buClrTx/>
                <a:buSzTx/>
                <a:buFontTx/>
                <a:buNone/>
              </a:pPr>
              <a:t>14</a:t>
            </a:fld>
            <a:endParaRPr lang="en-US" altLang="en-US" sz="1200">
              <a:latin typeface="Arial" panose="020B0604020202020204" pitchFamily="34" charset="0"/>
            </a:endParaRPr>
          </a:p>
        </p:txBody>
      </p:sp>
      <p:sp>
        <p:nvSpPr>
          <p:cNvPr id="34823" name="Text Box 41"/>
          <p:cNvSpPr txBox="1">
            <a:spLocks noChangeArrowheads="1"/>
          </p:cNvSpPr>
          <p:nvPr/>
        </p:nvSpPr>
        <p:spPr bwMode="auto">
          <a:xfrm>
            <a:off x="1825811" y="2339518"/>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2" name="Group 5"/>
          <p:cNvGrpSpPr>
            <a:grpSpLocks/>
          </p:cNvGrpSpPr>
          <p:nvPr/>
        </p:nvGrpSpPr>
        <p:grpSpPr bwMode="auto">
          <a:xfrm>
            <a:off x="92075" y="2290765"/>
            <a:ext cx="3919537" cy="1609726"/>
            <a:chOff x="58" y="1443"/>
            <a:chExt cx="2469" cy="1014"/>
          </a:xfrm>
        </p:grpSpPr>
        <p:sp>
          <p:nvSpPr>
            <p:cNvPr id="36019" name="Text Box 6"/>
            <p:cNvSpPr txBox="1">
              <a:spLocks noChangeArrowheads="1"/>
            </p:cNvSpPr>
            <p:nvPr/>
          </p:nvSpPr>
          <p:spPr bwMode="auto">
            <a:xfrm>
              <a:off x="58" y="1904"/>
              <a:ext cx="24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dữ liệu, TV được truyền ở </a:t>
              </a:r>
            </a:p>
            <a:p>
              <a:pPr algn="r">
                <a:spcBef>
                  <a:spcPct val="0"/>
                </a:spcBef>
                <a:buClrTx/>
                <a:buSzTx/>
                <a:buFontTx/>
                <a:buNone/>
              </a:pPr>
              <a:r>
                <a:rPr lang="en-US" altLang="en-US" sz="2000" i="1">
                  <a:latin typeface="Arial" panose="020B0604020202020204" pitchFamily="34" charset="0"/>
                </a:rPr>
                <a:t>những tần số khác nhau qua </a:t>
              </a:r>
            </a:p>
            <a:p>
              <a:pPr algn="r">
                <a:spcBef>
                  <a:spcPct val="0"/>
                </a:spcBef>
                <a:buClrTx/>
                <a:buSzTx/>
                <a:buFontTx/>
                <a:buNone/>
              </a:pPr>
              <a:r>
                <a:rPr lang="en-US" altLang="en-US" sz="2000" i="1">
                  <a:latin typeface="Arial" panose="020B0604020202020204" pitchFamily="34" charset="0"/>
                </a:rPr>
                <a:t>mạng phân tán cáp được chia sẻ</a:t>
              </a:r>
            </a:p>
          </p:txBody>
        </p:sp>
        <p:sp>
          <p:nvSpPr>
            <p:cNvPr id="36020"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44" name="Rectangle 9"/>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45"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35846" name="Text Box 39"/>
          <p:cNvSpPr txBox="1">
            <a:spLocks noChangeArrowheads="1"/>
          </p:cNvSpPr>
          <p:nvPr/>
        </p:nvSpPr>
        <p:spPr bwMode="auto">
          <a:xfrm>
            <a:off x="988592" y="2352675"/>
            <a:ext cx="10390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a:t>
            </a:r>
          </a:p>
          <a:p>
            <a:pPr algn="ctr">
              <a:lnSpc>
                <a:spcPct val="80000"/>
              </a:lnSpc>
              <a:spcBef>
                <a:spcPct val="0"/>
              </a:spcBef>
              <a:buClrTx/>
              <a:buSzTx/>
              <a:buFontTx/>
              <a:buNone/>
            </a:pPr>
            <a:r>
              <a:rPr lang="en-US" altLang="en-US" sz="2000">
                <a:latin typeface="Arial" panose="020B0604020202020204" pitchFamily="34" charset="0"/>
              </a:rPr>
              <a:t>modem</a:t>
            </a:r>
          </a:p>
        </p:txBody>
      </p:sp>
      <p:sp>
        <p:nvSpPr>
          <p:cNvPr id="35847" name="Text Box 41"/>
          <p:cNvSpPr txBox="1">
            <a:spLocks noChangeArrowheads="1"/>
          </p:cNvSpPr>
          <p:nvPr/>
        </p:nvSpPr>
        <p:spPr bwMode="auto">
          <a:xfrm>
            <a:off x="1793935" y="2369566"/>
            <a:ext cx="9396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splitter</a:t>
            </a:r>
          </a:p>
        </p:txBody>
      </p:sp>
      <p:grpSp>
        <p:nvGrpSpPr>
          <p:cNvPr id="35848" name="Group 13"/>
          <p:cNvGrpSpPr>
            <a:grpSpLocks/>
          </p:cNvGrpSpPr>
          <p:nvPr/>
        </p:nvGrpSpPr>
        <p:grpSpPr bwMode="auto">
          <a:xfrm>
            <a:off x="1304925" y="2078038"/>
            <a:ext cx="614363" cy="220662"/>
            <a:chOff x="322" y="890"/>
            <a:chExt cx="872" cy="339"/>
          </a:xfrm>
        </p:grpSpPr>
        <p:sp>
          <p:nvSpPr>
            <p:cNvPr id="36013"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4"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5"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6"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7"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8"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5849" name="AutoShape 21"/>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0"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51" name="Freeform 23"/>
          <p:cNvSpPr>
            <a:spLocks/>
          </p:cNvSpPr>
          <p:nvPr/>
        </p:nvSpPr>
        <p:spPr bwMode="auto">
          <a:xfrm>
            <a:off x="1644650" y="1695450"/>
            <a:ext cx="479425" cy="434975"/>
          </a:xfrm>
          <a:custGeom>
            <a:avLst/>
            <a:gdLst>
              <a:gd name="T0" fmla="*/ 2147483646 w 381"/>
              <a:gd name="T1" fmla="*/ 2147483646 h 274"/>
              <a:gd name="T2" fmla="*/ 2147483646 w 381"/>
              <a:gd name="T3" fmla="*/ 2147483646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52" name="Line 24"/>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853"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4" name="Group 26"/>
          <p:cNvGrpSpPr>
            <a:grpSpLocks/>
          </p:cNvGrpSpPr>
          <p:nvPr/>
        </p:nvGrpSpPr>
        <p:grpSpPr bwMode="auto">
          <a:xfrm>
            <a:off x="2676525" y="1470025"/>
            <a:ext cx="850900" cy="527050"/>
            <a:chOff x="-490" y="1664"/>
            <a:chExt cx="1429" cy="842"/>
          </a:xfrm>
        </p:grpSpPr>
        <p:sp>
          <p:nvSpPr>
            <p:cNvPr id="35997"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98" name="Group 28"/>
            <p:cNvGrpSpPr>
              <a:grpSpLocks/>
            </p:cNvGrpSpPr>
            <p:nvPr/>
          </p:nvGrpSpPr>
          <p:grpSpPr bwMode="auto">
            <a:xfrm>
              <a:off x="-427" y="1737"/>
              <a:ext cx="1217" cy="769"/>
              <a:chOff x="-427" y="1737"/>
              <a:chExt cx="1217" cy="769"/>
            </a:xfrm>
          </p:grpSpPr>
          <p:sp>
            <p:nvSpPr>
              <p:cNvPr id="35999"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6001" name="Group 31"/>
              <p:cNvGrpSpPr>
                <a:grpSpLocks/>
              </p:cNvGrpSpPr>
              <p:nvPr/>
            </p:nvGrpSpPr>
            <p:grpSpPr bwMode="auto">
              <a:xfrm>
                <a:off x="68" y="2192"/>
                <a:ext cx="387" cy="139"/>
                <a:chOff x="322" y="890"/>
                <a:chExt cx="872" cy="339"/>
              </a:xfrm>
            </p:grpSpPr>
            <p:sp>
              <p:nvSpPr>
                <p:cNvPr id="36007"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8"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9"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0"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1"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12"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6002"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003"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004" name="Freeform 40"/>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005"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6006"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5" name="Group 43"/>
          <p:cNvGrpSpPr>
            <a:grpSpLocks/>
          </p:cNvGrpSpPr>
          <p:nvPr/>
        </p:nvGrpSpPr>
        <p:grpSpPr bwMode="auto">
          <a:xfrm>
            <a:off x="3578225" y="1463675"/>
            <a:ext cx="850900" cy="527050"/>
            <a:chOff x="-490" y="1664"/>
            <a:chExt cx="1429" cy="842"/>
          </a:xfrm>
        </p:grpSpPr>
        <p:sp>
          <p:nvSpPr>
            <p:cNvPr id="35981"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82" name="Group 45"/>
            <p:cNvGrpSpPr>
              <a:grpSpLocks/>
            </p:cNvGrpSpPr>
            <p:nvPr/>
          </p:nvGrpSpPr>
          <p:grpSpPr bwMode="auto">
            <a:xfrm>
              <a:off x="-427" y="1737"/>
              <a:ext cx="1217" cy="769"/>
              <a:chOff x="-427" y="1737"/>
              <a:chExt cx="1217" cy="769"/>
            </a:xfrm>
          </p:grpSpPr>
          <p:sp>
            <p:nvSpPr>
              <p:cNvPr id="35983"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85" name="Group 48"/>
              <p:cNvGrpSpPr>
                <a:grpSpLocks/>
              </p:cNvGrpSpPr>
              <p:nvPr/>
            </p:nvGrpSpPr>
            <p:grpSpPr bwMode="auto">
              <a:xfrm>
                <a:off x="68" y="2192"/>
                <a:ext cx="387" cy="139"/>
                <a:chOff x="322" y="890"/>
                <a:chExt cx="872" cy="339"/>
              </a:xfrm>
            </p:grpSpPr>
            <p:sp>
              <p:nvSpPr>
                <p:cNvPr id="35991"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2"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3"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4"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5"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96"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86"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87"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8" name="Freeform 57"/>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89"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90"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6" name="Group 60"/>
          <p:cNvGrpSpPr>
            <a:grpSpLocks/>
          </p:cNvGrpSpPr>
          <p:nvPr/>
        </p:nvGrpSpPr>
        <p:grpSpPr bwMode="auto">
          <a:xfrm>
            <a:off x="2763838" y="2309813"/>
            <a:ext cx="850900" cy="527050"/>
            <a:chOff x="-490" y="1664"/>
            <a:chExt cx="1429" cy="842"/>
          </a:xfrm>
        </p:grpSpPr>
        <p:sp>
          <p:nvSpPr>
            <p:cNvPr id="35965"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66" name="Group 62"/>
            <p:cNvGrpSpPr>
              <a:grpSpLocks/>
            </p:cNvGrpSpPr>
            <p:nvPr/>
          </p:nvGrpSpPr>
          <p:grpSpPr bwMode="auto">
            <a:xfrm>
              <a:off x="-427" y="1737"/>
              <a:ext cx="1217" cy="769"/>
              <a:chOff x="-427" y="1737"/>
              <a:chExt cx="1217" cy="769"/>
            </a:xfrm>
          </p:grpSpPr>
          <p:sp>
            <p:nvSpPr>
              <p:cNvPr id="35967"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69" name="Group 65"/>
              <p:cNvGrpSpPr>
                <a:grpSpLocks/>
              </p:cNvGrpSpPr>
              <p:nvPr/>
            </p:nvGrpSpPr>
            <p:grpSpPr bwMode="auto">
              <a:xfrm>
                <a:off x="68" y="2192"/>
                <a:ext cx="387" cy="139"/>
                <a:chOff x="322" y="890"/>
                <a:chExt cx="872" cy="339"/>
              </a:xfrm>
            </p:grpSpPr>
            <p:sp>
              <p:nvSpPr>
                <p:cNvPr id="35975"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6"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7"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8"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9"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80"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70"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71"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72" name="Freeform 74"/>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73"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74"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5857" name="Group 77"/>
          <p:cNvGrpSpPr>
            <a:grpSpLocks/>
          </p:cNvGrpSpPr>
          <p:nvPr/>
        </p:nvGrpSpPr>
        <p:grpSpPr bwMode="auto">
          <a:xfrm>
            <a:off x="3630613" y="2319338"/>
            <a:ext cx="850900" cy="527050"/>
            <a:chOff x="-490" y="1664"/>
            <a:chExt cx="1429" cy="842"/>
          </a:xfrm>
        </p:grpSpPr>
        <p:sp>
          <p:nvSpPr>
            <p:cNvPr id="35949"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50" name="Group 79"/>
            <p:cNvGrpSpPr>
              <a:grpSpLocks/>
            </p:cNvGrpSpPr>
            <p:nvPr/>
          </p:nvGrpSpPr>
          <p:grpSpPr bwMode="auto">
            <a:xfrm>
              <a:off x="-427" y="1737"/>
              <a:ext cx="1217" cy="769"/>
              <a:chOff x="-427" y="1737"/>
              <a:chExt cx="1217" cy="769"/>
            </a:xfrm>
          </p:grpSpPr>
          <p:sp>
            <p:nvSpPr>
              <p:cNvPr id="35951"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53" name="Group 82"/>
              <p:cNvGrpSpPr>
                <a:grpSpLocks/>
              </p:cNvGrpSpPr>
              <p:nvPr/>
            </p:nvGrpSpPr>
            <p:grpSpPr bwMode="auto">
              <a:xfrm>
                <a:off x="68" y="2192"/>
                <a:ext cx="387" cy="139"/>
                <a:chOff x="322" y="890"/>
                <a:chExt cx="872" cy="339"/>
              </a:xfrm>
            </p:grpSpPr>
            <p:sp>
              <p:nvSpPr>
                <p:cNvPr id="35959"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0"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1"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2"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3"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6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54"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5"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56" name="Freeform 91"/>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57"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58"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58" name="Line 94"/>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59" name="Group 95"/>
          <p:cNvGrpSpPr>
            <a:grpSpLocks/>
          </p:cNvGrpSpPr>
          <p:nvPr/>
        </p:nvGrpSpPr>
        <p:grpSpPr bwMode="auto">
          <a:xfrm>
            <a:off x="4719638" y="1471613"/>
            <a:ext cx="850900" cy="527050"/>
            <a:chOff x="-490" y="1664"/>
            <a:chExt cx="1429" cy="842"/>
          </a:xfrm>
        </p:grpSpPr>
        <p:sp>
          <p:nvSpPr>
            <p:cNvPr id="35933"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34" name="Group 97"/>
            <p:cNvGrpSpPr>
              <a:grpSpLocks/>
            </p:cNvGrpSpPr>
            <p:nvPr/>
          </p:nvGrpSpPr>
          <p:grpSpPr bwMode="auto">
            <a:xfrm>
              <a:off x="-427" y="1737"/>
              <a:ext cx="1217" cy="769"/>
              <a:chOff x="-427" y="1737"/>
              <a:chExt cx="1217" cy="769"/>
            </a:xfrm>
          </p:grpSpPr>
          <p:sp>
            <p:nvSpPr>
              <p:cNvPr id="35935"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3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nvGrpSpPr>
              <p:cNvPr id="35937" name="Group 100"/>
              <p:cNvGrpSpPr>
                <a:grpSpLocks/>
              </p:cNvGrpSpPr>
              <p:nvPr/>
            </p:nvGrpSpPr>
            <p:grpSpPr bwMode="auto">
              <a:xfrm>
                <a:off x="68" y="2192"/>
                <a:ext cx="387" cy="139"/>
                <a:chOff x="322" y="890"/>
                <a:chExt cx="872" cy="339"/>
              </a:xfrm>
            </p:grpSpPr>
            <p:sp>
              <p:nvSpPr>
                <p:cNvPr id="35943"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4"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5"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6"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7"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8"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pic>
            <p:nvPicPr>
              <p:cNvPr id="35938"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9"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40" name="Freeform 109"/>
              <p:cNvSpPr>
                <a:spLocks/>
              </p:cNvSpPr>
              <p:nvPr/>
            </p:nvSpPr>
            <p:spPr bwMode="auto">
              <a:xfrm>
                <a:off x="282" y="1951"/>
                <a:ext cx="302" cy="274"/>
              </a:xfrm>
              <a:custGeom>
                <a:avLst/>
                <a:gdLst>
                  <a:gd name="T0" fmla="*/ 2 w 381"/>
                  <a:gd name="T1" fmla="*/ 274 h 274"/>
                  <a:gd name="T2" fmla="*/ 2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41"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pic>
            <p:nvPicPr>
              <p:cNvPr id="35942"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60" name="Text Box 112"/>
          <p:cNvSpPr txBox="1">
            <a:spLocks noChangeArrowheads="1"/>
          </p:cNvSpPr>
          <p:nvPr/>
        </p:nvSpPr>
        <p:spPr bwMode="auto">
          <a:xfrm>
            <a:off x="4330700" y="1541463"/>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969696"/>
                </a:solidFill>
                <a:latin typeface="Arial" panose="020B0604020202020204" pitchFamily="34" charset="0"/>
              </a:rPr>
              <a:t>…</a:t>
            </a:r>
          </a:p>
        </p:txBody>
      </p:sp>
      <p:sp>
        <p:nvSpPr>
          <p:cNvPr id="35861" name="Line 113"/>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2" name="Line 114"/>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3" name="Line 115"/>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64" name="Freeform 116"/>
          <p:cNvSpPr>
            <a:spLocks/>
          </p:cNvSpPr>
          <p:nvPr/>
        </p:nvSpPr>
        <p:spPr bwMode="auto">
          <a:xfrm>
            <a:off x="4302125" y="221932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5" name="Freeform 117"/>
          <p:cNvSpPr>
            <a:spLocks/>
          </p:cNvSpPr>
          <p:nvPr/>
        </p:nvSpPr>
        <p:spPr bwMode="auto">
          <a:xfrm>
            <a:off x="3435350" y="2212975"/>
            <a:ext cx="127000" cy="476250"/>
          </a:xfrm>
          <a:custGeom>
            <a:avLst/>
            <a:gdLst>
              <a:gd name="T0" fmla="*/ 0 w 80"/>
              <a:gd name="T1" fmla="*/ 2147483646 h 300"/>
              <a:gd name="T2" fmla="*/ 2147483646 w 80"/>
              <a:gd name="T3" fmla="*/ 2147483646 h 300"/>
              <a:gd name="T4" fmla="*/ 2147483646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66"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867" name="Text Box 45"/>
          <p:cNvSpPr txBox="1">
            <a:spLocks noChangeArrowheads="1"/>
          </p:cNvSpPr>
          <p:nvPr/>
        </p:nvSpPr>
        <p:spPr bwMode="auto">
          <a:xfrm>
            <a:off x="4940048" y="956688"/>
            <a:ext cx="24916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đầu cuối cáp</a:t>
            </a:r>
          </a:p>
          <a:p>
            <a:pPr algn="ctr">
              <a:lnSpc>
                <a:spcPct val="80000"/>
              </a:lnSpc>
              <a:spcBef>
                <a:spcPct val="0"/>
              </a:spcBef>
              <a:buClrTx/>
              <a:buSzTx/>
              <a:buFontTx/>
              <a:buNone/>
            </a:pPr>
            <a:r>
              <a:rPr lang="en-US" altLang="en-US" sz="2000">
                <a:latin typeface="Arial" panose="020B0604020202020204" pitchFamily="34" charset="0"/>
              </a:rPr>
              <a:t>(cable headend)</a:t>
            </a:r>
          </a:p>
        </p:txBody>
      </p:sp>
      <p:sp>
        <p:nvSpPr>
          <p:cNvPr id="35868" name="Freeform 120"/>
          <p:cNvSpPr>
            <a:spLocks/>
          </p:cNvSpPr>
          <p:nvPr/>
        </p:nvSpPr>
        <p:spPr bwMode="auto">
          <a:xfrm>
            <a:off x="5903913" y="1970088"/>
            <a:ext cx="330200" cy="454025"/>
          </a:xfrm>
          <a:custGeom>
            <a:avLst/>
            <a:gdLst>
              <a:gd name="T0" fmla="*/ 0 w 318"/>
              <a:gd name="T1" fmla="*/ 2147483646 h 412"/>
              <a:gd name="T2" fmla="*/ 2147483646 w 318"/>
              <a:gd name="T3" fmla="*/ 2147483646 h 412"/>
              <a:gd name="T4" fmla="*/ 2147483646 w 318"/>
              <a:gd name="T5" fmla="*/ 0 h 412"/>
              <a:gd name="T6" fmla="*/ 2147483646 w 318"/>
              <a:gd name="T7" fmla="*/ 2147483646 h 412"/>
              <a:gd name="T8" fmla="*/ 2147483646 w 318"/>
              <a:gd name="T9" fmla="*/ 2147483646 h 412"/>
              <a:gd name="T10" fmla="*/ 2147483646 w 318"/>
              <a:gd name="T11" fmla="*/ 2147483646 h 412"/>
              <a:gd name="T12" fmla="*/ 2147483646 w 318"/>
              <a:gd name="T13" fmla="*/ 2147483646 h 412"/>
              <a:gd name="T14" fmla="*/ 2147483646 w 318"/>
              <a:gd name="T15" fmla="*/ 2147483646 h 412"/>
              <a:gd name="T16" fmla="*/ 0 w 318"/>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sz="2000">
              <a:cs typeface="Arial" panose="020B0604020202020204" pitchFamily="34" charset="0"/>
            </a:endParaRPr>
          </a:p>
        </p:txBody>
      </p:sp>
      <p:sp>
        <p:nvSpPr>
          <p:cNvPr id="35869" name="Freeform 121"/>
          <p:cNvSpPr>
            <a:spLocks/>
          </p:cNvSpPr>
          <p:nvPr/>
        </p:nvSpPr>
        <p:spPr bwMode="auto">
          <a:xfrm>
            <a:off x="5905500" y="1905000"/>
            <a:ext cx="366713" cy="406400"/>
          </a:xfrm>
          <a:custGeom>
            <a:avLst/>
            <a:gdLst>
              <a:gd name="T0" fmla="*/ 0 w 353"/>
              <a:gd name="T1" fmla="*/ 2147483646 h 369"/>
              <a:gd name="T2" fmla="*/ 2147483646 w 353"/>
              <a:gd name="T3" fmla="*/ 0 h 369"/>
              <a:gd name="T4" fmla="*/ 2147483646 w 353"/>
              <a:gd name="T5" fmla="*/ 0 h 369"/>
              <a:gd name="T6" fmla="*/ 2147483646 w 353"/>
              <a:gd name="T7" fmla="*/ 2147483646 h 369"/>
              <a:gd name="T8" fmla="*/ 2147483646 w 353"/>
              <a:gd name="T9" fmla="*/ 2147483646 h 369"/>
              <a:gd name="T10" fmla="*/ 2147483646 w 353"/>
              <a:gd name="T11" fmla="*/ 2147483646 h 369"/>
              <a:gd name="T12" fmla="*/ 2147483646 w 353"/>
              <a:gd name="T13" fmla="*/ 2147483646 h 369"/>
              <a:gd name="T14" fmla="*/ 2147483646 w 353"/>
              <a:gd name="T15" fmla="*/ 2147483646 h 369"/>
              <a:gd name="T16" fmla="*/ 2147483646 w 353"/>
              <a:gd name="T17" fmla="*/ 2147483646 h 369"/>
              <a:gd name="T18" fmla="*/ 2147483646 w 353"/>
              <a:gd name="T19" fmla="*/ 2147483646 h 369"/>
              <a:gd name="T20" fmla="*/ 0 w 353"/>
              <a:gd name="T21" fmla="*/ 2147483646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sz="2000">
              <a:cs typeface="Arial" panose="020B0604020202020204" pitchFamily="34" charset="0"/>
            </a:endParaRPr>
          </a:p>
        </p:txBody>
      </p:sp>
      <p:sp>
        <p:nvSpPr>
          <p:cNvPr id="35870" name="Line 122"/>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1"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72" name="Freeform 124"/>
          <p:cNvSpPr>
            <a:spLocks/>
          </p:cNvSpPr>
          <p:nvPr/>
        </p:nvSpPr>
        <p:spPr bwMode="auto">
          <a:xfrm>
            <a:off x="5926138" y="2024063"/>
            <a:ext cx="274637" cy="115887"/>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3" name="Freeform 125"/>
          <p:cNvSpPr>
            <a:spLocks/>
          </p:cNvSpPr>
          <p:nvPr/>
        </p:nvSpPr>
        <p:spPr bwMode="auto">
          <a:xfrm flipV="1">
            <a:off x="5926138" y="2260600"/>
            <a:ext cx="274637" cy="114300"/>
          </a:xfrm>
          <a:custGeom>
            <a:avLst/>
            <a:gdLst>
              <a:gd name="T0" fmla="*/ 0 w 264"/>
              <a:gd name="T1" fmla="*/ 0 h 105"/>
              <a:gd name="T2" fmla="*/ 2147483646 w 264"/>
              <a:gd name="T3" fmla="*/ 0 h 105"/>
              <a:gd name="T4" fmla="*/ 2147483646 w 264"/>
              <a:gd name="T5" fmla="*/ 2147483646 h 105"/>
              <a:gd name="T6" fmla="*/ 2147483646 w 264"/>
              <a:gd name="T7" fmla="*/ 2147483646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874" name="Text Box 126"/>
          <p:cNvSpPr txBox="1">
            <a:spLocks noChangeArrowheads="1"/>
          </p:cNvSpPr>
          <p:nvPr/>
        </p:nvSpPr>
        <p:spPr bwMode="auto">
          <a:xfrm>
            <a:off x="5585166" y="2481459"/>
            <a:ext cx="950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latin typeface="Arial" panose="020B0604020202020204" pitchFamily="34" charset="0"/>
              </a:rPr>
              <a:t>CMTS</a:t>
            </a:r>
          </a:p>
        </p:txBody>
      </p:sp>
      <p:sp>
        <p:nvSpPr>
          <p:cNvPr id="35875"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876" name="Group 128"/>
          <p:cNvGrpSpPr>
            <a:grpSpLocks/>
          </p:cNvGrpSpPr>
          <p:nvPr/>
        </p:nvGrpSpPr>
        <p:grpSpPr bwMode="auto">
          <a:xfrm>
            <a:off x="5143500" y="2905125"/>
            <a:ext cx="2178050" cy="1147763"/>
            <a:chOff x="3240" y="1830"/>
            <a:chExt cx="1372" cy="723"/>
          </a:xfrm>
        </p:grpSpPr>
        <p:sp>
          <p:nvSpPr>
            <p:cNvPr id="35888" name="Freeform 129"/>
            <p:cNvSpPr>
              <a:spLocks/>
            </p:cNvSpPr>
            <p:nvPr/>
          </p:nvSpPr>
          <p:spPr bwMode="auto">
            <a:xfrm>
              <a:off x="3240" y="1830"/>
              <a:ext cx="1372" cy="723"/>
            </a:xfrm>
            <a:custGeom>
              <a:avLst/>
              <a:gdLst>
                <a:gd name="T0" fmla="*/ 519539503 w 765"/>
                <a:gd name="T1" fmla="*/ 538655 h 459"/>
                <a:gd name="T2" fmla="*/ 353596598 w 765"/>
                <a:gd name="T3" fmla="*/ 3798256 h 459"/>
                <a:gd name="T4" fmla="*/ 117369813 w 765"/>
                <a:gd name="T5" fmla="*/ 5455838 h 459"/>
                <a:gd name="T6" fmla="*/ 17171202 w 765"/>
                <a:gd name="T7" fmla="*/ 18277385 h 459"/>
                <a:gd name="T8" fmla="*/ 220667462 w 765"/>
                <a:gd name="T9" fmla="*/ 24145185 h 459"/>
                <a:gd name="T10" fmla="*/ 424736999 w 765"/>
                <a:gd name="T11" fmla="*/ 23194531 h 459"/>
                <a:gd name="T12" fmla="*/ 716001809 w 765"/>
                <a:gd name="T13" fmla="*/ 24145185 h 459"/>
                <a:gd name="T14" fmla="*/ 855861733 w 765"/>
                <a:gd name="T15" fmla="*/ 23614976 h 459"/>
                <a:gd name="T16" fmla="*/ 922210816 w 765"/>
                <a:gd name="T17" fmla="*/ 20247648 h 459"/>
                <a:gd name="T18" fmla="*/ 919698540 w 765"/>
                <a:gd name="T19" fmla="*/ 8593835 h 459"/>
                <a:gd name="T20" fmla="*/ 811635050 w 765"/>
                <a:gd name="T21" fmla="*/ 1864529 h 459"/>
                <a:gd name="T22" fmla="*/ 519539503 w 765"/>
                <a:gd name="T23" fmla="*/ 53865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5889"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0"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1"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2"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3"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94"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5895" name="Group 136"/>
            <p:cNvGrpSpPr>
              <a:grpSpLocks/>
            </p:cNvGrpSpPr>
            <p:nvPr/>
          </p:nvGrpSpPr>
          <p:grpSpPr bwMode="auto">
            <a:xfrm>
              <a:off x="3860" y="1969"/>
              <a:ext cx="335" cy="148"/>
              <a:chOff x="4650" y="1129"/>
              <a:chExt cx="246" cy="95"/>
            </a:xfrm>
          </p:grpSpPr>
          <p:sp>
            <p:nvSpPr>
              <p:cNvPr id="359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8" name="Group 140"/>
              <p:cNvGrpSpPr>
                <a:grpSpLocks/>
              </p:cNvGrpSpPr>
              <p:nvPr/>
            </p:nvGrpSpPr>
            <p:grpSpPr bwMode="auto">
              <a:xfrm>
                <a:off x="4699" y="1145"/>
                <a:ext cx="138" cy="29"/>
                <a:chOff x="2468" y="1332"/>
                <a:chExt cx="310" cy="60"/>
              </a:xfrm>
            </p:grpSpPr>
            <p:sp>
              <p:nvSpPr>
                <p:cNvPr id="3593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3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9"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30"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6" name="Group 145"/>
            <p:cNvGrpSpPr>
              <a:grpSpLocks/>
            </p:cNvGrpSpPr>
            <p:nvPr/>
          </p:nvGrpSpPr>
          <p:grpSpPr bwMode="auto">
            <a:xfrm>
              <a:off x="3922" y="2284"/>
              <a:ext cx="336" cy="154"/>
              <a:chOff x="4650" y="1129"/>
              <a:chExt cx="246" cy="95"/>
            </a:xfrm>
          </p:grpSpPr>
          <p:sp>
            <p:nvSpPr>
              <p:cNvPr id="359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20" name="Group 149"/>
              <p:cNvGrpSpPr>
                <a:grpSpLocks/>
              </p:cNvGrpSpPr>
              <p:nvPr/>
            </p:nvGrpSpPr>
            <p:grpSpPr bwMode="auto">
              <a:xfrm>
                <a:off x="4699" y="1145"/>
                <a:ext cx="138" cy="29"/>
                <a:chOff x="2468" y="1332"/>
                <a:chExt cx="310" cy="60"/>
              </a:xfrm>
            </p:grpSpPr>
            <p:sp>
              <p:nvSpPr>
                <p:cNvPr id="3592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2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21"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22"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7" name="Group 154"/>
            <p:cNvGrpSpPr>
              <a:grpSpLocks/>
            </p:cNvGrpSpPr>
            <p:nvPr/>
          </p:nvGrpSpPr>
          <p:grpSpPr bwMode="auto">
            <a:xfrm>
              <a:off x="3443" y="2054"/>
              <a:ext cx="335" cy="149"/>
              <a:chOff x="4650" y="1129"/>
              <a:chExt cx="246" cy="95"/>
            </a:xfrm>
          </p:grpSpPr>
          <p:sp>
            <p:nvSpPr>
              <p:cNvPr id="359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12" name="Group 158"/>
              <p:cNvGrpSpPr>
                <a:grpSpLocks/>
              </p:cNvGrpSpPr>
              <p:nvPr/>
            </p:nvGrpSpPr>
            <p:grpSpPr bwMode="auto">
              <a:xfrm>
                <a:off x="4699" y="1145"/>
                <a:ext cx="138" cy="29"/>
                <a:chOff x="2468" y="1332"/>
                <a:chExt cx="310" cy="60"/>
              </a:xfrm>
            </p:grpSpPr>
            <p:sp>
              <p:nvSpPr>
                <p:cNvPr id="3591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1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13"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14"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5898" name="Group 163"/>
            <p:cNvGrpSpPr>
              <a:grpSpLocks/>
            </p:cNvGrpSpPr>
            <p:nvPr/>
          </p:nvGrpSpPr>
          <p:grpSpPr bwMode="auto">
            <a:xfrm>
              <a:off x="3452" y="2284"/>
              <a:ext cx="336" cy="148"/>
              <a:chOff x="4650" y="1129"/>
              <a:chExt cx="246" cy="95"/>
            </a:xfrm>
          </p:grpSpPr>
          <p:sp>
            <p:nvSpPr>
              <p:cNvPr id="359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59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59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5904" name="Group 167"/>
              <p:cNvGrpSpPr>
                <a:grpSpLocks/>
              </p:cNvGrpSpPr>
              <p:nvPr/>
            </p:nvGrpSpPr>
            <p:grpSpPr bwMode="auto">
              <a:xfrm>
                <a:off x="4699" y="1145"/>
                <a:ext cx="138" cy="29"/>
                <a:chOff x="2468" y="1332"/>
                <a:chExt cx="310" cy="60"/>
              </a:xfrm>
            </p:grpSpPr>
            <p:sp>
              <p:nvSpPr>
                <p:cNvPr id="3590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590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5905"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6"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5899"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900" name="Text Box 580"/>
            <p:cNvSpPr txBox="1">
              <a:spLocks noChangeArrowheads="1"/>
            </p:cNvSpPr>
            <p:nvPr/>
          </p:nvSpPr>
          <p:spPr bwMode="auto">
            <a:xfrm>
              <a:off x="4231" y="1988"/>
              <a:ext cx="3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a:t>
              </a:r>
            </a:p>
          </p:txBody>
        </p:sp>
      </p:grpSp>
      <p:sp>
        <p:nvSpPr>
          <p:cNvPr id="35877" name="Freeform 174"/>
          <p:cNvSpPr>
            <a:spLocks/>
          </p:cNvSpPr>
          <p:nvPr/>
        </p:nvSpPr>
        <p:spPr bwMode="auto">
          <a:xfrm>
            <a:off x="6251575" y="2193925"/>
            <a:ext cx="206375" cy="927100"/>
          </a:xfrm>
          <a:custGeom>
            <a:avLst/>
            <a:gdLst>
              <a:gd name="T0" fmla="*/ 0 w 130"/>
              <a:gd name="T1" fmla="*/ 0 h 584"/>
              <a:gd name="T2" fmla="*/ 2147483646 w 130"/>
              <a:gd name="T3" fmla="*/ 0 h 584"/>
              <a:gd name="T4" fmla="*/ 2147483646 w 130"/>
              <a:gd name="T5" fmla="*/ 2147483646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nvGrpSpPr>
          <p:cNvPr id="28" name="Group 175"/>
          <p:cNvGrpSpPr>
            <a:grpSpLocks/>
          </p:cNvGrpSpPr>
          <p:nvPr/>
        </p:nvGrpSpPr>
        <p:grpSpPr bwMode="auto">
          <a:xfrm>
            <a:off x="6210300" y="2370138"/>
            <a:ext cx="2841625" cy="615950"/>
            <a:chOff x="3912" y="1493"/>
            <a:chExt cx="1790" cy="388"/>
          </a:xfrm>
        </p:grpSpPr>
        <p:sp>
          <p:nvSpPr>
            <p:cNvPr id="35886"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5887" name="Text Box 177"/>
            <p:cNvSpPr txBox="1">
              <a:spLocks noChangeArrowheads="1"/>
            </p:cNvSpPr>
            <p:nvPr/>
          </p:nvSpPr>
          <p:spPr bwMode="auto">
            <a:xfrm>
              <a:off x="4232" y="1493"/>
              <a:ext cx="147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spcBef>
                  <a:spcPct val="0"/>
                </a:spcBef>
                <a:buClrTx/>
                <a:buSzTx/>
                <a:buFontTx/>
                <a:buNone/>
              </a:pPr>
              <a:r>
                <a:rPr lang="en-US" altLang="en-US" sz="2000" i="1">
                  <a:latin typeface="Arial" panose="020B0604020202020204" pitchFamily="34" charset="0"/>
                </a:rPr>
                <a:t>cable modem</a:t>
              </a:r>
            </a:p>
            <a:p>
              <a:pPr algn="r">
                <a:spcBef>
                  <a:spcPct val="0"/>
                </a:spcBef>
                <a:buClrTx/>
                <a:buSzTx/>
                <a:buFontTx/>
                <a:buNone/>
              </a:pPr>
              <a:r>
                <a:rPr lang="en-US" altLang="en-US" sz="2000" i="1">
                  <a:latin typeface="Arial" panose="020B0604020202020204" pitchFamily="34" charset="0"/>
                </a:rPr>
                <a:t>termination system</a:t>
              </a:r>
            </a:p>
          </p:txBody>
        </p:sp>
      </p:grpSp>
      <p:sp>
        <p:nvSpPr>
          <p:cNvPr id="35879" name="Rectangle 3"/>
          <p:cNvSpPr>
            <a:spLocks noChangeArrowheads="1"/>
          </p:cNvSpPr>
          <p:nvPr/>
        </p:nvSpPr>
        <p:spPr bwMode="auto">
          <a:xfrm>
            <a:off x="15875" y="3937000"/>
            <a:ext cx="91281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a:solidFill>
                  <a:srgbClr val="000099"/>
                </a:solidFill>
                <a:latin typeface="Arial" panose="020B0604020202020204" pitchFamily="34" charset="0"/>
              </a:rPr>
              <a:t>HFC: hybrid fiber coax</a:t>
            </a:r>
          </a:p>
          <a:p>
            <a:pPr lvl="1" algn="just" eaLnBrk="1" hangingPunct="1"/>
            <a:r>
              <a:rPr lang="en-US" altLang="en-US">
                <a:latin typeface="Arial" panose="020B0604020202020204" pitchFamily="34" charset="0"/>
                <a:ea typeface="ＭＳ Ｐゴシック" panose="020B0600070205080204" pitchFamily="34" charset="-128"/>
              </a:rPr>
              <a:t>Bất đồng bộ: tốc độ tải xuống lên đến 30Mbps,  tải lên với 2 Mbps</a:t>
            </a:r>
          </a:p>
          <a:p>
            <a:pPr algn="just" eaLnBrk="1" hangingPunct="1">
              <a:buSzPct val="75000"/>
            </a:pPr>
            <a:r>
              <a:rPr lang="en-US" altLang="en-US" sz="2400">
                <a:solidFill>
                  <a:srgbClr val="000099"/>
                </a:solidFill>
                <a:latin typeface="Arial" panose="020B0604020202020204" pitchFamily="34" charset="0"/>
              </a:rPr>
              <a:t>Mạng </a:t>
            </a:r>
            <a:r>
              <a:rPr lang="en-US" altLang="en-US" sz="2400">
                <a:latin typeface="Arial" panose="020B0604020202020204" pitchFamily="34" charset="0"/>
              </a:rPr>
              <a:t>cáp và sợi quang kết nối hộ gia đình đến bộ định tuyến của ISP (ISP router)</a:t>
            </a:r>
          </a:p>
          <a:p>
            <a:pPr lvl="1" algn="just" eaLnBrk="1" hangingPunct="1"/>
            <a:r>
              <a:rPr lang="en-US" altLang="en-US">
                <a:latin typeface="Arial" panose="020B0604020202020204" pitchFamily="34" charset="0"/>
                <a:ea typeface="ＭＳ Ｐゴシック" panose="020B0600070205080204" pitchFamily="34" charset="-128"/>
              </a:rPr>
              <a:t>Các hộ gia đình chia sẻ mạng truy nhập đến đầu cuối cáp</a:t>
            </a:r>
          </a:p>
          <a:p>
            <a:pPr lvl="1" algn="just" eaLnBrk="1" hangingPunct="1"/>
            <a:r>
              <a:rPr lang="en-US" altLang="en-US">
                <a:latin typeface="Arial" panose="020B0604020202020204" pitchFamily="34" charset="0"/>
                <a:ea typeface="ＭＳ Ｐゴシック" panose="020B0600070205080204" pitchFamily="34" charset="-128"/>
              </a:rPr>
              <a:t>Không giống DSL, có truy cập được dành riêng đến văn phòng trung tâm</a:t>
            </a:r>
          </a:p>
          <a:p>
            <a:pPr lvl="1" algn="just" eaLnBrk="1" hangingPunct="1">
              <a:buFont typeface="Wingdings" panose="05000000000000000000" pitchFamily="2" charset="2"/>
              <a:buNone/>
            </a:pPr>
            <a:endParaRPr lang="en-US" altLang="en-US" sz="2000">
              <a:latin typeface="Arial" panose="020B0604020202020204" pitchFamily="34" charset="0"/>
              <a:ea typeface="ＭＳ Ｐゴシック" panose="020B0600070205080204" pitchFamily="34" charset="-128"/>
            </a:endParaRPr>
          </a:p>
        </p:txBody>
      </p:sp>
      <p:sp>
        <p:nvSpPr>
          <p:cNvPr id="35880" name="Title 41"/>
          <p:cNvSpPr>
            <a:spLocks/>
          </p:cNvSpPr>
          <p:nvPr/>
        </p:nvSpPr>
        <p:spPr bwMode="auto">
          <a:xfrm>
            <a:off x="381000" y="239713"/>
            <a:ext cx="71358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cáp</a:t>
            </a:r>
          </a:p>
        </p:txBody>
      </p:sp>
      <p:pic>
        <p:nvPicPr>
          <p:cNvPr id="35881"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82" name="Group 181"/>
          <p:cNvGrpSpPr>
            <a:grpSpLocks/>
          </p:cNvGrpSpPr>
          <p:nvPr/>
        </p:nvGrpSpPr>
        <p:grpSpPr bwMode="auto">
          <a:xfrm>
            <a:off x="560388" y="1928813"/>
            <a:ext cx="609600" cy="609600"/>
            <a:chOff x="-44" y="1473"/>
            <a:chExt cx="981" cy="1105"/>
          </a:xfrm>
        </p:grpSpPr>
        <p:pic>
          <p:nvPicPr>
            <p:cNvPr id="35884"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5" name="Freeform 18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58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D6A7955-869D-4222-A8CC-AC4BF3F26714}" type="slidenum">
              <a:rPr lang="en-US" altLang="en-US" sz="1200">
                <a:latin typeface="Arial" panose="020B0604020202020204" pitchFamily="34" charset="0"/>
              </a:rPr>
              <a:pPr>
                <a:lnSpc>
                  <a:spcPct val="100000"/>
                </a:lnSpc>
                <a:spcBef>
                  <a:spcPct val="0"/>
                </a:spcBef>
                <a:buClrTx/>
                <a:buSzTx/>
                <a:buFontTx/>
                <a:buNone/>
              </a:pPr>
              <a:t>15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6867" name="Title 41"/>
          <p:cNvSpPr>
            <a:spLocks/>
          </p:cNvSpPr>
          <p:nvPr/>
        </p:nvSpPr>
        <p:spPr bwMode="auto">
          <a:xfrm>
            <a:off x="381000" y="239713"/>
            <a:ext cx="65627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Mạng truy cập: mạng gia đình</a:t>
            </a:r>
          </a:p>
        </p:txBody>
      </p:sp>
      <p:pic>
        <p:nvPicPr>
          <p:cNvPr id="36868"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99"/>
          <p:cNvSpPr>
            <a:spLocks noChangeArrowheads="1"/>
          </p:cNvSpPr>
          <p:nvPr/>
        </p:nvSpPr>
        <p:spPr bwMode="auto">
          <a:xfrm>
            <a:off x="754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1289" name="Text Box 26"/>
          <p:cNvSpPr txBox="1">
            <a:spLocks noChangeArrowheads="1"/>
          </p:cNvSpPr>
          <p:nvPr/>
        </p:nvSpPr>
        <p:spPr bwMode="auto">
          <a:xfrm>
            <a:off x="5905500" y="3178175"/>
            <a:ext cx="323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Đến/từ thiết bị đầu cuối hoặc văn phòng trung tâm</a:t>
            </a:r>
          </a:p>
        </p:txBody>
      </p:sp>
      <p:sp>
        <p:nvSpPr>
          <p:cNvPr id="36871" name="Rectangle 87"/>
          <p:cNvSpPr>
            <a:spLocks noChangeArrowheads="1"/>
          </p:cNvSpPr>
          <p:nvPr/>
        </p:nvSpPr>
        <p:spPr bwMode="auto">
          <a:xfrm>
            <a:off x="1189038" y="1912938"/>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872" name="Group 105"/>
          <p:cNvGrpSpPr>
            <a:grpSpLocks/>
          </p:cNvGrpSpPr>
          <p:nvPr/>
        </p:nvGrpSpPr>
        <p:grpSpPr bwMode="auto">
          <a:xfrm>
            <a:off x="4287838" y="3252788"/>
            <a:ext cx="3000375" cy="361950"/>
            <a:chOff x="2434" y="2109"/>
            <a:chExt cx="1890" cy="228"/>
          </a:xfrm>
        </p:grpSpPr>
        <p:grpSp>
          <p:nvGrpSpPr>
            <p:cNvPr id="36939" name="Group 91"/>
            <p:cNvGrpSpPr>
              <a:grpSpLocks/>
            </p:cNvGrpSpPr>
            <p:nvPr/>
          </p:nvGrpSpPr>
          <p:grpSpPr bwMode="auto">
            <a:xfrm>
              <a:off x="2722" y="2109"/>
              <a:ext cx="642" cy="228"/>
              <a:chOff x="322" y="890"/>
              <a:chExt cx="872" cy="339"/>
            </a:xfrm>
          </p:grpSpPr>
          <p:sp>
            <p:nvSpPr>
              <p:cNvPr id="36942"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3"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4"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5"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6"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47"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sz="2000">
                  <a:cs typeface="Arial" panose="020B0604020202020204" pitchFamily="34" charset="0"/>
                </a:endParaRPr>
              </a:p>
            </p:txBody>
          </p:sp>
        </p:grpSp>
        <p:sp>
          <p:nvSpPr>
            <p:cNvPr id="36940"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41"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73" name="Group 107"/>
          <p:cNvGrpSpPr>
            <a:grpSpLocks/>
          </p:cNvGrpSpPr>
          <p:nvPr/>
        </p:nvGrpSpPr>
        <p:grpSpPr bwMode="auto">
          <a:xfrm>
            <a:off x="3273425" y="3227388"/>
            <a:ext cx="1065213" cy="455612"/>
            <a:chOff x="2356" y="1300"/>
            <a:chExt cx="555" cy="194"/>
          </a:xfrm>
        </p:grpSpPr>
        <p:sp>
          <p:nvSpPr>
            <p:cNvPr id="36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36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36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36934" name="Group 111"/>
            <p:cNvGrpSpPr>
              <a:grpSpLocks/>
            </p:cNvGrpSpPr>
            <p:nvPr/>
          </p:nvGrpSpPr>
          <p:grpSpPr bwMode="auto">
            <a:xfrm>
              <a:off x="2468" y="1332"/>
              <a:ext cx="310" cy="60"/>
              <a:chOff x="2468" y="1332"/>
              <a:chExt cx="310" cy="60"/>
            </a:xfrm>
          </p:grpSpPr>
          <p:sp>
            <p:nvSpPr>
              <p:cNvPr id="36937"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36938"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36935"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36"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36874" name="Line 116"/>
          <p:cNvSpPr>
            <a:spLocks noChangeShapeType="1"/>
          </p:cNvSpPr>
          <p:nvPr/>
        </p:nvSpPr>
        <p:spPr bwMode="auto">
          <a:xfrm flipH="1">
            <a:off x="2435225"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6875" name="Group 119"/>
          <p:cNvGrpSpPr>
            <a:grpSpLocks/>
          </p:cNvGrpSpPr>
          <p:nvPr/>
        </p:nvGrpSpPr>
        <p:grpSpPr bwMode="auto">
          <a:xfrm>
            <a:off x="1814513" y="2884488"/>
            <a:ext cx="1068387" cy="820737"/>
            <a:chOff x="2967" y="478"/>
            <a:chExt cx="788" cy="625"/>
          </a:xfrm>
        </p:grpSpPr>
        <p:pic>
          <p:nvPicPr>
            <p:cNvPr id="36929"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30"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6"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7" name="Group 138"/>
          <p:cNvGrpSpPr>
            <a:grpSpLocks/>
          </p:cNvGrpSpPr>
          <p:nvPr/>
        </p:nvGrpSpPr>
        <p:grpSpPr bwMode="auto">
          <a:xfrm>
            <a:off x="4657727" y="3703641"/>
            <a:ext cx="1617663" cy="1568451"/>
            <a:chOff x="2934" y="2333"/>
            <a:chExt cx="1019" cy="988"/>
          </a:xfrm>
        </p:grpSpPr>
        <p:sp>
          <p:nvSpPr>
            <p:cNvPr id="36927" name="Text Box 39"/>
            <p:cNvSpPr txBox="1">
              <a:spLocks noChangeArrowheads="1"/>
            </p:cNvSpPr>
            <p:nvPr/>
          </p:nvSpPr>
          <p:spPr bwMode="auto">
            <a:xfrm>
              <a:off x="2934" y="2953"/>
              <a:ext cx="10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Cable or DSL modem</a:t>
              </a:r>
            </a:p>
          </p:txBody>
        </p:sp>
        <p:sp>
          <p:nvSpPr>
            <p:cNvPr id="36928"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8" name="Group 139"/>
          <p:cNvGrpSpPr>
            <a:grpSpLocks/>
          </p:cNvGrpSpPr>
          <p:nvPr/>
        </p:nvGrpSpPr>
        <p:grpSpPr bwMode="auto">
          <a:xfrm>
            <a:off x="3703638" y="3695702"/>
            <a:ext cx="2593975" cy="1943101"/>
            <a:chOff x="2333" y="2328"/>
            <a:chExt cx="1634" cy="1224"/>
          </a:xfrm>
        </p:grpSpPr>
        <p:sp>
          <p:nvSpPr>
            <p:cNvPr id="36925" name="Text Box 39"/>
            <p:cNvSpPr txBox="1">
              <a:spLocks noChangeArrowheads="1"/>
            </p:cNvSpPr>
            <p:nvPr/>
          </p:nvSpPr>
          <p:spPr bwMode="auto">
            <a:xfrm>
              <a:off x="2333" y="3339"/>
              <a:ext cx="163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Router, Firewall, NAT</a:t>
              </a:r>
            </a:p>
          </p:txBody>
        </p:sp>
        <p:sp>
          <p:nvSpPr>
            <p:cNvPr id="36926"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9" name="Group 141"/>
          <p:cNvGrpSpPr>
            <a:grpSpLocks/>
          </p:cNvGrpSpPr>
          <p:nvPr/>
        </p:nvGrpSpPr>
        <p:grpSpPr bwMode="auto">
          <a:xfrm>
            <a:off x="2717802" y="4576763"/>
            <a:ext cx="1906588" cy="1854782"/>
            <a:chOff x="1503" y="2532"/>
            <a:chExt cx="1201" cy="1612"/>
          </a:xfrm>
        </p:grpSpPr>
        <p:sp>
          <p:nvSpPr>
            <p:cNvPr id="36923"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4" name="Text Box 39"/>
            <p:cNvSpPr txBox="1">
              <a:spLocks noChangeArrowheads="1"/>
            </p:cNvSpPr>
            <p:nvPr/>
          </p:nvSpPr>
          <p:spPr bwMode="auto">
            <a:xfrm>
              <a:off x="1503" y="3636"/>
              <a:ext cx="1201"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Wired Ethernet (100 Mbps)</a:t>
              </a:r>
            </a:p>
          </p:txBody>
        </p:sp>
      </p:grpSp>
      <p:grpSp>
        <p:nvGrpSpPr>
          <p:cNvPr id="10" name="Group 140"/>
          <p:cNvGrpSpPr>
            <a:grpSpLocks/>
          </p:cNvGrpSpPr>
          <p:nvPr/>
        </p:nvGrpSpPr>
        <p:grpSpPr bwMode="auto">
          <a:xfrm>
            <a:off x="1108075" y="3725860"/>
            <a:ext cx="2019299" cy="2124073"/>
            <a:chOff x="698" y="2347"/>
            <a:chExt cx="1272" cy="1338"/>
          </a:xfrm>
        </p:grpSpPr>
        <p:sp>
          <p:nvSpPr>
            <p:cNvPr id="36921"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22" name="Text Box 39"/>
            <p:cNvSpPr txBox="1">
              <a:spLocks noChangeArrowheads="1"/>
            </p:cNvSpPr>
            <p:nvPr/>
          </p:nvSpPr>
          <p:spPr bwMode="auto">
            <a:xfrm>
              <a:off x="698" y="3317"/>
              <a:ext cx="12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Wireless access point (54 Mbps)</a:t>
              </a:r>
            </a:p>
          </p:txBody>
        </p:sp>
      </p:grpSp>
      <p:sp>
        <p:nvSpPr>
          <p:cNvPr id="11406" name="Text Box 142"/>
          <p:cNvSpPr txBox="1">
            <a:spLocks noChangeArrowheads="1"/>
          </p:cNvSpPr>
          <p:nvPr/>
        </p:nvSpPr>
        <p:spPr bwMode="auto">
          <a:xfrm>
            <a:off x="1022350" y="1087438"/>
            <a:ext cx="1368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Thiết bị</a:t>
            </a:r>
          </a:p>
          <a:p>
            <a:pPr algn="ctr">
              <a:lnSpc>
                <a:spcPct val="100000"/>
              </a:lnSpc>
              <a:spcBef>
                <a:spcPct val="0"/>
              </a:spcBef>
              <a:buClrTx/>
              <a:buSzTx/>
              <a:buFontTx/>
              <a:buNone/>
            </a:pPr>
            <a:r>
              <a:rPr lang="en-US" altLang="en-US" sz="2000">
                <a:latin typeface="Arial" panose="020B0604020202020204" pitchFamily="34" charset="0"/>
              </a:rPr>
              <a:t>không dây</a:t>
            </a:r>
          </a:p>
        </p:txBody>
      </p:sp>
      <p:grpSp>
        <p:nvGrpSpPr>
          <p:cNvPr id="36882" name="Group 143"/>
          <p:cNvGrpSpPr>
            <a:grpSpLocks/>
          </p:cNvGrpSpPr>
          <p:nvPr/>
        </p:nvGrpSpPr>
        <p:grpSpPr bwMode="auto">
          <a:xfrm>
            <a:off x="1384300" y="1954213"/>
            <a:ext cx="733425" cy="758825"/>
            <a:chOff x="2751" y="1851"/>
            <a:chExt cx="462" cy="478"/>
          </a:xfrm>
        </p:grpSpPr>
        <p:pic>
          <p:nvPicPr>
            <p:cNvPr id="36919"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20"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83" name="Line 146"/>
          <p:cNvSpPr>
            <a:spLocks noChangeShapeType="1"/>
          </p:cNvSpPr>
          <p:nvPr/>
        </p:nvSpPr>
        <p:spPr bwMode="auto">
          <a:xfrm>
            <a:off x="3679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2" name="Group 150"/>
          <p:cNvGrpSpPr>
            <a:grpSpLocks/>
          </p:cNvGrpSpPr>
          <p:nvPr/>
        </p:nvGrpSpPr>
        <p:grpSpPr bwMode="auto">
          <a:xfrm>
            <a:off x="-4763" y="3532189"/>
            <a:ext cx="2270126" cy="1328738"/>
            <a:chOff x="-3" y="2225"/>
            <a:chExt cx="1430" cy="837"/>
          </a:xfrm>
        </p:grpSpPr>
        <p:sp>
          <p:nvSpPr>
            <p:cNvPr id="36917" name="Text Box 148"/>
            <p:cNvSpPr txBox="1">
              <a:spLocks noChangeArrowheads="1"/>
            </p:cNvSpPr>
            <p:nvPr/>
          </p:nvSpPr>
          <p:spPr bwMode="auto">
            <a:xfrm>
              <a:off x="-3" y="2509"/>
              <a:ext cx="143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Tx/>
                <a:buNone/>
              </a:pPr>
              <a:r>
                <a:rPr lang="en-US" altLang="en-US" sz="2000">
                  <a:latin typeface="Arial" panose="020B0604020202020204" pitchFamily="34" charset="0"/>
                </a:rPr>
                <a:t>Thường được tích hợp trong một thiết bị duy nhất</a:t>
              </a:r>
            </a:p>
          </p:txBody>
        </p:sp>
        <p:sp>
          <p:nvSpPr>
            <p:cNvPr id="36918"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36886" name="Group 151"/>
          <p:cNvGrpSpPr>
            <a:grpSpLocks/>
          </p:cNvGrpSpPr>
          <p:nvPr/>
        </p:nvGrpSpPr>
        <p:grpSpPr bwMode="auto">
          <a:xfrm>
            <a:off x="2379663" y="1566863"/>
            <a:ext cx="954087" cy="1027112"/>
            <a:chOff x="877" y="1008"/>
            <a:chExt cx="2747" cy="2591"/>
          </a:xfrm>
        </p:grpSpPr>
        <p:pic>
          <p:nvPicPr>
            <p:cNvPr id="36894"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6" name="Freeform 154"/>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36897"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8" name="Freeform 156"/>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899"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0"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1" name="Freeform 159"/>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2" name="Freeform 160"/>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3" name="Freeform 161"/>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904" name="Group 162"/>
            <p:cNvGrpSpPr>
              <a:grpSpLocks/>
            </p:cNvGrpSpPr>
            <p:nvPr/>
          </p:nvGrpSpPr>
          <p:grpSpPr bwMode="auto">
            <a:xfrm>
              <a:off x="1709" y="3008"/>
              <a:ext cx="507" cy="234"/>
              <a:chOff x="1740" y="2642"/>
              <a:chExt cx="752" cy="327"/>
            </a:xfrm>
          </p:grpSpPr>
          <p:sp>
            <p:nvSpPr>
              <p:cNvPr id="36911"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2"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3"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4"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5"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6"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36905" name="Freeform 169"/>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6" name="Freeform 170"/>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7"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8"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09"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910"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36887" name="Group 175"/>
          <p:cNvGrpSpPr>
            <a:grpSpLocks/>
          </p:cNvGrpSpPr>
          <p:nvPr/>
        </p:nvGrpSpPr>
        <p:grpSpPr bwMode="auto">
          <a:xfrm>
            <a:off x="3149600" y="2032000"/>
            <a:ext cx="1123950" cy="862013"/>
            <a:chOff x="-44" y="1473"/>
            <a:chExt cx="981" cy="1105"/>
          </a:xfrm>
        </p:grpSpPr>
        <p:pic>
          <p:nvPicPr>
            <p:cNvPr id="36892"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Freeform 17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6888" name="Group 178"/>
          <p:cNvGrpSpPr>
            <a:grpSpLocks/>
          </p:cNvGrpSpPr>
          <p:nvPr/>
        </p:nvGrpSpPr>
        <p:grpSpPr bwMode="auto">
          <a:xfrm>
            <a:off x="3090863" y="3838575"/>
            <a:ext cx="849312" cy="712788"/>
            <a:chOff x="-44" y="1473"/>
            <a:chExt cx="981" cy="1105"/>
          </a:xfrm>
        </p:grpSpPr>
        <p:pic>
          <p:nvPicPr>
            <p:cNvPr id="36890"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1" name="Freeform 18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368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4D4E0-245B-4203-BFB1-3BA872188258}" type="slidenum">
              <a:rPr lang="en-US" altLang="en-US" sz="1200">
                <a:latin typeface="Arial" panose="020B0604020202020204" pitchFamily="34" charset="0"/>
              </a:rPr>
              <a:pPr>
                <a:lnSpc>
                  <a:spcPct val="100000"/>
                </a:lnSpc>
                <a:spcBef>
                  <a:spcPct val="0"/>
                </a:spcBef>
                <a:buClrTx/>
                <a:buSzTx/>
                <a:buFontTx/>
                <a:buNone/>
              </a:pPr>
              <a:t>16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8915" name="Title 50"/>
          <p:cNvSpPr>
            <a:spLocks noGrp="1"/>
          </p:cNvSpPr>
          <p:nvPr>
            <p:ph type="title" idx="4294967295"/>
          </p:nvPr>
        </p:nvSpPr>
        <p:spPr>
          <a:xfrm>
            <a:off x="290513" y="198438"/>
            <a:ext cx="8853487"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Mạng truy cập doanh nghiệp (Enterprise) (Ethernet)</a:t>
            </a:r>
          </a:p>
        </p:txBody>
      </p:sp>
      <p:sp>
        <p:nvSpPr>
          <p:cNvPr id="38916" name="Content Placeholder 52"/>
          <p:cNvSpPr>
            <a:spLocks noGrp="1"/>
          </p:cNvSpPr>
          <p:nvPr>
            <p:ph idx="4294967295"/>
          </p:nvPr>
        </p:nvSpPr>
        <p:spPr>
          <a:xfrm>
            <a:off x="455613" y="4783138"/>
            <a:ext cx="8043862" cy="1599332"/>
          </a:xfrm>
        </p:spPr>
        <p:txBody>
          <a:bodyPr/>
          <a:lstStyle/>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Thường được sử dụng trong công ty, trường đại học…</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Tốc độ truyền 10 Mbps, 100Mbps, 1Gbps, 10Gbps</a:t>
            </a:r>
          </a:p>
          <a:p>
            <a:pPr marL="342900" lvl="1" indent="-342900" algn="just" eaLnBrk="1" hangingPunct="1">
              <a:buSzPct val="65000"/>
              <a:buFont typeface="Wingdings" panose="05000000000000000000" pitchFamily="2" charset="2"/>
              <a:buChar char="v"/>
            </a:pPr>
            <a:r>
              <a:rPr lang="en-US" altLang="en-US">
                <a:latin typeface="Arial" panose="020B0604020202020204" pitchFamily="34" charset="0"/>
                <a:ea typeface="Arial" panose="020B0604020202020204" pitchFamily="34" charset="0"/>
                <a:cs typeface="Arial" panose="020B0604020202020204" pitchFamily="34" charset="0"/>
              </a:rPr>
              <a:t>Ngày nay, các hệ thống đầu cuối thường kết nối đến thiết bị chuyển mạch Ethernet (Ethernet switch)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8917"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8"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19"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0" name="Group 51"/>
          <p:cNvGrpSpPr>
            <a:grpSpLocks/>
          </p:cNvGrpSpPr>
          <p:nvPr/>
        </p:nvGrpSpPr>
        <p:grpSpPr bwMode="auto">
          <a:xfrm>
            <a:off x="2016125" y="2873375"/>
            <a:ext cx="1052513" cy="355600"/>
            <a:chOff x="4410" y="1365"/>
            <a:chExt cx="663" cy="224"/>
          </a:xfrm>
        </p:grpSpPr>
        <p:sp>
          <p:nvSpPr>
            <p:cNvPr id="39108"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09"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110"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9111"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9112"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21"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2"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23" name="Group 62"/>
          <p:cNvGrpSpPr>
            <a:grpSpLocks/>
          </p:cNvGrpSpPr>
          <p:nvPr/>
        </p:nvGrpSpPr>
        <p:grpSpPr bwMode="auto">
          <a:xfrm>
            <a:off x="2089150" y="1876425"/>
            <a:ext cx="873125" cy="627063"/>
            <a:chOff x="2967" y="478"/>
            <a:chExt cx="788" cy="625"/>
          </a:xfrm>
        </p:grpSpPr>
        <p:pic>
          <p:nvPicPr>
            <p:cNvPr id="39106"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07"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24" name="Group 65"/>
          <p:cNvGrpSpPr>
            <a:grpSpLocks/>
          </p:cNvGrpSpPr>
          <p:nvPr/>
        </p:nvGrpSpPr>
        <p:grpSpPr bwMode="auto">
          <a:xfrm>
            <a:off x="2746375" y="1231900"/>
            <a:ext cx="622300" cy="706438"/>
            <a:chOff x="877" y="1008"/>
            <a:chExt cx="2747" cy="2591"/>
          </a:xfrm>
        </p:grpSpPr>
        <p:pic>
          <p:nvPicPr>
            <p:cNvPr id="39083"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84"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5" name="Freeform 68"/>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86"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87" name="Freeform 70"/>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8"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9"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0" name="Freeform 73"/>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1" name="Freeform 74"/>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2" name="Freeform 75"/>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93" name="Group 76"/>
            <p:cNvGrpSpPr>
              <a:grpSpLocks/>
            </p:cNvGrpSpPr>
            <p:nvPr/>
          </p:nvGrpSpPr>
          <p:grpSpPr bwMode="auto">
            <a:xfrm>
              <a:off x="1709" y="3008"/>
              <a:ext cx="507" cy="234"/>
              <a:chOff x="1740" y="2642"/>
              <a:chExt cx="752" cy="327"/>
            </a:xfrm>
          </p:grpSpPr>
          <p:sp>
            <p:nvSpPr>
              <p:cNvPr id="39100"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1"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2"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3"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4"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105"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94" name="Freeform 83"/>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5" name="Freeform 84"/>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6"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7"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8"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99"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5" name="Group 89"/>
          <p:cNvGrpSpPr>
            <a:grpSpLocks/>
          </p:cNvGrpSpPr>
          <p:nvPr/>
        </p:nvGrpSpPr>
        <p:grpSpPr bwMode="auto">
          <a:xfrm>
            <a:off x="1216025" y="1511300"/>
            <a:ext cx="566738" cy="625475"/>
            <a:chOff x="877" y="1008"/>
            <a:chExt cx="2747" cy="2591"/>
          </a:xfrm>
        </p:grpSpPr>
        <p:pic>
          <p:nvPicPr>
            <p:cNvPr id="39060"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61"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2" name="Freeform 92"/>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63"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64" name="Freeform 94"/>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5"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6"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7" name="Freeform 97"/>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8" name="Freeform 98"/>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69" name="Freeform 99"/>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70" name="Group 100"/>
            <p:cNvGrpSpPr>
              <a:grpSpLocks/>
            </p:cNvGrpSpPr>
            <p:nvPr/>
          </p:nvGrpSpPr>
          <p:grpSpPr bwMode="auto">
            <a:xfrm>
              <a:off x="1709" y="3008"/>
              <a:ext cx="507" cy="234"/>
              <a:chOff x="1740" y="2642"/>
              <a:chExt cx="752" cy="327"/>
            </a:xfrm>
          </p:grpSpPr>
          <p:sp>
            <p:nvSpPr>
              <p:cNvPr id="39077"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8"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9"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0"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1"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82"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71" name="Freeform 107"/>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2" name="Freeform 108"/>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3"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4"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5"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76"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6" name="Group 113"/>
          <p:cNvGrpSpPr>
            <a:grpSpLocks/>
          </p:cNvGrpSpPr>
          <p:nvPr/>
        </p:nvGrpSpPr>
        <p:grpSpPr bwMode="auto">
          <a:xfrm>
            <a:off x="1963738" y="1203325"/>
            <a:ext cx="635000" cy="615950"/>
            <a:chOff x="877" y="1008"/>
            <a:chExt cx="2747" cy="2591"/>
          </a:xfrm>
        </p:grpSpPr>
        <p:pic>
          <p:nvPicPr>
            <p:cNvPr id="39037"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038"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39" name="Freeform 116"/>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040"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41" name="Freeform 118"/>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2"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3"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4" name="Freeform 121"/>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5" name="Freeform 122"/>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6" name="Freeform 123"/>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47" name="Group 124"/>
            <p:cNvGrpSpPr>
              <a:grpSpLocks/>
            </p:cNvGrpSpPr>
            <p:nvPr/>
          </p:nvGrpSpPr>
          <p:grpSpPr bwMode="auto">
            <a:xfrm>
              <a:off x="1709" y="3008"/>
              <a:ext cx="507" cy="234"/>
              <a:chOff x="1740" y="2642"/>
              <a:chExt cx="752" cy="327"/>
            </a:xfrm>
          </p:grpSpPr>
          <p:sp>
            <p:nvSpPr>
              <p:cNvPr id="39054"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5"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6"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7"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8"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9"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048" name="Freeform 131"/>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49" name="Freeform 132"/>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0"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1"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2"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53"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8927" name="Group 296"/>
          <p:cNvGrpSpPr>
            <a:grpSpLocks/>
          </p:cNvGrpSpPr>
          <p:nvPr/>
        </p:nvGrpSpPr>
        <p:grpSpPr bwMode="auto">
          <a:xfrm>
            <a:off x="4429125" y="1851025"/>
            <a:ext cx="1166813" cy="479425"/>
            <a:chOff x="2356" y="1300"/>
            <a:chExt cx="555" cy="194"/>
          </a:xfrm>
        </p:grpSpPr>
        <p:sp>
          <p:nvSpPr>
            <p:cNvPr id="39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32" name="Group 300"/>
            <p:cNvGrpSpPr>
              <a:grpSpLocks/>
            </p:cNvGrpSpPr>
            <p:nvPr/>
          </p:nvGrpSpPr>
          <p:grpSpPr bwMode="auto">
            <a:xfrm>
              <a:off x="2468" y="1332"/>
              <a:ext cx="310" cy="60"/>
              <a:chOff x="2468" y="1332"/>
              <a:chExt cx="310" cy="60"/>
            </a:xfrm>
          </p:grpSpPr>
          <p:sp>
            <p:nvSpPr>
              <p:cNvPr id="39035"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036"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033"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034"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8928"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29"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0"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31" name="Group 230"/>
          <p:cNvGrpSpPr>
            <a:grpSpLocks/>
          </p:cNvGrpSpPr>
          <p:nvPr/>
        </p:nvGrpSpPr>
        <p:grpSpPr bwMode="auto">
          <a:xfrm>
            <a:off x="4432300" y="3616325"/>
            <a:ext cx="365125" cy="766763"/>
            <a:chOff x="4140" y="429"/>
            <a:chExt cx="1425" cy="2396"/>
          </a:xfrm>
        </p:grpSpPr>
        <p:sp>
          <p:nvSpPr>
            <p:cNvPr id="38997" name="Freeform 23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98"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9" name="Freeform 23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0" name="Freeform 23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01"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2" name="Group 236"/>
            <p:cNvGrpSpPr>
              <a:grpSpLocks/>
            </p:cNvGrpSpPr>
            <p:nvPr/>
          </p:nvGrpSpPr>
          <p:grpSpPr bwMode="auto">
            <a:xfrm>
              <a:off x="4749" y="668"/>
              <a:ext cx="581" cy="145"/>
              <a:chOff x="614" y="2568"/>
              <a:chExt cx="725" cy="139"/>
            </a:xfrm>
          </p:grpSpPr>
          <p:sp>
            <p:nvSpPr>
              <p:cNvPr id="39027"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8"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3"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4" name="Group 240"/>
            <p:cNvGrpSpPr>
              <a:grpSpLocks/>
            </p:cNvGrpSpPr>
            <p:nvPr/>
          </p:nvGrpSpPr>
          <p:grpSpPr bwMode="auto">
            <a:xfrm>
              <a:off x="4747" y="994"/>
              <a:ext cx="581" cy="134"/>
              <a:chOff x="614" y="2568"/>
              <a:chExt cx="725" cy="139"/>
            </a:xfrm>
          </p:grpSpPr>
          <p:sp>
            <p:nvSpPr>
              <p:cNvPr id="39025"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6"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5"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06"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007" name="Group 245"/>
            <p:cNvGrpSpPr>
              <a:grpSpLocks/>
            </p:cNvGrpSpPr>
            <p:nvPr/>
          </p:nvGrpSpPr>
          <p:grpSpPr bwMode="auto">
            <a:xfrm>
              <a:off x="4735" y="1627"/>
              <a:ext cx="582" cy="151"/>
              <a:chOff x="614" y="2568"/>
              <a:chExt cx="725" cy="139"/>
            </a:xfrm>
          </p:grpSpPr>
          <p:sp>
            <p:nvSpPr>
              <p:cNvPr id="39023"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4"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08" name="Freeform 24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009" name="Group 249"/>
            <p:cNvGrpSpPr>
              <a:grpSpLocks/>
            </p:cNvGrpSpPr>
            <p:nvPr/>
          </p:nvGrpSpPr>
          <p:grpSpPr bwMode="auto">
            <a:xfrm>
              <a:off x="4739" y="1327"/>
              <a:ext cx="582" cy="139"/>
              <a:chOff x="614" y="2568"/>
              <a:chExt cx="725" cy="139"/>
            </a:xfrm>
          </p:grpSpPr>
          <p:sp>
            <p:nvSpPr>
              <p:cNvPr id="39021"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2"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9010"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1" name="Freeform 25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2" name="Freeform 25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3"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4" name="Freeform 25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015"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6"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7"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18"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9019"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020"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32"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3" name="Text Box 343"/>
          <p:cNvSpPr txBox="1">
            <a:spLocks noChangeArrowheads="1"/>
          </p:cNvSpPr>
          <p:nvPr/>
        </p:nvSpPr>
        <p:spPr bwMode="auto">
          <a:xfrm>
            <a:off x="2821596" y="3538754"/>
            <a:ext cx="170912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a:t>
            </a:r>
          </a:p>
          <a:p>
            <a:pPr algn="ctr">
              <a:spcBef>
                <a:spcPct val="0"/>
              </a:spcBef>
              <a:buClrTx/>
              <a:buSzTx/>
              <a:buFontTx/>
              <a:buNone/>
            </a:pPr>
            <a:r>
              <a:rPr lang="en-US" altLang="en-US" sz="2000">
                <a:latin typeface="Arial" panose="020B0604020202020204" pitchFamily="34" charset="0"/>
              </a:rPr>
              <a:t>chuyển mạch</a:t>
            </a:r>
          </a:p>
          <a:p>
            <a:pPr algn="ctr">
              <a:spcBef>
                <a:spcPct val="0"/>
              </a:spcBef>
              <a:buClrTx/>
              <a:buSzTx/>
              <a:buFontTx/>
              <a:buNone/>
            </a:pPr>
            <a:r>
              <a:rPr lang="en-US" altLang="en-US" sz="2000">
                <a:latin typeface="Arial" panose="020B0604020202020204" pitchFamily="34" charset="0"/>
              </a:rPr>
              <a:t>Ethernet </a:t>
            </a:r>
          </a:p>
        </p:txBody>
      </p:sp>
      <p:sp>
        <p:nvSpPr>
          <p:cNvPr id="38934"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5" name="Text Box 345"/>
          <p:cNvSpPr txBox="1">
            <a:spLocks noChangeArrowheads="1"/>
          </p:cNvSpPr>
          <p:nvPr/>
        </p:nvSpPr>
        <p:spPr bwMode="auto">
          <a:xfrm>
            <a:off x="5651535" y="3552825"/>
            <a:ext cx="20938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Institutional mail,</a:t>
            </a:r>
          </a:p>
          <a:p>
            <a:pPr algn="ctr">
              <a:spcBef>
                <a:spcPct val="0"/>
              </a:spcBef>
              <a:buClrTx/>
              <a:buSzTx/>
              <a:buFontTx/>
              <a:buNone/>
            </a:pPr>
            <a:r>
              <a:rPr lang="en-US" altLang="en-US" sz="2000">
                <a:latin typeface="Arial" panose="020B0604020202020204" pitchFamily="34" charset="0"/>
              </a:rPr>
              <a:t>web servers</a:t>
            </a:r>
          </a:p>
        </p:txBody>
      </p:sp>
      <p:sp>
        <p:nvSpPr>
          <p:cNvPr id="38936" name="Text Box 346"/>
          <p:cNvSpPr txBox="1">
            <a:spLocks noChangeArrowheads="1"/>
          </p:cNvSpPr>
          <p:nvPr/>
        </p:nvSpPr>
        <p:spPr bwMode="auto">
          <a:xfrm>
            <a:off x="6375535" y="3048795"/>
            <a:ext cx="227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Thiết bị định tuyến</a:t>
            </a:r>
          </a:p>
        </p:txBody>
      </p:sp>
      <p:sp>
        <p:nvSpPr>
          <p:cNvPr id="38937"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8"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39"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0"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8941" name="Text Box 351"/>
          <p:cNvSpPr txBox="1">
            <a:spLocks noChangeArrowheads="1"/>
          </p:cNvSpPr>
          <p:nvPr/>
        </p:nvSpPr>
        <p:spPr bwMode="auto">
          <a:xfrm>
            <a:off x="6475413" y="2320925"/>
            <a:ext cx="17018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Kết nối đến </a:t>
            </a:r>
          </a:p>
          <a:p>
            <a:pPr algn="ctr">
              <a:spcBef>
                <a:spcPct val="0"/>
              </a:spcBef>
              <a:buClrTx/>
              <a:buSzTx/>
              <a:buFontTx/>
              <a:buNone/>
            </a:pPr>
            <a:r>
              <a:rPr lang="en-US" altLang="en-US" sz="2000">
                <a:latin typeface="Arial" panose="020B0604020202020204" pitchFamily="34" charset="0"/>
              </a:rPr>
              <a:t>ISP (Internet)</a:t>
            </a:r>
          </a:p>
          <a:p>
            <a:pPr algn="ctr">
              <a:spcBef>
                <a:spcPct val="0"/>
              </a:spcBef>
              <a:buClrTx/>
              <a:buSzTx/>
              <a:buFontTx/>
              <a:buNone/>
            </a:pPr>
            <a:endParaRPr lang="en-US" altLang="en-US" sz="2000">
              <a:latin typeface="Arial" panose="020B0604020202020204" pitchFamily="34" charset="0"/>
            </a:endParaRPr>
          </a:p>
        </p:txBody>
      </p:sp>
      <p:grpSp>
        <p:nvGrpSpPr>
          <p:cNvPr id="38942" name="Group 353"/>
          <p:cNvGrpSpPr>
            <a:grpSpLocks/>
          </p:cNvGrpSpPr>
          <p:nvPr/>
        </p:nvGrpSpPr>
        <p:grpSpPr bwMode="auto">
          <a:xfrm>
            <a:off x="4397375" y="2636838"/>
            <a:ext cx="1052513" cy="355600"/>
            <a:chOff x="4410" y="1365"/>
            <a:chExt cx="663" cy="224"/>
          </a:xfrm>
        </p:grpSpPr>
        <p:sp>
          <p:nvSpPr>
            <p:cNvPr id="38992"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3"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4"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38995" name="Freeform 357"/>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38996"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38943"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8944" name="Group 360"/>
          <p:cNvGrpSpPr>
            <a:grpSpLocks/>
          </p:cNvGrpSpPr>
          <p:nvPr/>
        </p:nvGrpSpPr>
        <p:grpSpPr bwMode="auto">
          <a:xfrm>
            <a:off x="4872038" y="3609975"/>
            <a:ext cx="365125" cy="766763"/>
            <a:chOff x="4140" y="429"/>
            <a:chExt cx="1425" cy="2396"/>
          </a:xfrm>
        </p:grpSpPr>
        <p:sp>
          <p:nvSpPr>
            <p:cNvPr id="38960" name="Freeform 36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1"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2" name="Freeform 36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3" name="Freeform 36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64"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5" name="Group 366"/>
            <p:cNvGrpSpPr>
              <a:grpSpLocks/>
            </p:cNvGrpSpPr>
            <p:nvPr/>
          </p:nvGrpSpPr>
          <p:grpSpPr bwMode="auto">
            <a:xfrm>
              <a:off x="4749" y="668"/>
              <a:ext cx="581" cy="145"/>
              <a:chOff x="614" y="2568"/>
              <a:chExt cx="725" cy="139"/>
            </a:xfrm>
          </p:grpSpPr>
          <p:sp>
            <p:nvSpPr>
              <p:cNvPr id="38990"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91"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6"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67" name="Group 370"/>
            <p:cNvGrpSpPr>
              <a:grpSpLocks/>
            </p:cNvGrpSpPr>
            <p:nvPr/>
          </p:nvGrpSpPr>
          <p:grpSpPr bwMode="auto">
            <a:xfrm>
              <a:off x="4747" y="994"/>
              <a:ext cx="581" cy="134"/>
              <a:chOff x="614" y="2568"/>
              <a:chExt cx="725" cy="139"/>
            </a:xfrm>
          </p:grpSpPr>
          <p:sp>
            <p:nvSpPr>
              <p:cNvPr id="38988"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9"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68"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69"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8970" name="Group 375"/>
            <p:cNvGrpSpPr>
              <a:grpSpLocks/>
            </p:cNvGrpSpPr>
            <p:nvPr/>
          </p:nvGrpSpPr>
          <p:grpSpPr bwMode="auto">
            <a:xfrm>
              <a:off x="4735" y="1627"/>
              <a:ext cx="582" cy="151"/>
              <a:chOff x="614" y="2568"/>
              <a:chExt cx="725" cy="139"/>
            </a:xfrm>
          </p:grpSpPr>
          <p:sp>
            <p:nvSpPr>
              <p:cNvPr id="38986"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7"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1" name="Freeform 37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8972" name="Group 379"/>
            <p:cNvGrpSpPr>
              <a:grpSpLocks/>
            </p:cNvGrpSpPr>
            <p:nvPr/>
          </p:nvGrpSpPr>
          <p:grpSpPr bwMode="auto">
            <a:xfrm>
              <a:off x="4739" y="1327"/>
              <a:ext cx="582" cy="139"/>
              <a:chOff x="614" y="2568"/>
              <a:chExt cx="725" cy="139"/>
            </a:xfrm>
          </p:grpSpPr>
          <p:sp>
            <p:nvSpPr>
              <p:cNvPr id="38984"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5"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73"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4" name="Freeform 38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5" name="Freeform 38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6"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7" name="Freeform 38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8978"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79"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0"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1"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38982"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8983"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38945"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8946"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025" y="10842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47" name="Group 395"/>
          <p:cNvGrpSpPr>
            <a:grpSpLocks/>
          </p:cNvGrpSpPr>
          <p:nvPr/>
        </p:nvGrpSpPr>
        <p:grpSpPr bwMode="auto">
          <a:xfrm>
            <a:off x="606425" y="2566988"/>
            <a:ext cx="723900" cy="665162"/>
            <a:chOff x="-44" y="1473"/>
            <a:chExt cx="981" cy="1105"/>
          </a:xfrm>
        </p:grpSpPr>
        <p:pic>
          <p:nvPicPr>
            <p:cNvPr id="38958"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9" name="Freeform 39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8" name="Group 398"/>
          <p:cNvGrpSpPr>
            <a:grpSpLocks/>
          </p:cNvGrpSpPr>
          <p:nvPr/>
        </p:nvGrpSpPr>
        <p:grpSpPr bwMode="auto">
          <a:xfrm>
            <a:off x="1000125" y="3016250"/>
            <a:ext cx="723900" cy="665163"/>
            <a:chOff x="-44" y="1473"/>
            <a:chExt cx="981" cy="1105"/>
          </a:xfrm>
        </p:grpSpPr>
        <p:pic>
          <p:nvPicPr>
            <p:cNvPr id="38956"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7" name="Freeform 40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49" name="Group 401"/>
          <p:cNvGrpSpPr>
            <a:grpSpLocks/>
          </p:cNvGrpSpPr>
          <p:nvPr/>
        </p:nvGrpSpPr>
        <p:grpSpPr bwMode="auto">
          <a:xfrm>
            <a:off x="1611313" y="3592513"/>
            <a:ext cx="723900" cy="665162"/>
            <a:chOff x="-44" y="1473"/>
            <a:chExt cx="981" cy="1105"/>
          </a:xfrm>
        </p:grpSpPr>
        <p:pic>
          <p:nvPicPr>
            <p:cNvPr id="38954"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5" name="Freeform 40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8950" name="Group 404"/>
          <p:cNvGrpSpPr>
            <a:grpSpLocks/>
          </p:cNvGrpSpPr>
          <p:nvPr/>
        </p:nvGrpSpPr>
        <p:grpSpPr bwMode="auto">
          <a:xfrm>
            <a:off x="2184400" y="3606800"/>
            <a:ext cx="723900" cy="665163"/>
            <a:chOff x="-44" y="1473"/>
            <a:chExt cx="981" cy="1105"/>
          </a:xfrm>
        </p:grpSpPr>
        <p:pic>
          <p:nvPicPr>
            <p:cNvPr id="38952"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3" name="Freeform 40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895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28A2586-7E99-41F5-849D-E860009A19ED}" type="slidenum">
              <a:rPr lang="en-US" altLang="en-US" sz="1200">
                <a:latin typeface="Arial" panose="020B0604020202020204" pitchFamily="34" charset="0"/>
              </a:rPr>
              <a:pPr>
                <a:lnSpc>
                  <a:spcPct val="100000"/>
                </a:lnSpc>
                <a:spcBef>
                  <a:spcPct val="0"/>
                </a:spcBef>
                <a:buClrTx/>
                <a:buSzTx/>
                <a:buFontTx/>
                <a:buNone/>
              </a:pPr>
              <a:t>17</a:t>
            </a:fld>
            <a:endParaRPr lang="en-US" altLang="en-US" sz="1200">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39939" name="Rectangle 2"/>
          <p:cNvSpPr>
            <a:spLocks noGrp="1" noChangeArrowheads="1"/>
          </p:cNvSpPr>
          <p:nvPr>
            <p:ph type="title" idx="4294967295"/>
          </p:nvPr>
        </p:nvSpPr>
        <p:spPr>
          <a:xfrm>
            <a:off x="293688" y="169863"/>
            <a:ext cx="8382000" cy="9842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Mạng truy cập không dây</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39940" name="Rectangle 3"/>
          <p:cNvSpPr>
            <a:spLocks noGrp="1" noChangeArrowheads="1"/>
          </p:cNvSpPr>
          <p:nvPr>
            <p:ph type="body" sz="half" idx="4294967295"/>
          </p:nvPr>
        </p:nvSpPr>
        <p:spPr>
          <a:xfrm>
            <a:off x="261938" y="1111250"/>
            <a:ext cx="8370887" cy="865188"/>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truy cập không dây được chia sẻ kết nối hệ thống đầu cuối đến thiết bị định tuyến</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Thông qua trạm gốc (base station) còn được gọi là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AU" altLang="ja-JP" sz="2000">
                <a:latin typeface="Arial" panose="020B0604020202020204" pitchFamily="34" charset="0"/>
                <a:ea typeface="ＭＳ Ｐゴシック" panose="020B0600070205080204" pitchFamily="34" charset="-128"/>
                <a:cs typeface="Arial" panose="020B0604020202020204" pitchFamily="34" charset="0"/>
              </a:rPr>
              <a:t>điểm truy cập (</a:t>
            </a:r>
            <a:r>
              <a:rPr lang="en-US" altLang="ja-JP" sz="2000">
                <a:latin typeface="Arial" panose="020B0604020202020204" pitchFamily="34" charset="0"/>
                <a:ea typeface="ＭＳ Ｐゴシック" panose="020B0600070205080204" pitchFamily="34" charset="-128"/>
                <a:cs typeface="Arial" panose="020B0604020202020204" pitchFamily="34" charset="0"/>
              </a:rPr>
              <a:t>access point)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en-US" sz="2000">
              <a:latin typeface="Arial" panose="020B0604020202020204" pitchFamily="34" charset="0"/>
              <a:ea typeface="Arial" panose="020B0604020202020204" pitchFamily="34" charset="0"/>
              <a:cs typeface="Arial" panose="020B0604020202020204" pitchFamily="34" charset="0"/>
            </a:endParaRPr>
          </a:p>
        </p:txBody>
      </p:sp>
      <p:pic>
        <p:nvPicPr>
          <p:cNvPr id="39941"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8905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3"/>
          <p:cNvSpPr>
            <a:spLocks noChangeArrowheads="1"/>
          </p:cNvSpPr>
          <p:nvPr/>
        </p:nvSpPr>
        <p:spPr bwMode="auto">
          <a:xfrm>
            <a:off x="341314" y="2362200"/>
            <a:ext cx="354876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Mạng cục bộ không dây:</a:t>
            </a:r>
          </a:p>
          <a:p>
            <a:pPr lvl="1" algn="just" eaLnBrk="1" hangingPunct="1"/>
            <a:r>
              <a:rPr lang="en-US" altLang="en-US" sz="2000">
                <a:latin typeface="Arial" panose="020B0604020202020204" pitchFamily="34" charset="0"/>
                <a:ea typeface="ＭＳ Ｐゴシック" panose="020B0600070205080204" pitchFamily="34" charset="-128"/>
              </a:rPr>
              <a:t>Trong tòa nhà (100 ft)</a:t>
            </a:r>
          </a:p>
          <a:p>
            <a:pPr lvl="1" algn="just" eaLnBrk="1" hangingPunct="1"/>
            <a:r>
              <a:rPr lang="en-US" altLang="en-US" sz="2000">
                <a:latin typeface="Arial" panose="020B0604020202020204" pitchFamily="34" charset="0"/>
                <a:ea typeface="ＭＳ Ｐゴシック" panose="020B0600070205080204" pitchFamily="34" charset="-128"/>
              </a:rPr>
              <a:t>802.11b/g (WiFi): tốc độ truyền 11, 54 Mbps</a:t>
            </a:r>
          </a:p>
        </p:txBody>
      </p:sp>
      <p:sp>
        <p:nvSpPr>
          <p:cNvPr id="39943" name="Rectangle 3"/>
          <p:cNvSpPr>
            <a:spLocks noChangeArrowheads="1"/>
          </p:cNvSpPr>
          <p:nvPr/>
        </p:nvSpPr>
        <p:spPr bwMode="auto">
          <a:xfrm>
            <a:off x="3943409" y="1890924"/>
            <a:ext cx="5159191"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endParaRPr lang="en-US" altLang="en-US" sz="2400">
              <a:latin typeface="Arial" panose="020B0604020202020204" pitchFamily="34" charset="0"/>
            </a:endParaRP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Truy cập  không dây mạng diện rộng</a:t>
            </a:r>
          </a:p>
          <a:p>
            <a:pPr algn="just" eaLnBrk="1" hangingPunct="1">
              <a:buFont typeface="Wingdings" panose="05000000000000000000" pitchFamily="2" charset="2"/>
              <a:buNone/>
            </a:pPr>
            <a:r>
              <a:rPr lang="en-US" altLang="en-US" sz="2400">
                <a:solidFill>
                  <a:srgbClr val="CC0000"/>
                </a:solidFill>
                <a:latin typeface="Arial" panose="020B0604020202020204" pitchFamily="34" charset="0"/>
              </a:rPr>
              <a:t>(wide-area wireless access)</a:t>
            </a:r>
          </a:p>
          <a:p>
            <a:pPr lvl="1" algn="just" eaLnBrk="1" hangingPunct="1"/>
            <a:r>
              <a:rPr lang="en-US" altLang="en-US" sz="2000">
                <a:latin typeface="Arial" panose="020B0604020202020204" pitchFamily="34" charset="0"/>
                <a:ea typeface="ＭＳ Ｐゴシック" panose="020B0600070205080204" pitchFamily="34" charset="-128"/>
              </a:rPr>
              <a:t>Được cung cấp bởi công ty điện thoại (di động),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km</a:t>
            </a:r>
          </a:p>
          <a:p>
            <a:pPr lvl="1" algn="just" eaLnBrk="1" hangingPunct="1"/>
            <a:r>
              <a:rPr lang="en-US" altLang="en-US" sz="2000">
                <a:latin typeface="Arial" panose="020B0604020202020204" pitchFamily="34" charset="0"/>
                <a:ea typeface="ＭＳ Ｐゴシック" panose="020B0600070205080204" pitchFamily="34" charset="-128"/>
              </a:rPr>
              <a:t>Từ 1 đến 10 Mbps </a:t>
            </a:r>
          </a:p>
          <a:p>
            <a:pPr lvl="1" algn="just" eaLnBrk="1" hangingPunct="1"/>
            <a:r>
              <a:rPr lang="en-US" altLang="en-US" sz="2000">
                <a:latin typeface="Arial" panose="020B0604020202020204" pitchFamily="34" charset="0"/>
                <a:ea typeface="ＭＳ Ｐゴシック" panose="020B0600070205080204" pitchFamily="34" charset="-128"/>
              </a:rPr>
              <a:t>3G, 4G:  LTE</a:t>
            </a:r>
          </a:p>
        </p:txBody>
      </p:sp>
      <p:grpSp>
        <p:nvGrpSpPr>
          <p:cNvPr id="39944" name="Group 85"/>
          <p:cNvGrpSpPr>
            <a:grpSpLocks/>
          </p:cNvGrpSpPr>
          <p:nvPr/>
        </p:nvGrpSpPr>
        <p:grpSpPr bwMode="auto">
          <a:xfrm>
            <a:off x="958850" y="3684588"/>
            <a:ext cx="2487613" cy="1562100"/>
            <a:chOff x="2889" y="1631"/>
            <a:chExt cx="980" cy="743"/>
          </a:xfrm>
        </p:grpSpPr>
        <p:sp>
          <p:nvSpPr>
            <p:cNvPr id="40046"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47"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39945" name="Line 110"/>
          <p:cNvSpPr>
            <a:spLocks noChangeShapeType="1"/>
          </p:cNvSpPr>
          <p:nvPr/>
        </p:nvSpPr>
        <p:spPr bwMode="auto">
          <a:xfrm>
            <a:off x="2603500" y="5089525"/>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46" name="Line 116"/>
          <p:cNvSpPr>
            <a:spLocks noChangeShapeType="1"/>
          </p:cNvSpPr>
          <p:nvPr/>
        </p:nvSpPr>
        <p:spPr bwMode="auto">
          <a:xfrm flipV="1">
            <a:off x="2003425" y="4954588"/>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39947" name="Group 228"/>
          <p:cNvGrpSpPr>
            <a:grpSpLocks/>
          </p:cNvGrpSpPr>
          <p:nvPr/>
        </p:nvGrpSpPr>
        <p:grpSpPr bwMode="auto">
          <a:xfrm>
            <a:off x="2279650" y="4797425"/>
            <a:ext cx="666750" cy="284163"/>
            <a:chOff x="4650" y="1129"/>
            <a:chExt cx="246" cy="95"/>
          </a:xfrm>
        </p:grpSpPr>
        <p:sp>
          <p:nvSpPr>
            <p:cNvPr id="400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00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400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0041" name="Group 232"/>
            <p:cNvGrpSpPr>
              <a:grpSpLocks/>
            </p:cNvGrpSpPr>
            <p:nvPr/>
          </p:nvGrpSpPr>
          <p:grpSpPr bwMode="auto">
            <a:xfrm>
              <a:off x="4699" y="1145"/>
              <a:ext cx="138" cy="29"/>
              <a:chOff x="2468" y="1332"/>
              <a:chExt cx="310" cy="60"/>
            </a:xfrm>
          </p:grpSpPr>
          <p:sp>
            <p:nvSpPr>
              <p:cNvPr id="4004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4004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40042"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40043"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39948" name="Group 246"/>
          <p:cNvGrpSpPr>
            <a:grpSpLocks/>
          </p:cNvGrpSpPr>
          <p:nvPr/>
        </p:nvGrpSpPr>
        <p:grpSpPr bwMode="auto">
          <a:xfrm>
            <a:off x="1527175" y="4564063"/>
            <a:ext cx="863600" cy="588962"/>
            <a:chOff x="2967" y="478"/>
            <a:chExt cx="788" cy="625"/>
          </a:xfrm>
        </p:grpSpPr>
        <p:pic>
          <p:nvPicPr>
            <p:cNvPr id="40036"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37"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49" name="Group 390"/>
          <p:cNvGrpSpPr>
            <a:grpSpLocks/>
          </p:cNvGrpSpPr>
          <p:nvPr/>
        </p:nvGrpSpPr>
        <p:grpSpPr bwMode="auto">
          <a:xfrm>
            <a:off x="1441450" y="3795713"/>
            <a:ext cx="757238" cy="682625"/>
            <a:chOff x="877" y="1008"/>
            <a:chExt cx="2747" cy="2591"/>
          </a:xfrm>
        </p:grpSpPr>
        <p:pic>
          <p:nvPicPr>
            <p:cNvPr id="40013"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4"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5" name="Freeform 393"/>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40016"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17" name="Freeform 395"/>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8"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19"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0" name="Freeform 398"/>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1" name="Freeform 399"/>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2" name="Freeform 400"/>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40023" name="Group 401"/>
            <p:cNvGrpSpPr>
              <a:grpSpLocks/>
            </p:cNvGrpSpPr>
            <p:nvPr/>
          </p:nvGrpSpPr>
          <p:grpSpPr bwMode="auto">
            <a:xfrm>
              <a:off x="1709" y="3008"/>
              <a:ext cx="507" cy="234"/>
              <a:chOff x="1740" y="2642"/>
              <a:chExt cx="752" cy="327"/>
            </a:xfrm>
          </p:grpSpPr>
          <p:sp>
            <p:nvSpPr>
              <p:cNvPr id="40030"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1"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2"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3"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4"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35"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40024" name="Freeform 408"/>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5" name="Freeform 409"/>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6"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7"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8"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40029"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50" name="Group 445"/>
          <p:cNvGrpSpPr>
            <a:grpSpLocks/>
          </p:cNvGrpSpPr>
          <p:nvPr/>
        </p:nvGrpSpPr>
        <p:grpSpPr bwMode="auto">
          <a:xfrm>
            <a:off x="5146675" y="4219575"/>
            <a:ext cx="2709863" cy="1951038"/>
            <a:chOff x="3652" y="2846"/>
            <a:chExt cx="1253" cy="934"/>
          </a:xfrm>
        </p:grpSpPr>
        <p:sp>
          <p:nvSpPr>
            <p:cNvPr id="39954" name="Freeform 84"/>
            <p:cNvSpPr>
              <a:spLocks/>
            </p:cNvSpPr>
            <p:nvPr/>
          </p:nvSpPr>
          <p:spPr bwMode="auto">
            <a:xfrm>
              <a:off x="3652" y="2949"/>
              <a:ext cx="1094" cy="675"/>
            </a:xfrm>
            <a:custGeom>
              <a:avLst/>
              <a:gdLst>
                <a:gd name="T0" fmla="*/ 2395 w 1036"/>
                <a:gd name="T1" fmla="*/ 11 h 675"/>
                <a:gd name="T2" fmla="*/ 1441 w 1036"/>
                <a:gd name="T3" fmla="*/ 53 h 675"/>
                <a:gd name="T4" fmla="*/ 762 w 1036"/>
                <a:gd name="T5" fmla="*/ 129 h 675"/>
                <a:gd name="T6" fmla="*/ 565 w 1036"/>
                <a:gd name="T7" fmla="*/ 229 h 675"/>
                <a:gd name="T8" fmla="*/ 79 w 1036"/>
                <a:gd name="T9" fmla="*/ 297 h 675"/>
                <a:gd name="T10" fmla="*/ 63 w 1036"/>
                <a:gd name="T11" fmla="*/ 459 h 675"/>
                <a:gd name="T12" fmla="*/ 489 w 1036"/>
                <a:gd name="T13" fmla="*/ 489 h 675"/>
                <a:gd name="T14" fmla="*/ 1695 w 1036"/>
                <a:gd name="T15" fmla="*/ 489 h 675"/>
                <a:gd name="T16" fmla="*/ 2208 w 1036"/>
                <a:gd name="T17" fmla="*/ 555 h 675"/>
                <a:gd name="T18" fmla="*/ 2777 w 1036"/>
                <a:gd name="T19" fmla="*/ 657 h 675"/>
                <a:gd name="T20" fmla="*/ 3214 w 1036"/>
                <a:gd name="T21" fmla="*/ 661 h 675"/>
                <a:gd name="T22" fmla="*/ 3514 w 1036"/>
                <a:gd name="T23" fmla="*/ 603 h 675"/>
                <a:gd name="T24" fmla="*/ 3667 w 1036"/>
                <a:gd name="T25" fmla="*/ 445 h 675"/>
                <a:gd name="T26" fmla="*/ 3762 w 1036"/>
                <a:gd name="T27" fmla="*/ 291 h 675"/>
                <a:gd name="T28" fmla="*/ 3773 w 1036"/>
                <a:gd name="T29" fmla="*/ 107 h 675"/>
                <a:gd name="T30" fmla="*/ 3449 w 1036"/>
                <a:gd name="T31" fmla="*/ 17 h 675"/>
                <a:gd name="T32" fmla="*/ 2866 w 1036"/>
                <a:gd name="T33" fmla="*/ 3 h 675"/>
                <a:gd name="T34" fmla="*/ 2395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55"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39956"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57" name="Group 134"/>
            <p:cNvGrpSpPr>
              <a:grpSpLocks/>
            </p:cNvGrpSpPr>
            <p:nvPr/>
          </p:nvGrpSpPr>
          <p:grpSpPr bwMode="auto">
            <a:xfrm>
              <a:off x="3911" y="2846"/>
              <a:ext cx="262" cy="243"/>
              <a:chOff x="2751" y="1851"/>
              <a:chExt cx="462" cy="478"/>
            </a:xfrm>
          </p:grpSpPr>
          <p:pic>
            <p:nvPicPr>
              <p:cNvPr id="40011"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12"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252"/>
            <p:cNvGrpSpPr>
              <a:grpSpLocks/>
            </p:cNvGrpSpPr>
            <p:nvPr/>
          </p:nvGrpSpPr>
          <p:grpSpPr bwMode="auto">
            <a:xfrm>
              <a:off x="4193" y="3034"/>
              <a:ext cx="288" cy="398"/>
              <a:chOff x="742" y="2409"/>
              <a:chExt cx="576" cy="881"/>
            </a:xfrm>
          </p:grpSpPr>
          <p:grpSp>
            <p:nvGrpSpPr>
              <p:cNvPr id="39993" name="Group 253"/>
              <p:cNvGrpSpPr>
                <a:grpSpLocks/>
              </p:cNvGrpSpPr>
              <p:nvPr/>
            </p:nvGrpSpPr>
            <p:grpSpPr bwMode="auto">
              <a:xfrm>
                <a:off x="832" y="2643"/>
                <a:ext cx="376" cy="647"/>
                <a:chOff x="3130" y="3288"/>
                <a:chExt cx="410" cy="742"/>
              </a:xfrm>
            </p:grpSpPr>
            <p:sp>
              <p:nvSpPr>
                <p:cNvPr id="39996"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7"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8"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39999"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0"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1"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2"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3"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4"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5"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6"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7"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8"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09"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40010"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grpSp>
          <p:pic>
            <p:nvPicPr>
              <p:cNvPr id="39994"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95"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39959" name="Group 342"/>
            <p:cNvGrpSpPr>
              <a:grpSpLocks/>
            </p:cNvGrpSpPr>
            <p:nvPr/>
          </p:nvGrpSpPr>
          <p:grpSpPr bwMode="auto">
            <a:xfrm>
              <a:off x="3715" y="3159"/>
              <a:ext cx="337" cy="257"/>
              <a:chOff x="877" y="1008"/>
              <a:chExt cx="2747" cy="2591"/>
            </a:xfrm>
          </p:grpSpPr>
          <p:pic>
            <p:nvPicPr>
              <p:cNvPr id="39970"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1"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2" name="Freeform 3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39973"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4" name="Freeform 3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5"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6"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7" name="Freeform 3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8" name="Freeform 3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79" name="Freeform 3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39980" name="Group 353"/>
              <p:cNvGrpSpPr>
                <a:grpSpLocks/>
              </p:cNvGrpSpPr>
              <p:nvPr/>
            </p:nvGrpSpPr>
            <p:grpSpPr bwMode="auto">
              <a:xfrm>
                <a:off x="1709" y="3008"/>
                <a:ext cx="507" cy="234"/>
                <a:chOff x="1740" y="2642"/>
                <a:chExt cx="752" cy="327"/>
              </a:xfrm>
            </p:grpSpPr>
            <p:sp>
              <p:nvSpPr>
                <p:cNvPr id="39987"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8"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9"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0"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1"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92"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39981" name="Freeform 3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2" name="Freeform 3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3"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4"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5"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39986"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39960" name="Group 237"/>
            <p:cNvGrpSpPr>
              <a:grpSpLocks/>
            </p:cNvGrpSpPr>
            <p:nvPr/>
          </p:nvGrpSpPr>
          <p:grpSpPr bwMode="auto">
            <a:xfrm>
              <a:off x="4377" y="3439"/>
              <a:ext cx="246" cy="107"/>
              <a:chOff x="4650" y="1129"/>
              <a:chExt cx="246" cy="95"/>
            </a:xfrm>
          </p:grpSpPr>
          <p:sp>
            <p:nvSpPr>
              <p:cNvPr id="399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399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399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39965" name="Group 241"/>
              <p:cNvGrpSpPr>
                <a:grpSpLocks/>
              </p:cNvGrpSpPr>
              <p:nvPr/>
            </p:nvGrpSpPr>
            <p:grpSpPr bwMode="auto">
              <a:xfrm>
                <a:off x="4699" y="1145"/>
                <a:ext cx="138" cy="29"/>
                <a:chOff x="2468" y="1332"/>
                <a:chExt cx="310" cy="60"/>
              </a:xfrm>
            </p:grpSpPr>
            <p:sp>
              <p:nvSpPr>
                <p:cNvPr id="39968"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39969"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39966"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39967"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61"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39951" name="Text Box 446"/>
          <p:cNvSpPr txBox="1">
            <a:spLocks noChangeArrowheads="1"/>
          </p:cNvSpPr>
          <p:nvPr/>
        </p:nvSpPr>
        <p:spPr bwMode="auto">
          <a:xfrm>
            <a:off x="2044700" y="5334000"/>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2" name="Text Box 447"/>
          <p:cNvSpPr txBox="1">
            <a:spLocks noChangeArrowheads="1"/>
          </p:cNvSpPr>
          <p:nvPr/>
        </p:nvSpPr>
        <p:spPr bwMode="auto">
          <a:xfrm>
            <a:off x="6356877" y="6170613"/>
            <a:ext cx="13356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to Internet</a:t>
            </a:r>
          </a:p>
        </p:txBody>
      </p:sp>
      <p:sp>
        <p:nvSpPr>
          <p:cNvPr id="399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F695C96-78B8-406F-950A-4ACCFA164F61}" type="slidenum">
              <a:rPr lang="en-US" altLang="en-US" sz="1200">
                <a:latin typeface="Arial" panose="020B0604020202020204" pitchFamily="34" charset="0"/>
              </a:rPr>
              <a:pPr>
                <a:lnSpc>
                  <a:spcPct val="100000"/>
                </a:lnSpc>
                <a:spcBef>
                  <a:spcPct val="0"/>
                </a:spcBef>
                <a:buClrTx/>
                <a:buSzTx/>
                <a:buFontTx/>
                <a:buNone/>
              </a:pPr>
              <a:t>18</a:t>
            </a:fld>
            <a:endParaRPr lang="en-US" altLang="en-US" sz="120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87" name="Title 50"/>
          <p:cNvSpPr>
            <a:spLocks noGrp="1"/>
          </p:cNvSpPr>
          <p:nvPr>
            <p:ph type="title" idx="4294967295"/>
          </p:nvPr>
        </p:nvSpPr>
        <p:spPr>
          <a:xfrm>
            <a:off x="166688" y="198438"/>
            <a:ext cx="8977312" cy="7651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H</a:t>
            </a:r>
            <a:r>
              <a:rPr lang="vi-VN" altLang="en-US" sz="4000">
                <a:latin typeface="Arial" panose="020B0604020202020204" pitchFamily="34" charset="0"/>
                <a:ea typeface="ＭＳ Ｐゴシック" panose="020B0600070205080204" pitchFamily="34" charset="-128"/>
                <a:cs typeface="Arial" panose="020B0604020202020204" pitchFamily="34" charset="0"/>
              </a:rPr>
              <a:t>ệ thống đầu cuối</a:t>
            </a:r>
            <a:r>
              <a:rPr lang="en-US" altLang="en-US" sz="4000">
                <a:latin typeface="Arial" panose="020B0604020202020204" pitchFamily="34" charset="0"/>
                <a:ea typeface="ＭＳ Ｐゴシック" panose="020B0600070205080204" pitchFamily="34" charset="-128"/>
                <a:cs typeface="Arial" panose="020B0604020202020204" pitchFamily="34" charset="0"/>
              </a:rPr>
              <a:t>: gởi các gói dữ liệu</a:t>
            </a:r>
          </a:p>
        </p:txBody>
      </p:sp>
      <p:sp>
        <p:nvSpPr>
          <p:cNvPr id="243750" name="Content Placeholder 52"/>
          <p:cNvSpPr>
            <a:spLocks noGrp="1"/>
          </p:cNvSpPr>
          <p:nvPr>
            <p:ph idx="4294967295"/>
          </p:nvPr>
        </p:nvSpPr>
        <p:spPr>
          <a:xfrm>
            <a:off x="-58979" y="1041374"/>
            <a:ext cx="4794250" cy="3425825"/>
          </a:xfrm>
        </p:spPr>
        <p:txBody>
          <a:bodyPr/>
          <a:lstStyle/>
          <a:p>
            <a:pPr marL="0" indent="0" algn="just" eaLnBrk="1" hangingPunct="1">
              <a:buFont typeface="Wingdings" panose="05000000000000000000" pitchFamily="2" charset="2"/>
              <a:buNone/>
              <a:defRPr/>
            </a:pPr>
            <a:r>
              <a:rPr lang="en-US" sz="2200" dirty="0" err="1">
                <a:latin typeface="Arial" panose="020B0604020202020204" pitchFamily="34" charset="0"/>
                <a:ea typeface="+mn-ea"/>
                <a:cs typeface="Arial" panose="020B0604020202020204" pitchFamily="34" charset="0"/>
              </a:rPr>
              <a:t>Chức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năng</a:t>
            </a:r>
            <a:r>
              <a:rPr lang="en-US" sz="2200" dirty="0">
                <a:latin typeface="Arial" panose="020B0604020202020204" pitchFamily="34" charset="0"/>
                <a:ea typeface="+mn-ea"/>
                <a:cs typeface="Arial" panose="020B0604020202020204" pitchFamily="34" charset="0"/>
              </a:rPr>
              <a:t> </a:t>
            </a:r>
            <a:r>
              <a:rPr lang="vi-VN" sz="2200" dirty="0">
                <a:latin typeface="Arial" panose="020B0604020202020204" pitchFamily="34" charset="0"/>
                <a:ea typeface="+mn-ea"/>
                <a:cs typeface="Arial" panose="020B0604020202020204" pitchFamily="34" charset="0"/>
              </a:rPr>
              <a:t>hệ thống đầu cuối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bên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gửi</a:t>
            </a:r>
            <a:r>
              <a:rPr lang="en-US" sz="2200" dirty="0">
                <a:latin typeface="Arial" panose="020B0604020202020204" pitchFamily="34" charset="0"/>
                <a:ea typeface="+mn-ea"/>
                <a:cs typeface="Arial" panose="020B0604020202020204" pitchFamily="34" charset="0"/>
              </a:rPr>
              <a:t>:</a:t>
            </a:r>
          </a:p>
          <a:p>
            <a:pPr algn="just" eaLnBrk="1" hangingPunct="1">
              <a:defRPr/>
            </a:pPr>
            <a:r>
              <a:rPr lang="en-US" sz="2200" dirty="0" err="1">
                <a:latin typeface="Arial" panose="020B0604020202020204" pitchFamily="34" charset="0"/>
                <a:ea typeface="+mn-ea"/>
                <a:cs typeface="Arial" panose="020B0604020202020204" pitchFamily="34" charset="0"/>
              </a:rPr>
              <a:t>Lấy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thông</a:t>
            </a:r>
            <a:r>
              <a:rPr lang="en-US" sz="2200" dirty="0">
                <a:latin typeface="Arial" panose="020B0604020202020204" pitchFamily="34" charset="0"/>
                <a:ea typeface="+mn-ea"/>
                <a:cs typeface="Arial" panose="020B0604020202020204" pitchFamily="34" charset="0"/>
              </a:rPr>
              <a:t> tin </a:t>
            </a:r>
            <a:r>
              <a:rPr lang="en-US" sz="2200" dirty="0" err="1">
                <a:latin typeface="Arial" panose="020B0604020202020204" pitchFamily="34" charset="0"/>
                <a:ea typeface="+mn-ea"/>
                <a:cs typeface="Arial" panose="020B0604020202020204" pitchFamily="34" charset="0"/>
              </a:rPr>
              <a:t>lớp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ứng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dụng</a:t>
            </a:r>
            <a:r>
              <a:rPr lang="en-US" sz="2200" dirty="0">
                <a:latin typeface="Arial" panose="020B0604020202020204" pitchFamily="34" charset="0"/>
                <a:ea typeface="+mn-ea"/>
                <a:cs typeface="Arial" panose="020B0604020202020204" pitchFamily="34" charset="0"/>
              </a:rPr>
              <a:t> (application layer)</a:t>
            </a:r>
          </a:p>
          <a:p>
            <a:pPr algn="just" eaLnBrk="1" hangingPunct="1">
              <a:defRPr/>
            </a:pPr>
            <a:r>
              <a:rPr lang="en-US" sz="2200" dirty="0" err="1">
                <a:latin typeface="Arial" panose="020B0604020202020204" pitchFamily="34" charset="0"/>
                <a:ea typeface="+mn-ea"/>
                <a:cs typeface="Arial" panose="020B0604020202020204" pitchFamily="34" charset="0"/>
              </a:rPr>
              <a:t>Chia</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thành</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những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phần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nhỏ</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hơn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được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biết</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như</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là</a:t>
            </a:r>
            <a:r>
              <a:rPr lang="en-US" sz="2200" dirty="0">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các</a:t>
            </a:r>
            <a:r>
              <a:rPr lang="en-US" sz="2200" i="1" dirty="0">
                <a:solidFill>
                  <a:srgbClr val="C00000"/>
                </a:solidFill>
                <a:latin typeface="Arial" panose="020B0604020202020204" pitchFamily="34" charset="0"/>
                <a:ea typeface="+mn-ea"/>
                <a:cs typeface="Arial" panose="020B0604020202020204" pitchFamily="34" charset="0"/>
              </a:rPr>
              <a:t> </a:t>
            </a:r>
            <a:r>
              <a:rPr lang="en-US" sz="2200" i="1" dirty="0" err="1">
                <a:solidFill>
                  <a:srgbClr val="C00000"/>
                </a:solidFill>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chiều</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dài</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L</a:t>
            </a:r>
            <a:r>
              <a:rPr lang="en-US" sz="2200" dirty="0">
                <a:latin typeface="Arial" panose="020B0604020202020204" pitchFamily="34" charset="0"/>
                <a:ea typeface="+mn-ea"/>
                <a:cs typeface="Arial" panose="020B0604020202020204" pitchFamily="34" charset="0"/>
              </a:rPr>
              <a:t> bits</a:t>
            </a:r>
          </a:p>
          <a:p>
            <a:pPr algn="just" eaLnBrk="1" hangingPunct="1">
              <a:defRPr/>
            </a:pP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các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gói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trong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mạng</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cập</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với</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tốc</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độ</a:t>
            </a:r>
            <a:r>
              <a:rPr lang="en-US" sz="2200" dirty="0">
                <a:latin typeface="Arial" panose="020B0604020202020204" pitchFamily="34" charset="0"/>
                <a:ea typeface="+mn-ea"/>
                <a:cs typeface="Arial" panose="020B0604020202020204" pitchFamily="34" charset="0"/>
              </a:rPr>
              <a:t> </a:t>
            </a:r>
            <a:r>
              <a:rPr lang="en-US" sz="2200" dirty="0" err="1">
                <a:latin typeface="Arial" panose="020B0604020202020204" pitchFamily="34" charset="0"/>
                <a:ea typeface="+mn-ea"/>
                <a:cs typeface="Arial" panose="020B0604020202020204" pitchFamily="34" charset="0"/>
              </a:rPr>
              <a:t>truyền</a:t>
            </a:r>
            <a:r>
              <a:rPr lang="en-US" sz="2200" dirty="0">
                <a:latin typeface="Arial" panose="020B0604020202020204" pitchFamily="34" charset="0"/>
                <a:ea typeface="+mn-ea"/>
                <a:cs typeface="Arial" panose="020B0604020202020204" pitchFamily="34" charset="0"/>
              </a:rPr>
              <a:t> </a:t>
            </a:r>
            <a:r>
              <a:rPr lang="en-US" sz="2200" i="1" dirty="0">
                <a:solidFill>
                  <a:srgbClr val="C00000"/>
                </a:solidFill>
                <a:latin typeface="Arial" panose="020B0604020202020204" pitchFamily="34" charset="0"/>
                <a:ea typeface="+mn-ea"/>
                <a:cs typeface="Arial" panose="020B0604020202020204" pitchFamily="34" charset="0"/>
              </a:rPr>
              <a:t>R</a:t>
            </a:r>
          </a:p>
          <a:p>
            <a:pPr lvl="1" algn="just" eaLnBrk="1" hangingPunct="1">
              <a:defRPr/>
            </a:pPr>
            <a:r>
              <a:rPr lang="en-US" sz="2200" dirty="0" err="1">
                <a:latin typeface="Arial" panose="020B0604020202020204" pitchFamily="34" charset="0"/>
                <a:cs typeface="Arial" panose="020B0604020202020204" pitchFamily="34" charset="0"/>
              </a:rPr>
              <a:t>Tốc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độ</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truyền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còn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gọi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khả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năng</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công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suất</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đường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liên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còn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được</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gọi</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là</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băng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thông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của</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đường</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liên</a:t>
            </a:r>
            <a:r>
              <a:rPr lang="en-US" sz="2200" i="1" dirty="0">
                <a:solidFill>
                  <a:srgbClr val="C00000"/>
                </a:solidFill>
                <a:latin typeface="Arial" panose="020B0604020202020204" pitchFamily="34" charset="0"/>
                <a:cs typeface="Arial" panose="020B0604020202020204" pitchFamily="34" charset="0"/>
              </a:rPr>
              <a:t> </a:t>
            </a:r>
            <a:r>
              <a:rPr lang="en-US" sz="2200" i="1" dirty="0" err="1">
                <a:solidFill>
                  <a:srgbClr val="C00000"/>
                </a:solidFill>
                <a:latin typeface="Arial" panose="020B0604020202020204" pitchFamily="34" charset="0"/>
                <a:cs typeface="Arial" panose="020B0604020202020204" pitchFamily="34" charset="0"/>
              </a:rPr>
              <a:t>kết</a:t>
            </a:r>
            <a:r>
              <a:rPr lang="en-US" sz="2200" i="1" dirty="0">
                <a:solidFill>
                  <a:srgbClr val="C00000"/>
                </a:solidFill>
                <a:latin typeface="Arial" panose="020B0604020202020204" pitchFamily="34" charset="0"/>
                <a:cs typeface="Arial" panose="020B0604020202020204" pitchFamily="34" charset="0"/>
              </a:rPr>
              <a:t>)</a:t>
            </a:r>
          </a:p>
        </p:txBody>
      </p:sp>
      <p:sp>
        <p:nvSpPr>
          <p:cNvPr id="41989" name="Line 305"/>
          <p:cNvSpPr>
            <a:spLocks noChangeShapeType="1"/>
          </p:cNvSpPr>
          <p:nvPr/>
        </p:nvSpPr>
        <p:spPr bwMode="auto">
          <a:xfrm>
            <a:off x="5705475"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41990"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82232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1" name="Group 51"/>
          <p:cNvGrpSpPr>
            <a:grpSpLocks/>
          </p:cNvGrpSpPr>
          <p:nvPr/>
        </p:nvGrpSpPr>
        <p:grpSpPr bwMode="auto">
          <a:xfrm>
            <a:off x="7883525" y="3427413"/>
            <a:ext cx="1052513" cy="355600"/>
            <a:chOff x="4410" y="1365"/>
            <a:chExt cx="663" cy="224"/>
          </a:xfrm>
        </p:grpSpPr>
        <p:sp>
          <p:nvSpPr>
            <p:cNvPr id="42016"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7"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42018"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42019" name="Freeform 55"/>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42020"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sp>
        <p:nvSpPr>
          <p:cNvPr id="41992" name="TextBox 1"/>
          <p:cNvSpPr txBox="1">
            <a:spLocks noChangeArrowheads="1"/>
          </p:cNvSpPr>
          <p:nvPr/>
        </p:nvSpPr>
        <p:spPr bwMode="auto">
          <a:xfrm>
            <a:off x="5756274" y="3759200"/>
            <a:ext cx="24177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 tốc độ truyền của đường liên kết</a:t>
            </a:r>
            <a:endParaRPr lang="en-US" altLang="en-US" sz="2000">
              <a:latin typeface="Arial" panose="020B0604020202020204" pitchFamily="34" charset="0"/>
            </a:endParaRPr>
          </a:p>
        </p:txBody>
      </p:sp>
      <p:grpSp>
        <p:nvGrpSpPr>
          <p:cNvPr id="41993"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Arial" panose="020B0604020202020204" pitchFamily="34" charset="0"/>
                <a:cs typeface="Arial" panose="020B0604020202020204" pitchFamily="34"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4" name="TextBox 205"/>
          <p:cNvSpPr txBox="1">
            <a:spLocks noChangeArrowheads="1"/>
          </p:cNvSpPr>
          <p:nvPr/>
        </p:nvSpPr>
        <p:spPr bwMode="auto">
          <a:xfrm>
            <a:off x="4791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Host</a:t>
            </a:r>
          </a:p>
        </p:txBody>
      </p:sp>
      <p:grpSp>
        <p:nvGrpSpPr>
          <p:cNvPr id="41995" name="Group 206"/>
          <p:cNvGrpSpPr>
            <a:grpSpLocks/>
          </p:cNvGrpSpPr>
          <p:nvPr/>
        </p:nvGrpSpPr>
        <p:grpSpPr bwMode="auto">
          <a:xfrm>
            <a:off x="4559300" y="3535363"/>
            <a:ext cx="1295400" cy="506412"/>
            <a:chOff x="1816230" y="6118900"/>
            <a:chExt cx="1843339" cy="739100"/>
          </a:xfrm>
        </p:grpSpPr>
        <p:pic>
          <p:nvPicPr>
            <p:cNvPr id="420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41996" name="Group 209"/>
          <p:cNvGrpSpPr>
            <a:grpSpLocks/>
          </p:cNvGrpSpPr>
          <p:nvPr/>
        </p:nvGrpSpPr>
        <p:grpSpPr bwMode="auto">
          <a:xfrm>
            <a:off x="4699000" y="1919288"/>
            <a:ext cx="1409700" cy="877887"/>
            <a:chOff x="2387973" y="4309243"/>
            <a:chExt cx="1771787" cy="1282262"/>
          </a:xfrm>
        </p:grpSpPr>
        <p:pic>
          <p:nvPicPr>
            <p:cNvPr id="4200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41997" name="TextBox 215"/>
          <p:cNvSpPr txBox="1">
            <a:spLocks noChangeArrowheads="1"/>
          </p:cNvSpPr>
          <p:nvPr/>
        </p:nvSpPr>
        <p:spPr bwMode="auto">
          <a:xfrm>
            <a:off x="5448300" y="3341688"/>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1</a:t>
            </a:r>
          </a:p>
        </p:txBody>
      </p:sp>
      <p:sp>
        <p:nvSpPr>
          <p:cNvPr id="41998" name="TextBox 216"/>
          <p:cNvSpPr txBox="1">
            <a:spLocks noChangeArrowheads="1"/>
          </p:cNvSpPr>
          <p:nvPr/>
        </p:nvSpPr>
        <p:spPr bwMode="auto">
          <a:xfrm>
            <a:off x="5207000" y="3349625"/>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latin typeface="Arial" panose="020B0604020202020204" pitchFamily="34" charset="0"/>
              </a:rPr>
              <a:t>2</a:t>
            </a:r>
          </a:p>
        </p:txBody>
      </p:sp>
      <p:cxnSp>
        <p:nvCxnSpPr>
          <p:cNvPr id="41999"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0" name="TextBox 234"/>
          <p:cNvSpPr txBox="1">
            <a:spLocks noChangeArrowheads="1"/>
          </p:cNvSpPr>
          <p:nvPr/>
        </p:nvSpPr>
        <p:spPr bwMode="auto">
          <a:xfrm>
            <a:off x="6861175" y="2014538"/>
            <a:ext cx="16802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2 gói, </a:t>
            </a:r>
          </a:p>
          <a:p>
            <a:pPr>
              <a:lnSpc>
                <a:spcPct val="100000"/>
              </a:lnSpc>
              <a:spcBef>
                <a:spcPct val="0"/>
              </a:spcBef>
              <a:buClrTx/>
              <a:buSzTx/>
              <a:buFontTx/>
              <a:buNone/>
            </a:pPr>
            <a:r>
              <a:rPr lang="en-US" altLang="en-US" sz="2000" i="1">
                <a:latin typeface="Arial" panose="020B0604020202020204" pitchFamily="34" charset="0"/>
              </a:rPr>
              <a:t>L</a:t>
            </a:r>
            <a:r>
              <a:rPr lang="en-US" altLang="en-US" sz="2000">
                <a:latin typeface="Arial" panose="020B0604020202020204" pitchFamily="34" charset="0"/>
              </a:rPr>
              <a:t> bits mỗi cái</a:t>
            </a:r>
          </a:p>
        </p:txBody>
      </p:sp>
      <p:sp>
        <p:nvSpPr>
          <p:cNvPr id="42001" name="TextBox 235"/>
          <p:cNvSpPr txBox="1">
            <a:spLocks noChangeArrowheads="1"/>
          </p:cNvSpPr>
          <p:nvPr/>
        </p:nvSpPr>
        <p:spPr bwMode="auto">
          <a:xfrm>
            <a:off x="970187" y="6056313"/>
            <a:ext cx="20778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r">
              <a:lnSpc>
                <a:spcPts val="1800"/>
              </a:lnSpc>
              <a:spcBef>
                <a:spcPct val="0"/>
              </a:spcBef>
              <a:buClrTx/>
              <a:buSzTx/>
              <a:buFontTx/>
              <a:buNone/>
            </a:pPr>
            <a:r>
              <a:rPr lang="en-US" altLang="en-US" sz="2000">
                <a:latin typeface="Arial" panose="020B0604020202020204" pitchFamily="34" charset="0"/>
              </a:rPr>
              <a:t>Độ trễ truyền gói</a:t>
            </a:r>
          </a:p>
        </p:txBody>
      </p:sp>
      <p:sp>
        <p:nvSpPr>
          <p:cNvPr id="42002" name="TextBox 237"/>
          <p:cNvSpPr txBox="1">
            <a:spLocks noChangeArrowheads="1"/>
          </p:cNvSpPr>
          <p:nvPr/>
        </p:nvSpPr>
        <p:spPr bwMode="auto">
          <a:xfrm>
            <a:off x="3327496" y="5778197"/>
            <a:ext cx="24257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800"/>
              </a:lnSpc>
              <a:spcBef>
                <a:spcPct val="0"/>
              </a:spcBef>
              <a:buClrTx/>
              <a:buSzTx/>
              <a:buFontTx/>
              <a:buNone/>
            </a:pPr>
            <a:r>
              <a:rPr lang="en-US" altLang="en-US" sz="2000">
                <a:latin typeface="Arial" panose="020B0604020202020204" pitchFamily="34" charset="0"/>
              </a:rPr>
              <a:t>Thời gian cần để </a:t>
            </a:r>
          </a:p>
          <a:p>
            <a:pPr algn="ctr">
              <a:lnSpc>
                <a:spcPts val="1800"/>
              </a:lnSpc>
              <a:spcBef>
                <a:spcPct val="0"/>
              </a:spcBef>
              <a:buClrTx/>
              <a:buSzTx/>
              <a:buFontTx/>
              <a:buNone/>
            </a:pPr>
            <a:r>
              <a:rPr lang="en-US" altLang="en-US" sz="2000">
                <a:latin typeface="Arial" panose="020B0604020202020204" pitchFamily="34" charset="0"/>
              </a:rPr>
              <a:t>Truyền L-bit các gói</a:t>
            </a:r>
          </a:p>
          <a:p>
            <a:pPr algn="ctr">
              <a:lnSpc>
                <a:spcPts val="1800"/>
              </a:lnSpc>
              <a:spcBef>
                <a:spcPct val="0"/>
              </a:spcBef>
              <a:buClrTx/>
              <a:buSzTx/>
              <a:buFontTx/>
              <a:buNone/>
            </a:pPr>
            <a:r>
              <a:rPr lang="en-US" altLang="en-US" sz="2000">
                <a:latin typeface="Arial" panose="020B0604020202020204" pitchFamily="34" charset="0"/>
              </a:rPr>
              <a:t>đến đường liên kết</a:t>
            </a:r>
          </a:p>
        </p:txBody>
      </p:sp>
      <p:sp>
        <p:nvSpPr>
          <p:cNvPr id="42003" name="TextBox 4"/>
          <p:cNvSpPr txBox="1">
            <a:spLocks noChangeArrowheads="1"/>
          </p:cNvSpPr>
          <p:nvPr/>
        </p:nvSpPr>
        <p:spPr bwMode="auto">
          <a:xfrm>
            <a:off x="6142038" y="5691188"/>
            <a:ext cx="17414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latin typeface="Arial" panose="020B0604020202020204" pitchFamily="34" charset="0"/>
              </a:rPr>
              <a:t>L</a:t>
            </a:r>
            <a:r>
              <a:rPr lang="en-US" altLang="en-US" sz="2400">
                <a:latin typeface="Arial" panose="020B0604020202020204" pitchFamily="34" charset="0"/>
              </a:rPr>
              <a:t> (bits)</a:t>
            </a:r>
          </a:p>
          <a:p>
            <a:pPr>
              <a:lnSpc>
                <a:spcPct val="100000"/>
              </a:lnSpc>
              <a:spcBef>
                <a:spcPct val="0"/>
              </a:spcBef>
              <a:buClrTx/>
              <a:buSzTx/>
              <a:buFontTx/>
              <a:buNone/>
            </a:pPr>
            <a:r>
              <a:rPr lang="en-US" altLang="en-US" sz="2400" i="1">
                <a:latin typeface="Arial" panose="020B0604020202020204" pitchFamily="34" charset="0"/>
              </a:rPr>
              <a:t>R</a:t>
            </a:r>
            <a:r>
              <a:rPr lang="en-US" altLang="en-US" sz="2400">
                <a:latin typeface="Arial" panose="020B0604020202020204" pitchFamily="34" charset="0"/>
              </a:rPr>
              <a:t> (bits/sec)</a:t>
            </a:r>
          </a:p>
        </p:txBody>
      </p:sp>
      <p:cxnSp>
        <p:nvCxnSpPr>
          <p:cNvPr id="42004" name="Straight Connector 9"/>
          <p:cNvCxnSpPr>
            <a:cxnSpLocks noChangeShapeType="1"/>
          </p:cNvCxnSpPr>
          <p:nvPr/>
        </p:nvCxnSpPr>
        <p:spPr bwMode="auto">
          <a:xfrm>
            <a:off x="6175375" y="6107113"/>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2005" name="TextBox 10"/>
          <p:cNvSpPr txBox="1">
            <a:spLocks noChangeArrowheads="1"/>
          </p:cNvSpPr>
          <p:nvPr/>
        </p:nvSpPr>
        <p:spPr bwMode="auto">
          <a:xfrm>
            <a:off x="2966608" y="5959124"/>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6" name="TextBox 245"/>
          <p:cNvSpPr txBox="1">
            <a:spLocks noChangeArrowheads="1"/>
          </p:cNvSpPr>
          <p:nvPr/>
        </p:nvSpPr>
        <p:spPr bwMode="auto">
          <a:xfrm>
            <a:off x="5738813" y="5940425"/>
            <a:ext cx="36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42007" name="Rectangle 11"/>
          <p:cNvSpPr>
            <a:spLocks noChangeArrowheads="1"/>
          </p:cNvSpPr>
          <p:nvPr/>
        </p:nvSpPr>
        <p:spPr bwMode="auto">
          <a:xfrm>
            <a:off x="820738" y="5689249"/>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420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35A1355-12A2-4EC1-8B5C-D319E176A2E3}" type="slidenum">
              <a:rPr lang="en-US" altLang="en-US" sz="1200">
                <a:latin typeface="Arial" panose="020B0604020202020204" pitchFamily="34" charset="0"/>
              </a:rPr>
              <a:pPr>
                <a:lnSpc>
                  <a:spcPct val="100000"/>
                </a:lnSpc>
                <a:spcBef>
                  <a:spcPct val="0"/>
                </a:spcBef>
                <a:buClrTx/>
                <a:buSzTx/>
                <a:buFontTx/>
                <a:buNone/>
              </a:pPr>
              <a:t>19</a:t>
            </a:fld>
            <a:endParaRPr lang="en-US" altLang="en-US" sz="12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1267" name="Rectangle 2"/>
          <p:cNvSpPr>
            <a:spLocks noGrp="1" noChangeArrowheads="1"/>
          </p:cNvSpPr>
          <p:nvPr>
            <p:ph type="title" idx="4294967295"/>
          </p:nvPr>
        </p:nvSpPr>
        <p:spPr>
          <a:xfrm>
            <a:off x="457200" y="24130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Giới thiệu</a:t>
            </a:r>
          </a:p>
        </p:txBody>
      </p:sp>
      <p:sp>
        <p:nvSpPr>
          <p:cNvPr id="11268" name="Rectangle 3"/>
          <p:cNvSpPr>
            <a:spLocks noGrp="1" noChangeArrowheads="1"/>
          </p:cNvSpPr>
          <p:nvPr>
            <p:ph type="body" sz="half" idx="4294967295"/>
          </p:nvPr>
        </p:nvSpPr>
        <p:spPr>
          <a:xfrm>
            <a:off x="207963" y="1371600"/>
            <a:ext cx="3868737"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Mục tiêu:</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AU" altLang="en-US">
                <a:latin typeface="Arial" panose="020B0604020202020204" pitchFamily="34" charset="0"/>
                <a:ea typeface="ＭＳ Ｐゴシック" panose="020B0600070205080204" pitchFamily="34" charset="-128"/>
                <a:cs typeface="Arial" panose="020B0604020202020204" pitchFamily="34" charset="0"/>
              </a:rPr>
              <a:t>Làm quen với thuật ngữ</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pPr>
            <a:r>
              <a:rPr lang="en-US" altLang="en-US">
                <a:latin typeface="Arial" panose="020B0604020202020204" pitchFamily="34" charset="0"/>
                <a:ea typeface="ＭＳ Ｐゴシック" panose="020B0600070205080204" pitchFamily="34" charset="-128"/>
                <a:cs typeface="Arial" panose="020B0604020202020204" pitchFamily="34" charset="0"/>
              </a:rPr>
              <a:t>Cách tiếp cận:</a:t>
            </a:r>
          </a:p>
          <a:p>
            <a:pPr lvl="1" eaLnBrk="1" hangingPunct="1">
              <a:lnSpc>
                <a:spcPct val="90000"/>
              </a:lnSpc>
              <a:buSzPct val="85000"/>
            </a:pPr>
            <a:r>
              <a:rPr lang="en-US" altLang="en-US" sz="2800">
                <a:latin typeface="Arial" panose="020B0604020202020204" pitchFamily="34" charset="0"/>
                <a:ea typeface="Arial" panose="020B0604020202020204" pitchFamily="34" charset="0"/>
                <a:cs typeface="Arial" panose="020B0604020202020204" pitchFamily="34" charset="0"/>
              </a:rPr>
              <a:t>Sử dụng Internet làm ví dụ</a:t>
            </a:r>
          </a:p>
          <a:p>
            <a:pPr lvl="1" eaLnBrk="1" hangingPunct="1">
              <a:lnSpc>
                <a:spcPct val="90000"/>
              </a:lnSpc>
            </a:pP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1269" name="Rectangle 4"/>
          <p:cNvSpPr>
            <a:spLocks noGrp="1" noChangeArrowheads="1"/>
          </p:cNvSpPr>
          <p:nvPr>
            <p:ph type="body" sz="half" idx="4294967295"/>
          </p:nvPr>
        </p:nvSpPr>
        <p:spPr>
          <a:xfrm>
            <a:off x="3951288" y="1371600"/>
            <a:ext cx="5146675" cy="5245100"/>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Nội dung</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AU"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en-US" sz="2400">
                <a:latin typeface="Arial" panose="020B0604020202020204" pitchFamily="34" charset="0"/>
                <a:ea typeface="ＭＳ Ｐゴシック" panose="020B0600070205080204" pitchFamily="34" charset="-128"/>
                <a:cs typeface="Arial" panose="020B0604020202020204" pitchFamily="34" charset="0"/>
              </a:rPr>
              <a:t>hosts), mạng truy nhập, phương tiện truyền dẫn vật lý</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lõi: chuyển mạch gói/ chuyển mạch kênh, cấu trúc Internet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suất: sự mất mát, độ trễ, thông lượng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Bảo mật</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lớp giao thức, các mô hình dịch vụ</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a:t>
            </a:r>
          </a:p>
          <a:p>
            <a:pPr eaLnBrk="1" hangingPunct="1">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1127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0288"/>
            <a:ext cx="54848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E986532-FCA4-4646-A53D-BFCE19087CCF}" type="slidenum">
              <a:rPr lang="en-US" altLang="en-US" sz="1200">
                <a:latin typeface="Arial" panose="020B0604020202020204" pitchFamily="34" charset="0"/>
              </a:rPr>
              <a:pPr>
                <a:lnSpc>
                  <a:spcPct val="100000"/>
                </a:lnSpc>
                <a:spcBef>
                  <a:spcPct val="0"/>
                </a:spcBef>
                <a:buClrTx/>
                <a:buSzTx/>
                <a:buFontTx/>
                <a:buNone/>
              </a:pPr>
              <a:t>2</a:t>
            </a:fld>
            <a:endParaRPr lang="en-US" altLang="en-US" sz="12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3011"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92075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2"/>
          <p:cNvSpPr>
            <a:spLocks noGrp="1" noChangeArrowheads="1"/>
          </p:cNvSpPr>
          <p:nvPr>
            <p:ph type="title" idx="4294967295"/>
          </p:nvPr>
        </p:nvSpPr>
        <p:spPr>
          <a:xfrm>
            <a:off x="487363" y="296863"/>
            <a:ext cx="7772400" cy="879475"/>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Đường truyền vật lý</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3013" name="Rectangle 3"/>
          <p:cNvSpPr>
            <a:spLocks noGrp="1" noChangeArrowheads="1"/>
          </p:cNvSpPr>
          <p:nvPr>
            <p:ph type="body" sz="half" idx="4294967295"/>
          </p:nvPr>
        </p:nvSpPr>
        <p:spPr>
          <a:xfrm>
            <a:off x="533400" y="1343025"/>
            <a:ext cx="4322763" cy="4648200"/>
          </a:xfrm>
        </p:spPr>
        <p:txBody>
          <a:bodyPr/>
          <a:lstStyle/>
          <a:p>
            <a:pPr algn="just"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bit:</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lan truyền giữa các cặp truyền/nhận</a:t>
            </a:r>
            <a:endPar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 kết vật lý:</a:t>
            </a:r>
            <a:r>
              <a:rPr lang="en-US" altLang="en-US" sz="2400">
                <a:latin typeface="Arial" panose="020B0604020202020204" pitchFamily="34" charset="0"/>
                <a:ea typeface="ＭＳ Ｐゴシック" panose="020B0600070205080204" pitchFamily="34" charset="-128"/>
                <a:cs typeface="Arial" panose="020B0604020202020204" pitchFamily="34" charset="0"/>
              </a:rPr>
              <a:t> những gì nằm giữa thiết bị truyền và nhận</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được hướng dẫn: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Các tín hiệu lan truyền trên các phương tiện truyền thông rắn: cáp đồng, cáp quang, cáp đồng trục</a:t>
            </a: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Phương tiện truyền thông không được hướng dẫn:</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Tín hiệu lan truyền tự do, ví dụ radio</a:t>
            </a:r>
          </a:p>
        </p:txBody>
      </p:sp>
      <p:sp>
        <p:nvSpPr>
          <p:cNvPr id="43014" name="Rectangle 4"/>
          <p:cNvSpPr>
            <a:spLocks noGrp="1" noChangeArrowheads="1"/>
          </p:cNvSpPr>
          <p:nvPr>
            <p:ph type="body" sz="half" idx="4294967295"/>
          </p:nvPr>
        </p:nvSpPr>
        <p:spPr>
          <a:xfrm>
            <a:off x="4951413" y="2111375"/>
            <a:ext cx="3810000" cy="3346450"/>
          </a:xfrm>
        </p:spPr>
        <p:txBody>
          <a:body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Cặp xoắn (TP</a:t>
            </a:r>
            <a:r>
              <a:rPr lang="en-US" altLang="en-US" sz="24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en-US" sz="2400" i="1">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cáp đồng độc lập</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5: 100 Mbps, 1 Gpbs Ethernet</a:t>
            </a:r>
          </a:p>
          <a:p>
            <a:pPr lvl="1" eaLnBrk="1" hangingPunct="1">
              <a:buSzPct val="75000"/>
            </a:pPr>
            <a:r>
              <a:rPr lang="en-US" altLang="en-US" sz="2000">
                <a:latin typeface="Arial" panose="020B0604020202020204" pitchFamily="34" charset="0"/>
                <a:ea typeface="Arial" panose="020B0604020202020204" pitchFamily="34" charset="0"/>
                <a:cs typeface="Arial" panose="020B0604020202020204" pitchFamily="34" charset="0"/>
              </a:rPr>
              <a:t>Loại 6: 10Gbps</a:t>
            </a:r>
          </a:p>
        </p:txBody>
      </p:sp>
      <p:pic>
        <p:nvPicPr>
          <p:cNvPr id="430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913" y="4187825"/>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C00DD23-0DEB-4983-ACC8-CEF5A7DEAAAA}" type="slidenum">
              <a:rPr lang="en-US" altLang="en-US" sz="1200">
                <a:latin typeface="Arial" panose="020B0604020202020204" pitchFamily="34" charset="0"/>
              </a:rPr>
              <a:pPr>
                <a:lnSpc>
                  <a:spcPct val="100000"/>
                </a:lnSpc>
                <a:spcBef>
                  <a:spcPct val="0"/>
                </a:spcBef>
                <a:buClrTx/>
                <a:buSzTx/>
                <a:buFontTx/>
                <a:buNone/>
              </a:pPr>
              <a:t>20</a:t>
            </a:fld>
            <a:endParaRPr lang="en-US" altLang="en-US" sz="1200">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5059"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950" y="5100638"/>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1182688"/>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2"/>
          <p:cNvSpPr>
            <a:spLocks noGrp="1" noChangeArrowheads="1"/>
          </p:cNvSpPr>
          <p:nvPr>
            <p:ph type="title" idx="4294967295"/>
          </p:nvPr>
        </p:nvSpPr>
        <p:spPr>
          <a:xfrm>
            <a:off x="293688" y="430213"/>
            <a:ext cx="8031162" cy="452437"/>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Cáp đồng trục, cáp quang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5062" name="Rectangle 3"/>
          <p:cNvSpPr>
            <a:spLocks noGrp="1" noChangeArrowheads="1"/>
          </p:cNvSpPr>
          <p:nvPr>
            <p:ph type="body" sz="half" idx="4294967295"/>
          </p:nvPr>
        </p:nvSpPr>
        <p:spPr>
          <a:xfrm>
            <a:off x="139485" y="1449388"/>
            <a:ext cx="4356315" cy="432752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Cáp đồng trục:</a:t>
            </a:r>
            <a:endPar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dây dẫn đồng đồng tâm</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Hai hướng</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Băng thông rộng:</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nhiều kênh trên cáp</a:t>
            </a:r>
          </a:p>
          <a:p>
            <a:pPr lvl="1" eaLnBrk="1" hangingPunct="1"/>
            <a:r>
              <a:rPr lang="en-US" altLang="en-US" sz="2000">
                <a:latin typeface="Arial" panose="020B0604020202020204" pitchFamily="34" charset="0"/>
                <a:ea typeface="Arial" panose="020B0604020202020204" pitchFamily="34" charset="0"/>
                <a:cs typeface="Arial" panose="020B0604020202020204" pitchFamily="34" charset="0"/>
              </a:rPr>
              <a:t> HFC</a:t>
            </a:r>
          </a:p>
        </p:txBody>
      </p:sp>
      <p:pic>
        <p:nvPicPr>
          <p:cNvPr id="45063"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925888"/>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5"/>
          <p:cNvSpPr>
            <a:spLocks noChangeArrowheads="1"/>
          </p:cNvSpPr>
          <p:nvPr/>
        </p:nvSpPr>
        <p:spPr bwMode="auto">
          <a:xfrm>
            <a:off x="4667250" y="1285875"/>
            <a:ext cx="4230688"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Cáp quang:</a:t>
            </a:r>
            <a:endParaRPr lang="en-US" altLang="en-US" sz="2400" i="1">
              <a:solidFill>
                <a:srgbClr val="CC0000"/>
              </a:solidFill>
              <a:latin typeface="Arial" panose="020B0604020202020204" pitchFamily="34" charset="0"/>
            </a:endParaRPr>
          </a:p>
          <a:p>
            <a:pPr algn="just">
              <a:buSzPct val="75000"/>
            </a:pPr>
            <a:r>
              <a:rPr lang="en-US" altLang="en-US" sz="2400">
                <a:latin typeface="Arial" panose="020B0604020202020204" pitchFamily="34" charset="0"/>
              </a:rPr>
              <a:t>Sợi thủy tinh truyền dẫn xung ánh sáng, mỗi xung là một bit</a:t>
            </a:r>
          </a:p>
          <a:p>
            <a:pPr>
              <a:buSzPct val="75000"/>
            </a:pPr>
            <a:r>
              <a:rPr lang="en-US" altLang="en-US" sz="2400">
                <a:latin typeface="Arial" panose="020B0604020202020204" pitchFamily="34" charset="0"/>
              </a:rPr>
              <a:t>Hoạt động tốc độ cao:</a:t>
            </a:r>
          </a:p>
          <a:p>
            <a:pPr lvl="1"/>
            <a:r>
              <a:rPr lang="en-US" altLang="en-US" sz="2000">
                <a:latin typeface="Arial" panose="020B0604020202020204" pitchFamily="34" charset="0"/>
                <a:ea typeface="ＭＳ Ｐゴシック" panose="020B0600070205080204" pitchFamily="34" charset="-128"/>
              </a:rPr>
              <a:t>Truyền point-to-point với tốc độ cao (ví dụ., tốc độ truyền 10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s-100</a:t>
            </a:r>
            <a:r>
              <a:rPr lang="ja-JP" altLang="en-US" sz="2000">
                <a:latin typeface="Arial" panose="020B0604020202020204" pitchFamily="34" charset="0"/>
                <a:ea typeface="ＭＳ Ｐゴシック" panose="020B0600070205080204" pitchFamily="34" charset="-128"/>
              </a:rPr>
              <a:t>’</a:t>
            </a:r>
            <a:r>
              <a:rPr lang="en-US" altLang="ja-JP" sz="2000">
                <a:latin typeface="Arial" panose="020B0604020202020204" pitchFamily="34" charset="0"/>
                <a:ea typeface="ＭＳ Ｐゴシック" panose="020B0600070205080204" pitchFamily="34" charset="-128"/>
              </a:rPr>
              <a:t>s Gpbs)</a:t>
            </a:r>
          </a:p>
          <a:p>
            <a:pPr>
              <a:buSzPct val="75000"/>
            </a:pPr>
            <a:r>
              <a:rPr lang="en-US" altLang="en-US" sz="2400">
                <a:latin typeface="Arial" panose="020B0604020202020204" pitchFamily="34" charset="0"/>
              </a:rPr>
              <a:t>Tỷ lệ lỗi thấp: </a:t>
            </a:r>
          </a:p>
          <a:p>
            <a:pPr lvl="1"/>
            <a:r>
              <a:rPr lang="en-US" altLang="en-US" sz="2000">
                <a:latin typeface="Arial" panose="020B0604020202020204" pitchFamily="34" charset="0"/>
                <a:ea typeface="ＭＳ Ｐゴシック" panose="020B0600070205080204" pitchFamily="34" charset="-128"/>
              </a:rPr>
              <a:t>Mức độ suy giảm tín hiệu thấp</a:t>
            </a:r>
          </a:p>
          <a:p>
            <a:pPr lvl="1"/>
            <a:r>
              <a:rPr lang="en-US" altLang="en-US" sz="2000">
                <a:latin typeface="Arial" panose="020B0604020202020204" pitchFamily="34" charset="0"/>
                <a:ea typeface="ＭＳ Ｐゴシック" panose="020B0600070205080204" pitchFamily="34" charset="-128"/>
              </a:rPr>
              <a:t>Không bị nhiễu điện từ</a:t>
            </a:r>
          </a:p>
        </p:txBody>
      </p:sp>
      <p:sp>
        <p:nvSpPr>
          <p:cNvPr id="450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DB44B58-1E89-4D38-8CFD-37551F8FBEB7}" type="slidenum">
              <a:rPr lang="en-US" altLang="en-US" sz="1200">
                <a:latin typeface="Arial" panose="020B0604020202020204" pitchFamily="34" charset="0"/>
              </a:rPr>
              <a:pPr>
                <a:lnSpc>
                  <a:spcPct val="100000"/>
                </a:lnSpc>
                <a:spcBef>
                  <a:spcPct val="0"/>
                </a:spcBef>
                <a:buClrTx/>
                <a:buSzTx/>
                <a:buFontTx/>
                <a:buNone/>
              </a:pPr>
              <a:t>21</a:t>
            </a:fld>
            <a:endParaRPr lang="en-US" altLang="en-US" sz="120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pic>
        <p:nvPicPr>
          <p:cNvPr id="4710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2"/>
          <p:cNvSpPr>
            <a:spLocks noGrp="1" noChangeArrowheads="1"/>
          </p:cNvSpPr>
          <p:nvPr>
            <p:ph type="title" idx="4294967295"/>
          </p:nvPr>
        </p:nvSpPr>
        <p:spPr>
          <a:xfrm>
            <a:off x="304800" y="42863"/>
            <a:ext cx="8382000"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Đường truyền vật lý: sóng radio</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7109" name="Rectangle 3"/>
          <p:cNvSpPr>
            <a:spLocks noGrp="1" noChangeArrowheads="1"/>
          </p:cNvSpPr>
          <p:nvPr>
            <p:ph type="body" sz="half" idx="4294967295"/>
          </p:nvPr>
        </p:nvSpPr>
        <p:spPr>
          <a:xfrm>
            <a:off x="533400" y="1371600"/>
            <a:ext cx="3962400" cy="4876800"/>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Tín hiệu được mang dưới dạng phổ điện từ</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Không có dây dẫn vật lý</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Truyền hai chiều</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tác động môi trường lan truyền: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Phản xạ</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cản trở bởi vật cản</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Bị nhiễu</a:t>
            </a:r>
          </a:p>
        </p:txBody>
      </p:sp>
      <p:sp>
        <p:nvSpPr>
          <p:cNvPr id="47110" name="Rectangle 4"/>
          <p:cNvSpPr>
            <a:spLocks noChangeArrowheads="1"/>
          </p:cNvSpPr>
          <p:nvPr/>
        </p:nvSpPr>
        <p:spPr bwMode="auto">
          <a:xfrm>
            <a:off x="4686300" y="1238250"/>
            <a:ext cx="445770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Các loại liên kết radio:</a:t>
            </a:r>
            <a:endParaRPr lang="en-US" altLang="en-US" sz="2400" i="1">
              <a:solidFill>
                <a:srgbClr val="CC0000"/>
              </a:solidFill>
              <a:latin typeface="Arial" panose="020B0604020202020204" pitchFamily="34" charset="0"/>
            </a:endParaRPr>
          </a:p>
          <a:p>
            <a:pPr algn="just">
              <a:buSzPct val="75000"/>
            </a:pPr>
            <a:r>
              <a:rPr lang="en-US" altLang="en-US" sz="2400">
                <a:solidFill>
                  <a:srgbClr val="000099"/>
                </a:solidFill>
                <a:latin typeface="Arial" panose="020B0604020202020204" pitchFamily="34" charset="0"/>
              </a:rPr>
              <a:t>Vi sóng mặt đất</a:t>
            </a:r>
          </a:p>
          <a:p>
            <a:pPr lvl="1" algn="just"/>
            <a:r>
              <a:rPr lang="en-US" altLang="en-US" sz="2000">
                <a:latin typeface="Arial" panose="020B0604020202020204" pitchFamily="34" charset="0"/>
                <a:ea typeface="ＭＳ Ｐゴシック" panose="020B0600070205080204" pitchFamily="34" charset="-128"/>
              </a:rPr>
              <a:t>Các kênh đến 45 Mbps</a:t>
            </a:r>
          </a:p>
          <a:p>
            <a:pPr algn="just">
              <a:buSzPct val="75000"/>
            </a:pPr>
            <a:r>
              <a:rPr lang="en-US" altLang="en-US" sz="2400">
                <a:solidFill>
                  <a:srgbClr val="000099"/>
                </a:solidFill>
                <a:latin typeface="Arial" panose="020B0604020202020204" pitchFamily="34" charset="0"/>
              </a:rPr>
              <a:t>Mạng cục bộ (LAN)</a:t>
            </a:r>
            <a:r>
              <a:rPr lang="en-US" altLang="en-US" sz="2400">
                <a:latin typeface="Arial" panose="020B0604020202020204" pitchFamily="34" charset="0"/>
              </a:rPr>
              <a:t> (như WiFi)</a:t>
            </a:r>
          </a:p>
          <a:p>
            <a:pPr lvl="1" algn="just"/>
            <a:r>
              <a:rPr lang="en-US" altLang="en-US" sz="2000">
                <a:latin typeface="Arial" panose="020B0604020202020204" pitchFamily="34" charset="0"/>
                <a:ea typeface="ＭＳ Ｐゴシック" panose="020B0600070205080204" pitchFamily="34" charset="-128"/>
              </a:rPr>
              <a:t>11Mbps, 54 Mbps</a:t>
            </a:r>
          </a:p>
          <a:p>
            <a:pPr algn="just">
              <a:buSzPct val="75000"/>
            </a:pPr>
            <a:r>
              <a:rPr lang="en-US" altLang="en-US" sz="2400">
                <a:solidFill>
                  <a:srgbClr val="000099"/>
                </a:solidFill>
                <a:latin typeface="Arial" panose="020B0604020202020204" pitchFamily="34" charset="0"/>
              </a:rPr>
              <a:t>Diện rộng</a:t>
            </a:r>
            <a:r>
              <a:rPr lang="en-US" altLang="en-US" sz="2400">
                <a:latin typeface="Arial" panose="020B0604020202020204" pitchFamily="34" charset="0"/>
              </a:rPr>
              <a:t> (như cellular)</a:t>
            </a:r>
          </a:p>
          <a:p>
            <a:pPr lvl="1" algn="just"/>
            <a:r>
              <a:rPr lang="en-US" altLang="en-US" sz="2000">
                <a:latin typeface="Arial" panose="020B0604020202020204" pitchFamily="34" charset="0"/>
                <a:ea typeface="ＭＳ Ｐゴシック" panose="020B0600070205080204" pitchFamily="34" charset="-128"/>
              </a:rPr>
              <a:t>3G cellular: ~ vài Mbps</a:t>
            </a:r>
          </a:p>
          <a:p>
            <a:pPr algn="just">
              <a:buSzPct val="75000"/>
            </a:pPr>
            <a:r>
              <a:rPr lang="en-US" altLang="en-US" sz="2400">
                <a:solidFill>
                  <a:srgbClr val="000099"/>
                </a:solidFill>
                <a:latin typeface="Arial" panose="020B0604020202020204" pitchFamily="34" charset="0"/>
              </a:rPr>
              <a:t>Vệ tinh</a:t>
            </a:r>
          </a:p>
          <a:p>
            <a:pPr lvl="1" algn="just"/>
            <a:r>
              <a:rPr lang="en-US" altLang="en-US" sz="2000">
                <a:latin typeface="Arial" panose="020B0604020202020204" pitchFamily="34" charset="0"/>
                <a:ea typeface="ＭＳ Ｐゴシック" panose="020B0600070205080204" pitchFamily="34" charset="-128"/>
              </a:rPr>
              <a:t>Kênh từ Kbps đến 45Mbps ( hoặc chia nhiều kênh nhỏ)</a:t>
            </a:r>
          </a:p>
          <a:p>
            <a:pPr lvl="1" algn="just"/>
            <a:r>
              <a:rPr lang="en-US" altLang="en-US" sz="2000">
                <a:latin typeface="Arial" panose="020B0604020202020204" pitchFamily="34" charset="0"/>
                <a:ea typeface="ＭＳ Ｐゴシック" panose="020B0600070205080204" pitchFamily="34" charset="-128"/>
              </a:rPr>
              <a:t>Độ trễ giữa 2 thiết bị đầu cuối 270 msec</a:t>
            </a:r>
          </a:p>
          <a:p>
            <a:pPr lvl="1" algn="just">
              <a:lnSpc>
                <a:spcPct val="100000"/>
              </a:lnSpc>
              <a:buClr>
                <a:schemeClr val="accent2"/>
              </a:buClr>
              <a:buSzPct val="75000"/>
              <a:buFont typeface="Wingdings" panose="05000000000000000000" pitchFamily="2" charset="2"/>
              <a:buChar char="v"/>
            </a:pPr>
            <a:r>
              <a:rPr lang="en-US" altLang="en-US" sz="2000">
                <a:latin typeface="Arial" panose="020B0604020202020204" pitchFamily="34" charset="0"/>
                <a:ea typeface="ＭＳ Ｐゴシック" panose="020B0600070205080204" pitchFamily="34" charset="-128"/>
              </a:rPr>
              <a:t>giữ khoảng cách cố định với mặt đất, độ cao thấp</a:t>
            </a:r>
          </a:p>
        </p:txBody>
      </p:sp>
      <p:sp>
        <p:nvSpPr>
          <p:cNvPr id="471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0953FAB-E742-4DCE-89FF-36374EDD0454}" type="slidenum">
              <a:rPr lang="en-US" altLang="en-US" sz="1200">
                <a:latin typeface="Arial" panose="020B0604020202020204" pitchFamily="34" charset="0"/>
              </a:rPr>
              <a:pPr>
                <a:lnSpc>
                  <a:spcPct val="100000"/>
                </a:lnSpc>
                <a:spcBef>
                  <a:spcPct val="0"/>
                </a:spcBef>
                <a:buClrTx/>
                <a:buSzTx/>
                <a:buFontTx/>
                <a:buNone/>
              </a:pPr>
              <a:t>22</a:t>
            </a:fld>
            <a:endParaRPr lang="en-US" altLang="en-US" sz="1200">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49155"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2"/>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49157" name="Rectangle 3"/>
          <p:cNvSpPr>
            <a:spLocks noGrp="1" noChangeArrowheads="1"/>
          </p:cNvSpPr>
          <p:nvPr>
            <p:ph type="body" idx="4294967295"/>
          </p:nvPr>
        </p:nvSpPr>
        <p:spPr>
          <a:xfrm>
            <a:off x="403224" y="1360488"/>
            <a:ext cx="8740775" cy="4648200"/>
          </a:xfrm>
        </p:spPr>
        <p:txBody>
          <a:bodyPr/>
          <a:lstStyle/>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1.1 Internet là gì?</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eaLnBrk="1" hangingPunct="1">
              <a:lnSpc>
                <a:spcPct val="105000"/>
              </a:lnSpc>
              <a:spcBef>
                <a:spcPct val="5000"/>
              </a:spcBef>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Hệ thống đầu cuối, mạng truy cập, các liên kết</a:t>
            </a:r>
          </a:p>
          <a:p>
            <a:pPr lvl="1" eaLnBrk="1" hangingPunct="1">
              <a:lnSpc>
                <a:spcPct val="105000"/>
              </a:lnSpc>
              <a:spcBef>
                <a:spcPct val="5000"/>
              </a:spcBef>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1.3 Mạng lõi</a:t>
            </a:r>
          </a:p>
          <a:p>
            <a:pPr lvl="2" eaLnBrk="1" hangingPunct="1">
              <a:lnSpc>
                <a:spcPct val="105000"/>
              </a:lnSpc>
              <a:spcBef>
                <a:spcPct val="5000"/>
              </a:spcBef>
              <a:buClr>
                <a:srgbClr val="000099"/>
              </a:buClr>
              <a:buFont typeface="Wingdings" panose="05000000000000000000" pitchFamily="2" charset="2"/>
              <a:buChar char="§"/>
            </a:pPr>
            <a:r>
              <a:rPr lang="en-US" altLang="en-US" sz="2400">
                <a:solidFill>
                  <a:srgbClr val="CC0000"/>
                </a:solidFill>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eaLnBrk="1" hangingPunct="1">
              <a:lnSpc>
                <a:spcPct val="105000"/>
              </a:lnSpc>
              <a:spcBef>
                <a:spcPct val="5000"/>
              </a:spcBef>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91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B704E87-9E5B-44E1-9B9E-D6178B8FAF7E}" type="slidenum">
              <a:rPr lang="en-US" altLang="en-US" sz="1200">
                <a:latin typeface="Arial" panose="020B0604020202020204" pitchFamily="34" charset="0"/>
              </a:rPr>
              <a:pPr>
                <a:lnSpc>
                  <a:spcPct val="100000"/>
                </a:lnSpc>
                <a:spcBef>
                  <a:spcPct val="0"/>
                </a:spcBef>
                <a:buClrTx/>
                <a:buSzTx/>
                <a:buFontTx/>
                <a:buNone/>
              </a:pPr>
              <a:t>23</a:t>
            </a:fld>
            <a:endParaRPr lang="en-US" altLang="en-US" sz="1200">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1203" name="Rectangle 3"/>
          <p:cNvSpPr>
            <a:spLocks noGrp="1" noChangeArrowheads="1"/>
          </p:cNvSpPr>
          <p:nvPr>
            <p:ph type="body" sz="half" idx="4294967295"/>
          </p:nvPr>
        </p:nvSpPr>
        <p:spPr>
          <a:xfrm>
            <a:off x="419100" y="1285875"/>
            <a:ext cx="4773868" cy="4648200"/>
          </a:xfrm>
        </p:spPr>
        <p:txBody>
          <a:bodyPr/>
          <a:lstStyle/>
          <a:p>
            <a:pPr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Gồm các bộ định tuyến được kết nối với nhau</a:t>
            </a:r>
          </a:p>
          <a:p>
            <a:pPr algn="just" eaLnBrk="1" hangingPunct="1"/>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các </a:t>
            </a:r>
            <a:r>
              <a:rPr lang="vi-VN"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host) chia nhỏ dữ liệu của lớp ứng dụng (application-layer messages) thành </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gói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Chuyển tiếp các gói từ một bộ định tuyến này đến bộ định tuyến tiếp theo qua các đường liên kết trên đường đi từ nguồn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Mỗi gói được truyền tải với công suất lớn nhất của đường liên kết</a:t>
            </a:r>
          </a:p>
        </p:txBody>
      </p:sp>
      <p:sp>
        <p:nvSpPr>
          <p:cNvPr id="51204"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Mạng lõi</a:t>
            </a:r>
          </a:p>
        </p:txBody>
      </p:sp>
      <p:sp>
        <p:nvSpPr>
          <p:cNvPr id="51205" name="Freeform 637"/>
          <p:cNvSpPr>
            <a:spLocks/>
          </p:cNvSpPr>
          <p:nvPr/>
        </p:nvSpPr>
        <p:spPr bwMode="auto">
          <a:xfrm>
            <a:off x="5202238" y="1712913"/>
            <a:ext cx="1736725" cy="1071562"/>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206" name="Group 638"/>
          <p:cNvGrpSpPr>
            <a:grpSpLocks/>
          </p:cNvGrpSpPr>
          <p:nvPr/>
        </p:nvGrpSpPr>
        <p:grpSpPr bwMode="auto">
          <a:xfrm>
            <a:off x="5370513" y="3048000"/>
            <a:ext cx="1458912" cy="933450"/>
            <a:chOff x="2889" y="1631"/>
            <a:chExt cx="980" cy="743"/>
          </a:xfrm>
        </p:grpSpPr>
        <p:sp>
          <p:nvSpPr>
            <p:cNvPr id="51706"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707"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00CCFF"/>
                </a:solidFill>
                <a:latin typeface="Arial" panose="020B0604020202020204" pitchFamily="34" charset="0"/>
              </a:endParaRPr>
            </a:p>
          </p:txBody>
        </p:sp>
      </p:grpSp>
      <p:sp>
        <p:nvSpPr>
          <p:cNvPr id="51207" name="Freeform 641"/>
          <p:cNvSpPr>
            <a:spLocks/>
          </p:cNvSpPr>
          <p:nvPr/>
        </p:nvSpPr>
        <p:spPr bwMode="auto">
          <a:xfrm>
            <a:off x="5364163" y="4425950"/>
            <a:ext cx="3225800" cy="1665288"/>
          </a:xfrm>
          <a:custGeom>
            <a:avLst/>
            <a:gdLst>
              <a:gd name="T0" fmla="*/ 2147483646 w 2032"/>
              <a:gd name="T1" fmla="*/ 2147483646 h 1049"/>
              <a:gd name="T2" fmla="*/ 2147483646 w 2032"/>
              <a:gd name="T3" fmla="*/ 2147483646 h 1049"/>
              <a:gd name="T4" fmla="*/ 2147483646 w 2032"/>
              <a:gd name="T5" fmla="*/ 2147483646 h 1049"/>
              <a:gd name="T6" fmla="*/ 2147483646 w 2032"/>
              <a:gd name="T7" fmla="*/ 2147483646 h 1049"/>
              <a:gd name="T8" fmla="*/ 2147483646 w 2032"/>
              <a:gd name="T9" fmla="*/ 2147483646 h 1049"/>
              <a:gd name="T10" fmla="*/ 2147483646 w 2032"/>
              <a:gd name="T11" fmla="*/ 2147483646 h 1049"/>
              <a:gd name="T12" fmla="*/ 2147483646 w 2032"/>
              <a:gd name="T13" fmla="*/ 2147483646 h 1049"/>
              <a:gd name="T14" fmla="*/ 2147483646 w 2032"/>
              <a:gd name="T15" fmla="*/ 2147483646 h 1049"/>
              <a:gd name="T16" fmla="*/ 2147483646 w 2032"/>
              <a:gd name="T17" fmla="*/ 2147483646 h 1049"/>
              <a:gd name="T18" fmla="*/ 2147483646 w 2032"/>
              <a:gd name="T19" fmla="*/ 2147483646 h 1049"/>
              <a:gd name="T20" fmla="*/ 2147483646 w 2032"/>
              <a:gd name="T21" fmla="*/ 2147483646 h 1049"/>
              <a:gd name="T22" fmla="*/ 2147483646 w 2032"/>
              <a:gd name="T23" fmla="*/ 2147483646 h 1049"/>
              <a:gd name="T24" fmla="*/ 2147483646 w 2032"/>
              <a:gd name="T25" fmla="*/ 2147483646 h 1049"/>
              <a:gd name="T26" fmla="*/ 2147483646 w 2032"/>
              <a:gd name="T27" fmla="*/ 2147483646 h 1049"/>
              <a:gd name="T28" fmla="*/ 2147483646 w 2032"/>
              <a:gd name="T29" fmla="*/ 2147483646 h 1049"/>
              <a:gd name="T30" fmla="*/ 2147483646 w 2032"/>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08" name="Line 642"/>
          <p:cNvSpPr>
            <a:spLocks noChangeShapeType="1"/>
          </p:cNvSpPr>
          <p:nvPr/>
        </p:nvSpPr>
        <p:spPr bwMode="auto">
          <a:xfrm rot="-5400000">
            <a:off x="7845425"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09"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0" name="Line 644"/>
          <p:cNvSpPr>
            <a:spLocks noChangeShapeType="1"/>
          </p:cNvSpPr>
          <p:nvPr/>
        </p:nvSpPr>
        <p:spPr bwMode="auto">
          <a:xfrm rot="-5400000">
            <a:off x="8177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1211"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2"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3"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4"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5"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6"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17"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18" name="Group 656"/>
          <p:cNvGrpSpPr>
            <a:grpSpLocks/>
          </p:cNvGrpSpPr>
          <p:nvPr/>
        </p:nvGrpSpPr>
        <p:grpSpPr bwMode="auto">
          <a:xfrm>
            <a:off x="5611813" y="3503613"/>
            <a:ext cx="506412" cy="352425"/>
            <a:chOff x="2967" y="478"/>
            <a:chExt cx="788" cy="625"/>
          </a:xfrm>
        </p:grpSpPr>
        <p:pic>
          <p:nvPicPr>
            <p:cNvPr id="51704"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705"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9" name="Freeform 659"/>
          <p:cNvSpPr>
            <a:spLocks/>
          </p:cNvSpPr>
          <p:nvPr/>
        </p:nvSpPr>
        <p:spPr bwMode="auto">
          <a:xfrm>
            <a:off x="7015163" y="3530600"/>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0" name="Freeform 660"/>
          <p:cNvSpPr>
            <a:spLocks/>
          </p:cNvSpPr>
          <p:nvPr/>
        </p:nvSpPr>
        <p:spPr bwMode="auto">
          <a:xfrm>
            <a:off x="7011988" y="2005013"/>
            <a:ext cx="1730375" cy="1125537"/>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221"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2"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3"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4"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5"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6"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7"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8"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29"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0"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1"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2"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3"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4"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5"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6"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37"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38" name="Group 678"/>
          <p:cNvGrpSpPr>
            <a:grpSpLocks/>
          </p:cNvGrpSpPr>
          <p:nvPr/>
        </p:nvGrpSpPr>
        <p:grpSpPr bwMode="auto">
          <a:xfrm>
            <a:off x="6053138" y="1846263"/>
            <a:ext cx="468312" cy="620712"/>
            <a:chOff x="1653" y="3023"/>
            <a:chExt cx="622" cy="911"/>
          </a:xfrm>
        </p:grpSpPr>
        <p:sp>
          <p:nvSpPr>
            <p:cNvPr id="51687"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8"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89"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0"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1"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2"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3"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4"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5"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6"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7"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8"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699"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0"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1"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cs typeface="Arial" panose="020B0604020202020204" pitchFamily="34" charset="0"/>
              </a:endParaRPr>
            </a:p>
          </p:txBody>
        </p:sp>
        <p:sp>
          <p:nvSpPr>
            <p:cNvPr id="51702"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51703"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39" name="Group 696"/>
          <p:cNvGrpSpPr>
            <a:grpSpLocks/>
          </p:cNvGrpSpPr>
          <p:nvPr/>
        </p:nvGrpSpPr>
        <p:grpSpPr bwMode="auto">
          <a:xfrm>
            <a:off x="6289675" y="2406650"/>
            <a:ext cx="454025" cy="254000"/>
            <a:chOff x="3843" y="1516"/>
            <a:chExt cx="286" cy="160"/>
          </a:xfrm>
        </p:grpSpPr>
        <p:sp>
          <p:nvSpPr>
            <p:cNvPr id="51678"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9"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80"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81"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82" name="Group 701"/>
            <p:cNvGrpSpPr>
              <a:grpSpLocks/>
            </p:cNvGrpSpPr>
            <p:nvPr/>
          </p:nvGrpSpPr>
          <p:grpSpPr bwMode="auto">
            <a:xfrm>
              <a:off x="3932" y="1587"/>
              <a:ext cx="138" cy="33"/>
              <a:chOff x="2468" y="1332"/>
              <a:chExt cx="310" cy="60"/>
            </a:xfrm>
          </p:grpSpPr>
          <p:sp>
            <p:nvSpPr>
              <p:cNvPr id="51685"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86"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83"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84"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0" name="Group 706"/>
          <p:cNvGrpSpPr>
            <a:grpSpLocks/>
          </p:cNvGrpSpPr>
          <p:nvPr/>
        </p:nvGrpSpPr>
        <p:grpSpPr bwMode="auto">
          <a:xfrm>
            <a:off x="7202488" y="2493963"/>
            <a:ext cx="390525" cy="174625"/>
            <a:chOff x="4334" y="1470"/>
            <a:chExt cx="246" cy="107"/>
          </a:xfrm>
        </p:grpSpPr>
        <p:sp>
          <p:nvSpPr>
            <p:cNvPr id="5167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7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7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73" name="Group 710"/>
            <p:cNvGrpSpPr>
              <a:grpSpLocks/>
            </p:cNvGrpSpPr>
            <p:nvPr/>
          </p:nvGrpSpPr>
          <p:grpSpPr bwMode="auto">
            <a:xfrm>
              <a:off x="4383" y="1488"/>
              <a:ext cx="138" cy="33"/>
              <a:chOff x="2468" y="1332"/>
              <a:chExt cx="310" cy="60"/>
            </a:xfrm>
          </p:grpSpPr>
          <p:sp>
            <p:nvSpPr>
              <p:cNvPr id="51676"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77"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74"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75"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1" name="Group 715"/>
          <p:cNvGrpSpPr>
            <a:grpSpLocks/>
          </p:cNvGrpSpPr>
          <p:nvPr/>
        </p:nvGrpSpPr>
        <p:grpSpPr bwMode="auto">
          <a:xfrm>
            <a:off x="7213600" y="2757488"/>
            <a:ext cx="390525" cy="174625"/>
            <a:chOff x="4334" y="1470"/>
            <a:chExt cx="246" cy="107"/>
          </a:xfrm>
        </p:grpSpPr>
        <p:sp>
          <p:nvSpPr>
            <p:cNvPr id="516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65" name="Group 719"/>
            <p:cNvGrpSpPr>
              <a:grpSpLocks/>
            </p:cNvGrpSpPr>
            <p:nvPr/>
          </p:nvGrpSpPr>
          <p:grpSpPr bwMode="auto">
            <a:xfrm>
              <a:off x="4383" y="1488"/>
              <a:ext cx="138" cy="33"/>
              <a:chOff x="2468" y="1332"/>
              <a:chExt cx="310" cy="60"/>
            </a:xfrm>
          </p:grpSpPr>
          <p:sp>
            <p:nvSpPr>
              <p:cNvPr id="51668"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9"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66"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67"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2" name="Group 724"/>
          <p:cNvGrpSpPr>
            <a:grpSpLocks/>
          </p:cNvGrpSpPr>
          <p:nvPr/>
        </p:nvGrpSpPr>
        <p:grpSpPr bwMode="auto">
          <a:xfrm>
            <a:off x="7762875" y="2759075"/>
            <a:ext cx="390525" cy="174625"/>
            <a:chOff x="4334" y="1470"/>
            <a:chExt cx="246" cy="107"/>
          </a:xfrm>
        </p:grpSpPr>
        <p:sp>
          <p:nvSpPr>
            <p:cNvPr id="516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57" name="Group 728"/>
            <p:cNvGrpSpPr>
              <a:grpSpLocks/>
            </p:cNvGrpSpPr>
            <p:nvPr/>
          </p:nvGrpSpPr>
          <p:grpSpPr bwMode="auto">
            <a:xfrm>
              <a:off x="4383" y="1488"/>
              <a:ext cx="138" cy="33"/>
              <a:chOff x="2468" y="1332"/>
              <a:chExt cx="310" cy="60"/>
            </a:xfrm>
          </p:grpSpPr>
          <p:sp>
            <p:nvSpPr>
              <p:cNvPr id="51660"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61"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8"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9"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3" name="Group 733"/>
          <p:cNvGrpSpPr>
            <a:grpSpLocks/>
          </p:cNvGrpSpPr>
          <p:nvPr/>
        </p:nvGrpSpPr>
        <p:grpSpPr bwMode="auto">
          <a:xfrm>
            <a:off x="7689850" y="2393950"/>
            <a:ext cx="390525" cy="174625"/>
            <a:chOff x="4334" y="1470"/>
            <a:chExt cx="246" cy="107"/>
          </a:xfrm>
        </p:grpSpPr>
        <p:sp>
          <p:nvSpPr>
            <p:cNvPr id="516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9" name="Group 737"/>
            <p:cNvGrpSpPr>
              <a:grpSpLocks/>
            </p:cNvGrpSpPr>
            <p:nvPr/>
          </p:nvGrpSpPr>
          <p:grpSpPr bwMode="auto">
            <a:xfrm>
              <a:off x="4383" y="1488"/>
              <a:ext cx="138" cy="33"/>
              <a:chOff x="2468" y="1332"/>
              <a:chExt cx="310" cy="60"/>
            </a:xfrm>
          </p:grpSpPr>
          <p:sp>
            <p:nvSpPr>
              <p:cNvPr id="51652"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53"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50"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51"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4" name="Group 742"/>
          <p:cNvGrpSpPr>
            <a:grpSpLocks/>
          </p:cNvGrpSpPr>
          <p:nvPr/>
        </p:nvGrpSpPr>
        <p:grpSpPr bwMode="auto">
          <a:xfrm>
            <a:off x="7737475" y="3644900"/>
            <a:ext cx="492125" cy="206375"/>
            <a:chOff x="4334" y="1470"/>
            <a:chExt cx="246" cy="107"/>
          </a:xfrm>
        </p:grpSpPr>
        <p:sp>
          <p:nvSpPr>
            <p:cNvPr id="516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41" name="Group 746"/>
            <p:cNvGrpSpPr>
              <a:grpSpLocks/>
            </p:cNvGrpSpPr>
            <p:nvPr/>
          </p:nvGrpSpPr>
          <p:grpSpPr bwMode="auto">
            <a:xfrm>
              <a:off x="4383" y="1488"/>
              <a:ext cx="138" cy="33"/>
              <a:chOff x="2468" y="1332"/>
              <a:chExt cx="310" cy="60"/>
            </a:xfrm>
          </p:grpSpPr>
          <p:sp>
            <p:nvSpPr>
              <p:cNvPr id="51644"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45"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42"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43"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45"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51246" name="Group 752"/>
          <p:cNvGrpSpPr>
            <a:grpSpLocks/>
          </p:cNvGrpSpPr>
          <p:nvPr/>
        </p:nvGrpSpPr>
        <p:grpSpPr bwMode="auto">
          <a:xfrm>
            <a:off x="7086600" y="3632200"/>
            <a:ext cx="492125" cy="206375"/>
            <a:chOff x="4334" y="1470"/>
            <a:chExt cx="246" cy="107"/>
          </a:xfrm>
        </p:grpSpPr>
        <p:sp>
          <p:nvSpPr>
            <p:cNvPr id="516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33" name="Group 756"/>
            <p:cNvGrpSpPr>
              <a:grpSpLocks/>
            </p:cNvGrpSpPr>
            <p:nvPr/>
          </p:nvGrpSpPr>
          <p:grpSpPr bwMode="auto">
            <a:xfrm>
              <a:off x="4383" y="1488"/>
              <a:ext cx="138" cy="33"/>
              <a:chOff x="2468" y="1332"/>
              <a:chExt cx="310" cy="60"/>
            </a:xfrm>
          </p:grpSpPr>
          <p:sp>
            <p:nvSpPr>
              <p:cNvPr id="51636"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37"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34"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35"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7" name="Group 761"/>
          <p:cNvGrpSpPr>
            <a:grpSpLocks/>
          </p:cNvGrpSpPr>
          <p:nvPr/>
        </p:nvGrpSpPr>
        <p:grpSpPr bwMode="auto">
          <a:xfrm>
            <a:off x="7591425" y="4806950"/>
            <a:ext cx="622300" cy="244475"/>
            <a:chOff x="4334" y="1470"/>
            <a:chExt cx="246" cy="107"/>
          </a:xfrm>
        </p:grpSpPr>
        <p:sp>
          <p:nvSpPr>
            <p:cNvPr id="516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25" name="Group 765"/>
            <p:cNvGrpSpPr>
              <a:grpSpLocks/>
            </p:cNvGrpSpPr>
            <p:nvPr/>
          </p:nvGrpSpPr>
          <p:grpSpPr bwMode="auto">
            <a:xfrm>
              <a:off x="4383" y="1488"/>
              <a:ext cx="138" cy="33"/>
              <a:chOff x="2468" y="1332"/>
              <a:chExt cx="310" cy="60"/>
            </a:xfrm>
          </p:grpSpPr>
          <p:sp>
            <p:nvSpPr>
              <p:cNvPr id="51628"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9"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26"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27"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8" name="Group 770"/>
          <p:cNvGrpSpPr>
            <a:grpSpLocks/>
          </p:cNvGrpSpPr>
          <p:nvPr/>
        </p:nvGrpSpPr>
        <p:grpSpPr bwMode="auto">
          <a:xfrm>
            <a:off x="6965950" y="4508500"/>
            <a:ext cx="622300" cy="244475"/>
            <a:chOff x="4334" y="1470"/>
            <a:chExt cx="246" cy="107"/>
          </a:xfrm>
        </p:grpSpPr>
        <p:sp>
          <p:nvSpPr>
            <p:cNvPr id="516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17" name="Group 774"/>
            <p:cNvGrpSpPr>
              <a:grpSpLocks/>
            </p:cNvGrpSpPr>
            <p:nvPr/>
          </p:nvGrpSpPr>
          <p:grpSpPr bwMode="auto">
            <a:xfrm>
              <a:off x="4383" y="1488"/>
              <a:ext cx="138" cy="33"/>
              <a:chOff x="2468" y="1332"/>
              <a:chExt cx="310" cy="60"/>
            </a:xfrm>
          </p:grpSpPr>
          <p:sp>
            <p:nvSpPr>
              <p:cNvPr id="51620"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21"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8"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9"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49" name="Group 779"/>
          <p:cNvGrpSpPr>
            <a:grpSpLocks/>
          </p:cNvGrpSpPr>
          <p:nvPr/>
        </p:nvGrpSpPr>
        <p:grpSpPr bwMode="auto">
          <a:xfrm>
            <a:off x="6242050" y="4851400"/>
            <a:ext cx="622300" cy="244475"/>
            <a:chOff x="4334" y="1470"/>
            <a:chExt cx="246" cy="107"/>
          </a:xfrm>
        </p:grpSpPr>
        <p:sp>
          <p:nvSpPr>
            <p:cNvPr id="51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9" name="Group 783"/>
            <p:cNvGrpSpPr>
              <a:grpSpLocks/>
            </p:cNvGrpSpPr>
            <p:nvPr/>
          </p:nvGrpSpPr>
          <p:grpSpPr bwMode="auto">
            <a:xfrm>
              <a:off x="4383" y="1488"/>
              <a:ext cx="138" cy="33"/>
              <a:chOff x="2468" y="1332"/>
              <a:chExt cx="310" cy="60"/>
            </a:xfrm>
          </p:grpSpPr>
          <p:sp>
            <p:nvSpPr>
              <p:cNvPr id="51612"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13"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10"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11"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0" name="Group 788"/>
          <p:cNvGrpSpPr>
            <a:grpSpLocks/>
          </p:cNvGrpSpPr>
          <p:nvPr/>
        </p:nvGrpSpPr>
        <p:grpSpPr bwMode="auto">
          <a:xfrm>
            <a:off x="6051550" y="3644900"/>
            <a:ext cx="390525" cy="171450"/>
            <a:chOff x="4334" y="1470"/>
            <a:chExt cx="246" cy="107"/>
          </a:xfrm>
        </p:grpSpPr>
        <p:sp>
          <p:nvSpPr>
            <p:cNvPr id="51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601" name="Group 792"/>
            <p:cNvGrpSpPr>
              <a:grpSpLocks/>
            </p:cNvGrpSpPr>
            <p:nvPr/>
          </p:nvGrpSpPr>
          <p:grpSpPr bwMode="auto">
            <a:xfrm>
              <a:off x="4383" y="1488"/>
              <a:ext cx="138" cy="33"/>
              <a:chOff x="2468" y="1332"/>
              <a:chExt cx="310" cy="60"/>
            </a:xfrm>
          </p:grpSpPr>
          <p:sp>
            <p:nvSpPr>
              <p:cNvPr id="51604"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605"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602"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603"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51" name="Group 797"/>
          <p:cNvGrpSpPr>
            <a:grpSpLocks/>
          </p:cNvGrpSpPr>
          <p:nvPr/>
        </p:nvGrpSpPr>
        <p:grpSpPr bwMode="auto">
          <a:xfrm>
            <a:off x="7161213" y="5005388"/>
            <a:ext cx="446087" cy="422275"/>
            <a:chOff x="5072" y="3611"/>
            <a:chExt cx="459" cy="380"/>
          </a:xfrm>
        </p:grpSpPr>
        <p:grpSp>
          <p:nvGrpSpPr>
            <p:cNvPr id="51584" name="Group 798"/>
            <p:cNvGrpSpPr>
              <a:grpSpLocks/>
            </p:cNvGrpSpPr>
            <p:nvPr/>
          </p:nvGrpSpPr>
          <p:grpSpPr bwMode="auto">
            <a:xfrm>
              <a:off x="5144" y="3611"/>
              <a:ext cx="387" cy="99"/>
              <a:chOff x="5030" y="2639"/>
              <a:chExt cx="387" cy="99"/>
            </a:xfrm>
          </p:grpSpPr>
          <p:sp>
            <p:nvSpPr>
              <p:cNvPr id="51586"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7"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8"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89"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0"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1"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92"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3"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4"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5"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6"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97"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85"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2" name="Group 812"/>
          <p:cNvGrpSpPr>
            <a:grpSpLocks/>
          </p:cNvGrpSpPr>
          <p:nvPr/>
        </p:nvGrpSpPr>
        <p:grpSpPr bwMode="auto">
          <a:xfrm>
            <a:off x="5638800" y="3509963"/>
            <a:ext cx="398463" cy="358775"/>
            <a:chOff x="5072" y="3611"/>
            <a:chExt cx="459" cy="380"/>
          </a:xfrm>
        </p:grpSpPr>
        <p:grpSp>
          <p:nvGrpSpPr>
            <p:cNvPr id="51570" name="Group 813"/>
            <p:cNvGrpSpPr>
              <a:grpSpLocks/>
            </p:cNvGrpSpPr>
            <p:nvPr/>
          </p:nvGrpSpPr>
          <p:grpSpPr bwMode="auto">
            <a:xfrm>
              <a:off x="5144" y="3611"/>
              <a:ext cx="387" cy="99"/>
              <a:chOff x="5030" y="2639"/>
              <a:chExt cx="387" cy="99"/>
            </a:xfrm>
          </p:grpSpPr>
          <p:sp>
            <p:nvSpPr>
              <p:cNvPr id="5157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7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7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sp>
            <p:nvSpPr>
              <p:cNvPr id="5158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cs typeface="Arial" panose="020B0604020202020204" pitchFamily="34" charset="0"/>
                </a:endParaRPr>
              </a:p>
            </p:txBody>
          </p:sp>
        </p:grpSp>
        <p:pic>
          <p:nvPicPr>
            <p:cNvPr id="51571"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53"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1254" name="Group 828"/>
          <p:cNvGrpSpPr>
            <a:grpSpLocks/>
          </p:cNvGrpSpPr>
          <p:nvPr/>
        </p:nvGrpSpPr>
        <p:grpSpPr bwMode="auto">
          <a:xfrm>
            <a:off x="5254625" y="2038350"/>
            <a:ext cx="504825" cy="401638"/>
            <a:chOff x="2896" y="396"/>
            <a:chExt cx="1848" cy="1887"/>
          </a:xfrm>
        </p:grpSpPr>
        <p:pic>
          <p:nvPicPr>
            <p:cNvPr id="51547"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48"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49"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50"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1"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2"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3"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4"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5"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6"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7"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8"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59"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0"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1"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2"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3"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64"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5"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6"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7"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68"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69"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5" name="Group 852"/>
          <p:cNvGrpSpPr>
            <a:grpSpLocks/>
          </p:cNvGrpSpPr>
          <p:nvPr/>
        </p:nvGrpSpPr>
        <p:grpSpPr bwMode="auto">
          <a:xfrm>
            <a:off x="5537200" y="3054350"/>
            <a:ext cx="504825" cy="401638"/>
            <a:chOff x="2896" y="396"/>
            <a:chExt cx="1848" cy="1887"/>
          </a:xfrm>
        </p:grpSpPr>
        <p:pic>
          <p:nvPicPr>
            <p:cNvPr id="51524"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5"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26"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27"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8"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9"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0"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1"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2"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3"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4"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5"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6"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7"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8"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39"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0"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41"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2"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3"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4"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45"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46"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6" name="Group 876"/>
          <p:cNvGrpSpPr>
            <a:grpSpLocks/>
          </p:cNvGrpSpPr>
          <p:nvPr/>
        </p:nvGrpSpPr>
        <p:grpSpPr bwMode="auto">
          <a:xfrm>
            <a:off x="6959600" y="5495925"/>
            <a:ext cx="504825" cy="401638"/>
            <a:chOff x="2896" y="396"/>
            <a:chExt cx="1848" cy="1887"/>
          </a:xfrm>
        </p:grpSpPr>
        <p:pic>
          <p:nvPicPr>
            <p:cNvPr id="51501"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2"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503"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4"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5"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6"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7"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8"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09"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0"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1"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2"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3"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4"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5"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6"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7"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518"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19"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0"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1"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522"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23"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7" name="Group 900"/>
          <p:cNvGrpSpPr>
            <a:grpSpLocks/>
          </p:cNvGrpSpPr>
          <p:nvPr/>
        </p:nvGrpSpPr>
        <p:grpSpPr bwMode="auto">
          <a:xfrm>
            <a:off x="7378700" y="5524500"/>
            <a:ext cx="504825" cy="401638"/>
            <a:chOff x="2896" y="396"/>
            <a:chExt cx="1848" cy="1887"/>
          </a:xfrm>
        </p:grpSpPr>
        <p:pic>
          <p:nvPicPr>
            <p:cNvPr id="51478"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cs typeface="Arial" panose="020B0604020202020204" pitchFamily="34" charset="0"/>
              </a:endParaRPr>
            </a:p>
          </p:txBody>
        </p:sp>
        <p:pic>
          <p:nvPicPr>
            <p:cNvPr id="51480"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8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cs typeface="Arial" panose="020B0604020202020204" pitchFamily="34" charset="0"/>
              </a:endParaRPr>
            </a:p>
          </p:txBody>
        </p:sp>
        <p:sp>
          <p:nvSpPr>
            <p:cNvPr id="5149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9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cs typeface="Arial" panose="020B0604020202020204" pitchFamily="34" charset="0"/>
              </a:endParaRPr>
            </a:p>
          </p:txBody>
        </p:sp>
        <p:pic>
          <p:nvPicPr>
            <p:cNvPr id="51500"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58" name="Group 924"/>
          <p:cNvGrpSpPr>
            <a:grpSpLocks/>
          </p:cNvGrpSpPr>
          <p:nvPr/>
        </p:nvGrpSpPr>
        <p:grpSpPr bwMode="auto">
          <a:xfrm>
            <a:off x="5349875" y="1590675"/>
            <a:ext cx="617538" cy="387350"/>
            <a:chOff x="2920" y="972"/>
            <a:chExt cx="389" cy="244"/>
          </a:xfrm>
        </p:grpSpPr>
        <p:grpSp>
          <p:nvGrpSpPr>
            <p:cNvPr id="51466" name="Group 925"/>
            <p:cNvGrpSpPr>
              <a:grpSpLocks/>
            </p:cNvGrpSpPr>
            <p:nvPr/>
          </p:nvGrpSpPr>
          <p:grpSpPr bwMode="auto">
            <a:xfrm>
              <a:off x="3085" y="1027"/>
              <a:ext cx="102" cy="189"/>
              <a:chOff x="3436" y="1504"/>
              <a:chExt cx="393" cy="942"/>
            </a:xfrm>
          </p:grpSpPr>
          <p:pic>
            <p:nvPicPr>
              <p:cNvPr id="51468"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9"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70" name="Group 928"/>
              <p:cNvGrpSpPr>
                <a:grpSpLocks/>
              </p:cNvGrpSpPr>
              <p:nvPr/>
            </p:nvGrpSpPr>
            <p:grpSpPr bwMode="auto">
              <a:xfrm>
                <a:off x="3511" y="1689"/>
                <a:ext cx="289" cy="576"/>
                <a:chOff x="3511" y="1689"/>
                <a:chExt cx="289" cy="576"/>
              </a:xfrm>
            </p:grpSpPr>
            <p:sp>
              <p:nvSpPr>
                <p:cNvPr id="51471"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2"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3"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4"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en-US">
                    <a:cs typeface="Arial" panose="020B0604020202020204" pitchFamily="34" charset="0"/>
                  </a:endParaRPr>
                </a:p>
              </p:txBody>
            </p:sp>
            <p:sp>
              <p:nvSpPr>
                <p:cNvPr id="51475"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6"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77"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en-US">
                    <a:cs typeface="Arial" panose="020B0604020202020204" pitchFamily="34" charset="0"/>
                  </a:endParaRPr>
                </a:p>
              </p:txBody>
            </p:sp>
          </p:grpSp>
        </p:grpSp>
        <p:pic>
          <p:nvPicPr>
            <p:cNvPr id="51467"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59"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60" name="Group 938"/>
          <p:cNvGrpSpPr>
            <a:grpSpLocks/>
          </p:cNvGrpSpPr>
          <p:nvPr/>
        </p:nvGrpSpPr>
        <p:grpSpPr bwMode="auto">
          <a:xfrm>
            <a:off x="5662613" y="4538663"/>
            <a:ext cx="463550" cy="398462"/>
            <a:chOff x="3987" y="-51"/>
            <a:chExt cx="1252" cy="983"/>
          </a:xfrm>
        </p:grpSpPr>
        <p:pic>
          <p:nvPicPr>
            <p:cNvPr id="51464"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5" name="Freeform 940"/>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1" name="Group 941"/>
          <p:cNvGrpSpPr>
            <a:grpSpLocks/>
          </p:cNvGrpSpPr>
          <p:nvPr/>
        </p:nvGrpSpPr>
        <p:grpSpPr bwMode="auto">
          <a:xfrm>
            <a:off x="5500688" y="4938713"/>
            <a:ext cx="463550" cy="398462"/>
            <a:chOff x="3987" y="-51"/>
            <a:chExt cx="1252" cy="983"/>
          </a:xfrm>
        </p:grpSpPr>
        <p:pic>
          <p:nvPicPr>
            <p:cNvPr id="51462"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3" name="Freeform 943"/>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2" name="Group 944"/>
          <p:cNvGrpSpPr>
            <a:grpSpLocks/>
          </p:cNvGrpSpPr>
          <p:nvPr/>
        </p:nvGrpSpPr>
        <p:grpSpPr bwMode="auto">
          <a:xfrm>
            <a:off x="5957888" y="5186363"/>
            <a:ext cx="463550" cy="398462"/>
            <a:chOff x="3987" y="-51"/>
            <a:chExt cx="1252" cy="983"/>
          </a:xfrm>
        </p:grpSpPr>
        <p:pic>
          <p:nvPicPr>
            <p:cNvPr id="51460"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61" name="Freeform 946"/>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3" name="Group 947"/>
          <p:cNvGrpSpPr>
            <a:grpSpLocks/>
          </p:cNvGrpSpPr>
          <p:nvPr/>
        </p:nvGrpSpPr>
        <p:grpSpPr bwMode="auto">
          <a:xfrm>
            <a:off x="6396038" y="5224463"/>
            <a:ext cx="463550" cy="398462"/>
            <a:chOff x="3987" y="-51"/>
            <a:chExt cx="1252" cy="983"/>
          </a:xfrm>
        </p:grpSpPr>
        <p:pic>
          <p:nvPicPr>
            <p:cNvPr id="51458"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9" name="Freeform 949"/>
            <p:cNvSpPr>
              <a:spLocks/>
            </p:cNvSpPr>
            <p:nvPr/>
          </p:nvSpPr>
          <p:spPr bwMode="auto">
            <a:xfrm>
              <a:off x="4507" y="37"/>
              <a:ext cx="640" cy="459"/>
            </a:xfrm>
            <a:custGeom>
              <a:avLst/>
              <a:gdLst>
                <a:gd name="T0" fmla="*/ 10 w 714"/>
                <a:gd name="T1" fmla="*/ 1 h 714"/>
                <a:gd name="T2" fmla="*/ 52 w 714"/>
                <a:gd name="T3" fmla="*/ 0 h 714"/>
                <a:gd name="T4" fmla="*/ 41 w 714"/>
                <a:gd name="T5" fmla="*/ 1 h 714"/>
                <a:gd name="T6" fmla="*/ 0 w 714"/>
                <a:gd name="T7" fmla="*/ 1 h 714"/>
                <a:gd name="T8" fmla="*/ 10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grpSp>
        <p:nvGrpSpPr>
          <p:cNvPr id="51264" name="Group 950"/>
          <p:cNvGrpSpPr>
            <a:grpSpLocks/>
          </p:cNvGrpSpPr>
          <p:nvPr/>
        </p:nvGrpSpPr>
        <p:grpSpPr bwMode="auto">
          <a:xfrm>
            <a:off x="8186738" y="5014913"/>
            <a:ext cx="249237" cy="555625"/>
            <a:chOff x="1115" y="2770"/>
            <a:chExt cx="589" cy="1034"/>
          </a:xfrm>
        </p:grpSpPr>
        <p:sp>
          <p:nvSpPr>
            <p:cNvPr id="51426"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7"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8"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29"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30"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1" name="Group 956"/>
            <p:cNvGrpSpPr>
              <a:grpSpLocks/>
            </p:cNvGrpSpPr>
            <p:nvPr/>
          </p:nvGrpSpPr>
          <p:grpSpPr bwMode="auto">
            <a:xfrm>
              <a:off x="1367" y="2873"/>
              <a:ext cx="240" cy="63"/>
              <a:chOff x="614" y="2568"/>
              <a:chExt cx="725" cy="139"/>
            </a:xfrm>
          </p:grpSpPr>
          <p:sp>
            <p:nvSpPr>
              <p:cNvPr id="51456"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7"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2"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3" name="Group 960"/>
            <p:cNvGrpSpPr>
              <a:grpSpLocks/>
            </p:cNvGrpSpPr>
            <p:nvPr/>
          </p:nvGrpSpPr>
          <p:grpSpPr bwMode="auto">
            <a:xfrm>
              <a:off x="1366" y="3014"/>
              <a:ext cx="240" cy="58"/>
              <a:chOff x="614" y="2568"/>
              <a:chExt cx="725" cy="139"/>
            </a:xfrm>
          </p:grpSpPr>
          <p:sp>
            <p:nvSpPr>
              <p:cNvPr id="51454"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5"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4"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35"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36" name="Group 965"/>
            <p:cNvGrpSpPr>
              <a:grpSpLocks/>
            </p:cNvGrpSpPr>
            <p:nvPr/>
          </p:nvGrpSpPr>
          <p:grpSpPr bwMode="auto">
            <a:xfrm>
              <a:off x="1361" y="3287"/>
              <a:ext cx="240" cy="65"/>
              <a:chOff x="614" y="2568"/>
              <a:chExt cx="725" cy="139"/>
            </a:xfrm>
          </p:grpSpPr>
          <p:sp>
            <p:nvSpPr>
              <p:cNvPr id="51452"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3"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7"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38" name="Group 969"/>
            <p:cNvGrpSpPr>
              <a:grpSpLocks/>
            </p:cNvGrpSpPr>
            <p:nvPr/>
          </p:nvGrpSpPr>
          <p:grpSpPr bwMode="auto">
            <a:xfrm>
              <a:off x="1363" y="3158"/>
              <a:ext cx="240" cy="60"/>
              <a:chOff x="614" y="2568"/>
              <a:chExt cx="725" cy="139"/>
            </a:xfrm>
          </p:grpSpPr>
          <p:sp>
            <p:nvSpPr>
              <p:cNvPr id="51450"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51"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39"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0"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1"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42"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3"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44"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5"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6"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7"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48"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49"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5" name="Group 983"/>
          <p:cNvGrpSpPr>
            <a:grpSpLocks/>
          </p:cNvGrpSpPr>
          <p:nvPr/>
        </p:nvGrpSpPr>
        <p:grpSpPr bwMode="auto">
          <a:xfrm>
            <a:off x="7900988" y="5224463"/>
            <a:ext cx="230187" cy="498475"/>
            <a:chOff x="1115" y="2770"/>
            <a:chExt cx="589" cy="1034"/>
          </a:xfrm>
        </p:grpSpPr>
        <p:sp>
          <p:nvSpPr>
            <p:cNvPr id="51394"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5"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96"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7"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398"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99" name="Group 989"/>
            <p:cNvGrpSpPr>
              <a:grpSpLocks/>
            </p:cNvGrpSpPr>
            <p:nvPr/>
          </p:nvGrpSpPr>
          <p:grpSpPr bwMode="auto">
            <a:xfrm>
              <a:off x="1367" y="2873"/>
              <a:ext cx="240" cy="63"/>
              <a:chOff x="614" y="2568"/>
              <a:chExt cx="725" cy="139"/>
            </a:xfrm>
          </p:grpSpPr>
          <p:sp>
            <p:nvSpPr>
              <p:cNvPr id="51424"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5"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0"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1" name="Group 993"/>
            <p:cNvGrpSpPr>
              <a:grpSpLocks/>
            </p:cNvGrpSpPr>
            <p:nvPr/>
          </p:nvGrpSpPr>
          <p:grpSpPr bwMode="auto">
            <a:xfrm>
              <a:off x="1366" y="3014"/>
              <a:ext cx="240" cy="58"/>
              <a:chOff x="614" y="2568"/>
              <a:chExt cx="725" cy="139"/>
            </a:xfrm>
          </p:grpSpPr>
          <p:sp>
            <p:nvSpPr>
              <p:cNvPr id="51422"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3"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2"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3"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404" name="Group 998"/>
            <p:cNvGrpSpPr>
              <a:grpSpLocks/>
            </p:cNvGrpSpPr>
            <p:nvPr/>
          </p:nvGrpSpPr>
          <p:grpSpPr bwMode="auto">
            <a:xfrm>
              <a:off x="1361" y="3287"/>
              <a:ext cx="240" cy="65"/>
              <a:chOff x="614" y="2568"/>
              <a:chExt cx="725" cy="139"/>
            </a:xfrm>
          </p:grpSpPr>
          <p:sp>
            <p:nvSpPr>
              <p:cNvPr id="51420"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21"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5"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1406" name="Group 1002"/>
            <p:cNvGrpSpPr>
              <a:grpSpLocks/>
            </p:cNvGrpSpPr>
            <p:nvPr/>
          </p:nvGrpSpPr>
          <p:grpSpPr bwMode="auto">
            <a:xfrm>
              <a:off x="1363" y="3158"/>
              <a:ext cx="240" cy="60"/>
              <a:chOff x="614" y="2568"/>
              <a:chExt cx="725" cy="139"/>
            </a:xfrm>
          </p:grpSpPr>
          <p:sp>
            <p:nvSpPr>
              <p:cNvPr id="51418"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9"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1407"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08"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09"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1410"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1"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cs typeface="Arial" panose="020B0604020202020204" pitchFamily="34" charset="0"/>
              </a:endParaRPr>
            </a:p>
          </p:txBody>
        </p:sp>
        <p:sp>
          <p:nvSpPr>
            <p:cNvPr id="51412"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3"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4"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5"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51416"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417"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1266" name="Group 1016"/>
          <p:cNvGrpSpPr>
            <a:grpSpLocks/>
          </p:cNvGrpSpPr>
          <p:nvPr/>
        </p:nvGrpSpPr>
        <p:grpSpPr bwMode="auto">
          <a:xfrm>
            <a:off x="7389813" y="3911600"/>
            <a:ext cx="506412" cy="209550"/>
            <a:chOff x="4655" y="2464"/>
            <a:chExt cx="319" cy="132"/>
          </a:xfrm>
        </p:grpSpPr>
        <p:grpSp>
          <p:nvGrpSpPr>
            <p:cNvPr id="51377" name="Group 1017"/>
            <p:cNvGrpSpPr>
              <a:grpSpLocks/>
            </p:cNvGrpSpPr>
            <p:nvPr/>
          </p:nvGrpSpPr>
          <p:grpSpPr bwMode="auto">
            <a:xfrm>
              <a:off x="4660" y="2464"/>
              <a:ext cx="310" cy="130"/>
              <a:chOff x="4334" y="1470"/>
              <a:chExt cx="246" cy="107"/>
            </a:xfrm>
          </p:grpSpPr>
          <p:sp>
            <p:nvSpPr>
              <p:cNvPr id="5138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8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9" name="Group 1021"/>
              <p:cNvGrpSpPr>
                <a:grpSpLocks/>
              </p:cNvGrpSpPr>
              <p:nvPr/>
            </p:nvGrpSpPr>
            <p:grpSpPr bwMode="auto">
              <a:xfrm>
                <a:off x="4383" y="1488"/>
                <a:ext cx="138" cy="33"/>
                <a:chOff x="2468" y="1332"/>
                <a:chExt cx="310" cy="60"/>
              </a:xfrm>
            </p:grpSpPr>
            <p:sp>
              <p:nvSpPr>
                <p:cNvPr id="51392"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93"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90"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91"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7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8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81" name="Group 1029"/>
            <p:cNvGrpSpPr>
              <a:grpSpLocks/>
            </p:cNvGrpSpPr>
            <p:nvPr/>
          </p:nvGrpSpPr>
          <p:grpSpPr bwMode="auto">
            <a:xfrm>
              <a:off x="4719" y="2486"/>
              <a:ext cx="179" cy="41"/>
              <a:chOff x="2468" y="1332"/>
              <a:chExt cx="310" cy="60"/>
            </a:xfrm>
          </p:grpSpPr>
          <p:sp>
            <p:nvSpPr>
              <p:cNvPr id="51384"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85"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82"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83"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7" name="Group 1034"/>
          <p:cNvGrpSpPr>
            <a:grpSpLocks/>
          </p:cNvGrpSpPr>
          <p:nvPr/>
        </p:nvGrpSpPr>
        <p:grpSpPr bwMode="auto">
          <a:xfrm>
            <a:off x="7081838" y="3629025"/>
            <a:ext cx="506412" cy="209550"/>
            <a:chOff x="4655" y="2464"/>
            <a:chExt cx="319" cy="132"/>
          </a:xfrm>
        </p:grpSpPr>
        <p:grpSp>
          <p:nvGrpSpPr>
            <p:cNvPr id="51360" name="Group 1035"/>
            <p:cNvGrpSpPr>
              <a:grpSpLocks/>
            </p:cNvGrpSpPr>
            <p:nvPr/>
          </p:nvGrpSpPr>
          <p:grpSpPr bwMode="auto">
            <a:xfrm>
              <a:off x="4660" y="2464"/>
              <a:ext cx="310" cy="130"/>
              <a:chOff x="4334" y="1470"/>
              <a:chExt cx="246" cy="107"/>
            </a:xfrm>
          </p:grpSpPr>
          <p:sp>
            <p:nvSpPr>
              <p:cNvPr id="513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72" name="Group 1039"/>
              <p:cNvGrpSpPr>
                <a:grpSpLocks/>
              </p:cNvGrpSpPr>
              <p:nvPr/>
            </p:nvGrpSpPr>
            <p:grpSpPr bwMode="auto">
              <a:xfrm>
                <a:off x="4383" y="1488"/>
                <a:ext cx="138" cy="33"/>
                <a:chOff x="2468" y="1332"/>
                <a:chExt cx="310" cy="60"/>
              </a:xfrm>
            </p:grpSpPr>
            <p:sp>
              <p:nvSpPr>
                <p:cNvPr id="51375"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76"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73"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74"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6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6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6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64" name="Group 1047"/>
            <p:cNvGrpSpPr>
              <a:grpSpLocks/>
            </p:cNvGrpSpPr>
            <p:nvPr/>
          </p:nvGrpSpPr>
          <p:grpSpPr bwMode="auto">
            <a:xfrm>
              <a:off x="4719" y="2486"/>
              <a:ext cx="179" cy="41"/>
              <a:chOff x="2468" y="1332"/>
              <a:chExt cx="310" cy="60"/>
            </a:xfrm>
          </p:grpSpPr>
          <p:sp>
            <p:nvSpPr>
              <p:cNvPr id="51367"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68"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65"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66"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8" name="Group 1052"/>
          <p:cNvGrpSpPr>
            <a:grpSpLocks/>
          </p:cNvGrpSpPr>
          <p:nvPr/>
        </p:nvGrpSpPr>
        <p:grpSpPr bwMode="auto">
          <a:xfrm>
            <a:off x="7732713" y="3641725"/>
            <a:ext cx="506412" cy="209550"/>
            <a:chOff x="4655" y="2464"/>
            <a:chExt cx="319" cy="132"/>
          </a:xfrm>
        </p:grpSpPr>
        <p:grpSp>
          <p:nvGrpSpPr>
            <p:cNvPr id="51343" name="Group 1053"/>
            <p:cNvGrpSpPr>
              <a:grpSpLocks/>
            </p:cNvGrpSpPr>
            <p:nvPr/>
          </p:nvGrpSpPr>
          <p:grpSpPr bwMode="auto">
            <a:xfrm>
              <a:off x="4660" y="2464"/>
              <a:ext cx="310" cy="130"/>
              <a:chOff x="4334" y="1470"/>
              <a:chExt cx="246" cy="107"/>
            </a:xfrm>
          </p:grpSpPr>
          <p:sp>
            <p:nvSpPr>
              <p:cNvPr id="5135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5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5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55" name="Group 1057"/>
              <p:cNvGrpSpPr>
                <a:grpSpLocks/>
              </p:cNvGrpSpPr>
              <p:nvPr/>
            </p:nvGrpSpPr>
            <p:grpSpPr bwMode="auto">
              <a:xfrm>
                <a:off x="4383" y="1488"/>
                <a:ext cx="138" cy="33"/>
                <a:chOff x="2468" y="1332"/>
                <a:chExt cx="310" cy="60"/>
              </a:xfrm>
            </p:grpSpPr>
            <p:sp>
              <p:nvSpPr>
                <p:cNvPr id="51358"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59"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56"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57"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4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4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4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47" name="Group 1065"/>
            <p:cNvGrpSpPr>
              <a:grpSpLocks/>
            </p:cNvGrpSpPr>
            <p:nvPr/>
          </p:nvGrpSpPr>
          <p:grpSpPr bwMode="auto">
            <a:xfrm>
              <a:off x="4719" y="2486"/>
              <a:ext cx="179" cy="41"/>
              <a:chOff x="2468" y="1332"/>
              <a:chExt cx="310" cy="60"/>
            </a:xfrm>
          </p:grpSpPr>
          <p:sp>
            <p:nvSpPr>
              <p:cNvPr id="51350"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51"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48"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9"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69" name="Group 1070"/>
          <p:cNvGrpSpPr>
            <a:grpSpLocks/>
          </p:cNvGrpSpPr>
          <p:nvPr/>
        </p:nvGrpSpPr>
        <p:grpSpPr bwMode="auto">
          <a:xfrm>
            <a:off x="7202488" y="2486025"/>
            <a:ext cx="392112" cy="180975"/>
            <a:chOff x="4655" y="2464"/>
            <a:chExt cx="319" cy="132"/>
          </a:xfrm>
        </p:grpSpPr>
        <p:grpSp>
          <p:nvGrpSpPr>
            <p:cNvPr id="51326" name="Group 1071"/>
            <p:cNvGrpSpPr>
              <a:grpSpLocks/>
            </p:cNvGrpSpPr>
            <p:nvPr/>
          </p:nvGrpSpPr>
          <p:grpSpPr bwMode="auto">
            <a:xfrm>
              <a:off x="4660" y="2464"/>
              <a:ext cx="310" cy="130"/>
              <a:chOff x="4334" y="1470"/>
              <a:chExt cx="246" cy="107"/>
            </a:xfrm>
          </p:grpSpPr>
          <p:sp>
            <p:nvSpPr>
              <p:cNvPr id="513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8" name="Group 1075"/>
              <p:cNvGrpSpPr>
                <a:grpSpLocks/>
              </p:cNvGrpSpPr>
              <p:nvPr/>
            </p:nvGrpSpPr>
            <p:grpSpPr bwMode="auto">
              <a:xfrm>
                <a:off x="4383" y="1488"/>
                <a:ext cx="138" cy="33"/>
                <a:chOff x="2468" y="1332"/>
                <a:chExt cx="310" cy="60"/>
              </a:xfrm>
            </p:grpSpPr>
            <p:sp>
              <p:nvSpPr>
                <p:cNvPr id="51341"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42"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39"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40"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27"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28"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9"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30" name="Group 1083"/>
            <p:cNvGrpSpPr>
              <a:grpSpLocks/>
            </p:cNvGrpSpPr>
            <p:nvPr/>
          </p:nvGrpSpPr>
          <p:grpSpPr bwMode="auto">
            <a:xfrm>
              <a:off x="4719" y="2486"/>
              <a:ext cx="179" cy="41"/>
              <a:chOff x="2468" y="1332"/>
              <a:chExt cx="310" cy="60"/>
            </a:xfrm>
          </p:grpSpPr>
          <p:sp>
            <p:nvSpPr>
              <p:cNvPr id="51333"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34"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31"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32"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0" name="Group 1088"/>
          <p:cNvGrpSpPr>
            <a:grpSpLocks/>
          </p:cNvGrpSpPr>
          <p:nvPr/>
        </p:nvGrpSpPr>
        <p:grpSpPr bwMode="auto">
          <a:xfrm>
            <a:off x="7205663" y="2752725"/>
            <a:ext cx="407987" cy="180975"/>
            <a:chOff x="4655" y="2464"/>
            <a:chExt cx="319" cy="132"/>
          </a:xfrm>
        </p:grpSpPr>
        <p:grpSp>
          <p:nvGrpSpPr>
            <p:cNvPr id="51309" name="Group 1089"/>
            <p:cNvGrpSpPr>
              <a:grpSpLocks/>
            </p:cNvGrpSpPr>
            <p:nvPr/>
          </p:nvGrpSpPr>
          <p:grpSpPr bwMode="auto">
            <a:xfrm>
              <a:off x="4660" y="2464"/>
              <a:ext cx="310" cy="130"/>
              <a:chOff x="4334" y="1470"/>
              <a:chExt cx="246" cy="107"/>
            </a:xfrm>
          </p:grpSpPr>
          <p:sp>
            <p:nvSpPr>
              <p:cNvPr id="513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21" name="Group 1093"/>
              <p:cNvGrpSpPr>
                <a:grpSpLocks/>
              </p:cNvGrpSpPr>
              <p:nvPr/>
            </p:nvGrpSpPr>
            <p:grpSpPr bwMode="auto">
              <a:xfrm>
                <a:off x="4383" y="1488"/>
                <a:ext cx="138" cy="33"/>
                <a:chOff x="2468" y="1332"/>
                <a:chExt cx="310" cy="60"/>
              </a:xfrm>
            </p:grpSpPr>
            <p:sp>
              <p:nvSpPr>
                <p:cNvPr id="51324"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25"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22"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23"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310"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11"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12"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13" name="Group 1101"/>
            <p:cNvGrpSpPr>
              <a:grpSpLocks/>
            </p:cNvGrpSpPr>
            <p:nvPr/>
          </p:nvGrpSpPr>
          <p:grpSpPr bwMode="auto">
            <a:xfrm>
              <a:off x="4719" y="2486"/>
              <a:ext cx="179" cy="41"/>
              <a:chOff x="2468" y="1332"/>
              <a:chExt cx="310" cy="60"/>
            </a:xfrm>
          </p:grpSpPr>
          <p:sp>
            <p:nvSpPr>
              <p:cNvPr id="51316"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17"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314"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15"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1" name="Group 1106"/>
          <p:cNvGrpSpPr>
            <a:grpSpLocks/>
          </p:cNvGrpSpPr>
          <p:nvPr/>
        </p:nvGrpSpPr>
        <p:grpSpPr bwMode="auto">
          <a:xfrm>
            <a:off x="7758113" y="2749550"/>
            <a:ext cx="407987" cy="180975"/>
            <a:chOff x="4655" y="2464"/>
            <a:chExt cx="319" cy="132"/>
          </a:xfrm>
        </p:grpSpPr>
        <p:grpSp>
          <p:nvGrpSpPr>
            <p:cNvPr id="51292" name="Group 1107"/>
            <p:cNvGrpSpPr>
              <a:grpSpLocks/>
            </p:cNvGrpSpPr>
            <p:nvPr/>
          </p:nvGrpSpPr>
          <p:grpSpPr bwMode="auto">
            <a:xfrm>
              <a:off x="4660" y="2464"/>
              <a:ext cx="310" cy="130"/>
              <a:chOff x="4334" y="1470"/>
              <a:chExt cx="246" cy="107"/>
            </a:xfrm>
          </p:grpSpPr>
          <p:sp>
            <p:nvSpPr>
              <p:cNvPr id="513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3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3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304" name="Group 1111"/>
              <p:cNvGrpSpPr>
                <a:grpSpLocks/>
              </p:cNvGrpSpPr>
              <p:nvPr/>
            </p:nvGrpSpPr>
            <p:grpSpPr bwMode="auto">
              <a:xfrm>
                <a:off x="4383" y="1488"/>
                <a:ext cx="138" cy="33"/>
                <a:chOff x="2468" y="1332"/>
                <a:chExt cx="310" cy="60"/>
              </a:xfrm>
            </p:grpSpPr>
            <p:sp>
              <p:nvSpPr>
                <p:cNvPr id="51307"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308"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305"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306"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9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9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9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96" name="Group 1119"/>
            <p:cNvGrpSpPr>
              <a:grpSpLocks/>
            </p:cNvGrpSpPr>
            <p:nvPr/>
          </p:nvGrpSpPr>
          <p:grpSpPr bwMode="auto">
            <a:xfrm>
              <a:off x="4719" y="2486"/>
              <a:ext cx="179" cy="41"/>
              <a:chOff x="2468" y="1332"/>
              <a:chExt cx="310" cy="60"/>
            </a:xfrm>
          </p:grpSpPr>
          <p:sp>
            <p:nvSpPr>
              <p:cNvPr id="51299"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300"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97"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98"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1272" name="Group 1124"/>
          <p:cNvGrpSpPr>
            <a:grpSpLocks/>
          </p:cNvGrpSpPr>
          <p:nvPr/>
        </p:nvGrpSpPr>
        <p:grpSpPr bwMode="auto">
          <a:xfrm>
            <a:off x="7688263" y="2390775"/>
            <a:ext cx="392112" cy="180975"/>
            <a:chOff x="4655" y="2464"/>
            <a:chExt cx="319" cy="132"/>
          </a:xfrm>
        </p:grpSpPr>
        <p:grpSp>
          <p:nvGrpSpPr>
            <p:cNvPr id="51275" name="Group 1125"/>
            <p:cNvGrpSpPr>
              <a:grpSpLocks/>
            </p:cNvGrpSpPr>
            <p:nvPr/>
          </p:nvGrpSpPr>
          <p:grpSpPr bwMode="auto">
            <a:xfrm>
              <a:off x="4660" y="2464"/>
              <a:ext cx="310" cy="130"/>
              <a:chOff x="4334" y="1470"/>
              <a:chExt cx="246" cy="107"/>
            </a:xfrm>
          </p:grpSpPr>
          <p:sp>
            <p:nvSpPr>
              <p:cNvPr id="512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87" name="Group 1129"/>
              <p:cNvGrpSpPr>
                <a:grpSpLocks/>
              </p:cNvGrpSpPr>
              <p:nvPr/>
            </p:nvGrpSpPr>
            <p:grpSpPr bwMode="auto">
              <a:xfrm>
                <a:off x="4383" y="1488"/>
                <a:ext cx="138" cy="33"/>
                <a:chOff x="2468" y="1332"/>
                <a:chExt cx="310" cy="60"/>
              </a:xfrm>
            </p:grpSpPr>
            <p:sp>
              <p:nvSpPr>
                <p:cNvPr id="51290"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sp>
              <p:nvSpPr>
                <p:cNvPr id="51291"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a:solidFill>
                    <a:schemeClr val="bg2"/>
                  </a:solidFill>
                  <a:round/>
                  <a:headEnd/>
                  <a:tailEnd/>
                </a:ln>
              </p:spPr>
              <p:txBody>
                <a:bodyPr/>
                <a:lstStyle/>
                <a:p>
                  <a:endParaRPr lang="en-US">
                    <a:cs typeface="Arial" panose="020B0604020202020204" pitchFamily="34" charset="0"/>
                  </a:endParaRPr>
                </a:p>
              </p:txBody>
            </p:sp>
          </p:grpSp>
          <p:sp>
            <p:nvSpPr>
              <p:cNvPr id="51288"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9"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127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127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127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1279" name="Group 1137"/>
            <p:cNvGrpSpPr>
              <a:grpSpLocks/>
            </p:cNvGrpSpPr>
            <p:nvPr/>
          </p:nvGrpSpPr>
          <p:grpSpPr bwMode="auto">
            <a:xfrm>
              <a:off x="4719" y="2486"/>
              <a:ext cx="179" cy="41"/>
              <a:chOff x="2468" y="1332"/>
              <a:chExt cx="310" cy="60"/>
            </a:xfrm>
          </p:grpSpPr>
          <p:sp>
            <p:nvSpPr>
              <p:cNvPr id="51282"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1283"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1280"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1281"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51273"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150" y="1039813"/>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14C5DD3-D0C3-44DB-8570-D471A3173833}" type="slidenum">
              <a:rPr lang="en-US" altLang="en-US" sz="1200">
                <a:latin typeface="Arial" panose="020B0604020202020204" pitchFamily="34" charset="0"/>
              </a:rPr>
              <a:pPr>
                <a:lnSpc>
                  <a:spcPct val="100000"/>
                </a:lnSpc>
                <a:spcBef>
                  <a:spcPct val="0"/>
                </a:spcBef>
                <a:buClrTx/>
                <a:buSzTx/>
                <a:buFontTx/>
                <a:buNone/>
              </a:pPr>
              <a:t>24</a:t>
            </a:fld>
            <a:endParaRPr lang="en-US" altLang="en-US" sz="120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53251"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29" y="1164453"/>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2"/>
          <p:cNvSpPr>
            <a:spLocks noGrp="1" noChangeArrowheads="1"/>
          </p:cNvSpPr>
          <p:nvPr>
            <p:ph type="title" idx="4294967295"/>
          </p:nvPr>
        </p:nvSpPr>
        <p:spPr>
          <a:xfrm>
            <a:off x="233490" y="223757"/>
            <a:ext cx="8902700" cy="833438"/>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gói: lưu và chuyển tiếp (store-and-forward)</a:t>
            </a:r>
          </a:p>
        </p:txBody>
      </p:sp>
      <p:sp>
        <p:nvSpPr>
          <p:cNvPr id="53253" name="Rectangle 3"/>
          <p:cNvSpPr>
            <a:spLocks noGrp="1" noChangeArrowheads="1"/>
          </p:cNvSpPr>
          <p:nvPr>
            <p:ph type="body" sz="half" idx="4294967295"/>
          </p:nvPr>
        </p:nvSpPr>
        <p:spPr>
          <a:xfrm>
            <a:off x="341313" y="3330575"/>
            <a:ext cx="4381500" cy="3262313"/>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Mất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L</a:t>
            </a:r>
            <a:r>
              <a:rPr lang="en-US" altLang="en-US" sz="2300">
                <a:latin typeface="Arial" panose="020B0604020202020204" pitchFamily="34" charset="0"/>
                <a:ea typeface="ＭＳ Ｐゴシック" panose="020B0600070205080204" pitchFamily="34" charset="-128"/>
                <a:cs typeface="Arial" panose="020B0604020202020204" pitchFamily="34" charset="0"/>
              </a:rPr>
              <a:t>/</a:t>
            </a:r>
            <a:r>
              <a:rPr lang="en-US" altLang="en-US" sz="2300" i="1">
                <a:latin typeface="Arial" panose="020B0604020202020204" pitchFamily="34" charset="0"/>
                <a:ea typeface="ＭＳ Ｐゴシック" panose="020B0600070205080204" pitchFamily="34" charset="-128"/>
                <a:cs typeface="Arial" panose="020B0604020202020204" pitchFamily="34" charset="0"/>
              </a:rPr>
              <a:t>R</a:t>
            </a:r>
            <a:r>
              <a:rPr lang="en-US" altLang="en-US" sz="2300">
                <a:latin typeface="Arial" panose="020B0604020202020204" pitchFamily="34" charset="0"/>
                <a:ea typeface="ＭＳ Ｐゴシック" panose="020B0600070205080204" pitchFamily="34" charset="-128"/>
                <a:cs typeface="Arial" panose="020B0604020202020204" pitchFamily="34" charset="0"/>
              </a:rPr>
              <a:t> giây để truyền tải L-bit gói trong đường liên kết tại tốc độ R bps</a:t>
            </a:r>
          </a:p>
          <a:p>
            <a:pPr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Lưu và chuyển tiếp:</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toàn</a:t>
            </a:r>
            <a:r>
              <a:rPr lang="en-US" altLang="en-US" sz="2300"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300" i="1">
                <a:latin typeface="Arial" panose="020B0604020202020204" pitchFamily="34" charset="0"/>
                <a:ea typeface="ＭＳ Ｐゴシック" panose="020B0600070205080204" pitchFamily="34" charset="-128"/>
                <a:cs typeface="Arial" panose="020B0604020202020204" pitchFamily="34" charset="0"/>
              </a:rPr>
              <a:t>bộ các gói phải  đến bộ định tuyến trước khi nó có thể được truyền tải</a:t>
            </a:r>
            <a:r>
              <a:rPr lang="en-US" altLang="en-US" sz="2300">
                <a:latin typeface="Arial" panose="020B0604020202020204" pitchFamily="34" charset="0"/>
                <a:ea typeface="ＭＳ Ｐゴシック" panose="020B0600070205080204" pitchFamily="34" charset="-128"/>
                <a:cs typeface="Arial" panose="020B0604020202020204" pitchFamily="34" charset="0"/>
              </a:rPr>
              <a:t> trên đường liên kết tiếp theo</a:t>
            </a:r>
          </a:p>
        </p:txBody>
      </p:sp>
      <p:sp>
        <p:nvSpPr>
          <p:cNvPr id="53254" name="Rectangle 4"/>
          <p:cNvSpPr>
            <a:spLocks noGrp="1" noChangeArrowheads="1"/>
          </p:cNvSpPr>
          <p:nvPr>
            <p:ph type="body" sz="half" idx="4294967295"/>
          </p:nvPr>
        </p:nvSpPr>
        <p:spPr>
          <a:xfrm>
            <a:off x="4975225" y="3602038"/>
            <a:ext cx="3995738" cy="2232025"/>
          </a:xfrm>
        </p:spPr>
        <p:txBody>
          <a:bodyPr/>
          <a:lstStyle/>
          <a:p>
            <a:pPr eaLnBrk="1" hangingPunct="1">
              <a:lnSpc>
                <a:spcPct val="90000"/>
              </a:lnSpc>
              <a:buFont typeface="Wingdings" panose="05000000000000000000" pitchFamily="2" charset="2"/>
              <a:buNone/>
            </a:pPr>
            <a:r>
              <a:rPr lang="en-US" altLang="en-US" sz="24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 số về one-hop :</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 7.5 Mbits</a:t>
            </a:r>
          </a:p>
          <a:p>
            <a:pPr eaLnBrk="1" hangingPunct="1">
              <a:lnSpc>
                <a:spcPct val="90000"/>
              </a:lnSpc>
              <a:buSzTx/>
              <a:buFont typeface="Wingdings" panose="05000000000000000000" pitchFamily="2" charset="2"/>
              <a:buChar char="§"/>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 1.5 Mbps</a:t>
            </a:r>
          </a:p>
          <a:p>
            <a:pPr eaLnBrk="1" hangingPunct="1">
              <a:lnSpc>
                <a:spcPct val="90000"/>
              </a:lnSpc>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Độ trễ truyền tải one-hop = 5 sec</a:t>
            </a:r>
          </a:p>
        </p:txBody>
      </p:sp>
      <p:sp>
        <p:nvSpPr>
          <p:cNvPr id="53255" name="AutoShape 42"/>
          <p:cNvSpPr>
            <a:spLocks/>
          </p:cNvSpPr>
          <p:nvPr/>
        </p:nvSpPr>
        <p:spPr bwMode="auto">
          <a:xfrm>
            <a:off x="4975225" y="5695950"/>
            <a:ext cx="152400" cy="728663"/>
          </a:xfrm>
          <a:prstGeom prst="rightBrace">
            <a:avLst>
              <a:gd name="adj1" fmla="val 501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000000"/>
              </a:solidFill>
              <a:latin typeface="Arial" panose="020B0604020202020204" pitchFamily="34" charset="0"/>
            </a:endParaRPr>
          </a:p>
        </p:txBody>
      </p:sp>
      <p:sp>
        <p:nvSpPr>
          <p:cNvPr id="53256" name="Text Box 43"/>
          <p:cNvSpPr txBox="1">
            <a:spLocks noChangeArrowheads="1"/>
          </p:cNvSpPr>
          <p:nvPr/>
        </p:nvSpPr>
        <p:spPr bwMode="auto">
          <a:xfrm>
            <a:off x="5121275" y="5999163"/>
            <a:ext cx="28745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Thêm về độ trễ ngắn …</a:t>
            </a:r>
          </a:p>
        </p:txBody>
      </p:sp>
      <p:sp>
        <p:nvSpPr>
          <p:cNvPr id="532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E5AAC9CE-91CF-4C04-9AF3-CB7D24CE1EEA}" type="slidenum">
              <a:rPr lang="en-US" altLang="en-US" sz="1200">
                <a:solidFill>
                  <a:srgbClr val="000000"/>
                </a:solidFill>
                <a:latin typeface="Arial" panose="020B0604020202020204" pitchFamily="34" charset="0"/>
              </a:rPr>
              <a:pPr>
                <a:lnSpc>
                  <a:spcPct val="100000"/>
                </a:lnSpc>
                <a:spcBef>
                  <a:spcPct val="0"/>
                </a:spcBef>
                <a:buClrTx/>
                <a:buSzTx/>
                <a:buFontTx/>
                <a:buNone/>
              </a:pPr>
              <a:t>25</a:t>
            </a:fld>
            <a:endParaRPr lang="en-US" altLang="en-US" sz="1200">
              <a:solidFill>
                <a:srgbClr val="000000"/>
              </a:solidFill>
              <a:latin typeface="Arial" panose="020B0604020202020204" pitchFamily="34" charset="0"/>
            </a:endParaRPr>
          </a:p>
        </p:txBody>
      </p:sp>
      <p:sp>
        <p:nvSpPr>
          <p:cNvPr id="41" name="TextBox 40"/>
          <p:cNvSpPr txBox="1"/>
          <p:nvPr/>
        </p:nvSpPr>
        <p:spPr>
          <a:xfrm>
            <a:off x="697752" y="2713038"/>
            <a:ext cx="94128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Nguồn</a:t>
            </a:r>
            <a:endParaRPr lang="en-US" sz="2000" kern="0" dirty="0">
              <a:solidFill>
                <a:prstClr val="black"/>
              </a:solidFill>
              <a:ea typeface="+mn-ea"/>
              <a:cs typeface="Arial" panose="020B0604020202020204" pitchFamily="34" charset="0"/>
            </a:endParaRPr>
          </a:p>
        </p:txBody>
      </p:sp>
      <p:grpSp>
        <p:nvGrpSpPr>
          <p:cNvPr id="53259" name="Group 41"/>
          <p:cNvGrpSpPr>
            <a:grpSpLocks/>
          </p:cNvGrpSpPr>
          <p:nvPr/>
        </p:nvGrpSpPr>
        <p:grpSpPr bwMode="auto">
          <a:xfrm>
            <a:off x="1630363" y="2768600"/>
            <a:ext cx="1057275" cy="420688"/>
            <a:chOff x="1816230" y="6118900"/>
            <a:chExt cx="1843339" cy="739100"/>
          </a:xfrm>
        </p:grpSpPr>
        <p:pic>
          <p:nvPicPr>
            <p:cNvPr id="533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cxnSp>
        <p:nvCxnSpPr>
          <p:cNvPr id="53260"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1" name="Group 43"/>
          <p:cNvGrpSpPr>
            <a:grpSpLocks/>
          </p:cNvGrpSpPr>
          <p:nvPr/>
        </p:nvGrpSpPr>
        <p:grpSpPr bwMode="auto">
          <a:xfrm>
            <a:off x="3922713" y="2687638"/>
            <a:ext cx="1058862" cy="384175"/>
            <a:chOff x="5142253" y="5649029"/>
            <a:chExt cx="1304545" cy="695633"/>
          </a:xfrm>
        </p:grpSpPr>
        <p:grpSp>
          <p:nvGrpSpPr>
            <p:cNvPr id="53313" name="Group 92"/>
            <p:cNvGrpSpPr>
              <a:grpSpLocks/>
            </p:cNvGrpSpPr>
            <p:nvPr/>
          </p:nvGrpSpPr>
          <p:grpSpPr bwMode="auto">
            <a:xfrm>
              <a:off x="5147271" y="5649029"/>
              <a:ext cx="1276350" cy="695633"/>
              <a:chOff x="4981575" y="5851547"/>
              <a:chExt cx="1276350" cy="695633"/>
            </a:xfrm>
          </p:grpSpPr>
          <p:pic>
            <p:nvPicPr>
              <p:cNvPr id="53316"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7"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8"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9"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314"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5"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2" name="Group 44"/>
          <p:cNvGrpSpPr>
            <a:grpSpLocks/>
          </p:cNvGrpSpPr>
          <p:nvPr/>
        </p:nvGrpSpPr>
        <p:grpSpPr bwMode="auto">
          <a:xfrm>
            <a:off x="3876675" y="1608138"/>
            <a:ext cx="1092200" cy="303212"/>
            <a:chOff x="5128542" y="4838701"/>
            <a:chExt cx="1300833" cy="530211"/>
          </a:xfrm>
        </p:grpSpPr>
        <p:pic>
          <p:nvPicPr>
            <p:cNvPr id="533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11"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312"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grpSp>
        <p:nvGrpSpPr>
          <p:cNvPr id="53263" name="Group 45"/>
          <p:cNvGrpSpPr>
            <a:grpSpLocks/>
          </p:cNvGrpSpPr>
          <p:nvPr/>
        </p:nvGrpSpPr>
        <p:grpSpPr bwMode="auto">
          <a:xfrm>
            <a:off x="1734374" y="1291745"/>
            <a:ext cx="1150937" cy="730250"/>
            <a:chOff x="2387973" y="4309243"/>
            <a:chExt cx="1771787" cy="1282262"/>
          </a:xfrm>
        </p:grpSpPr>
        <p:pic>
          <p:nvPicPr>
            <p:cNvPr id="53306" name="Picture 9"/>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2000">
                <a:solidFill>
                  <a:srgbClr val="FFFFFF"/>
                </a:solidFill>
                <a:latin typeface="Arial" panose="020B0604020202020204" pitchFamily="34" charset="0"/>
                <a:cs typeface="Arial" panose="020B0604020202020204" pitchFamily="34" charset="0"/>
              </a:endParaRPr>
            </a:p>
          </p:txBody>
        </p:sp>
      </p:grpSp>
      <p:sp>
        <p:nvSpPr>
          <p:cNvPr id="47" name="TextBox 46"/>
          <p:cNvSpPr txBox="1"/>
          <p:nvPr/>
        </p:nvSpPr>
        <p:spPr>
          <a:xfrm>
            <a:off x="2935288" y="2908300"/>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cxnSp>
        <p:nvCxnSpPr>
          <p:cNvPr id="53265"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3266" name="Group 100"/>
          <p:cNvGrpSpPr>
            <a:grpSpLocks/>
          </p:cNvGrpSpPr>
          <p:nvPr/>
        </p:nvGrpSpPr>
        <p:grpSpPr bwMode="auto">
          <a:xfrm>
            <a:off x="5945188" y="2071688"/>
            <a:ext cx="1477962" cy="1284287"/>
            <a:chOff x="-44" y="1473"/>
            <a:chExt cx="981" cy="1105"/>
          </a:xfrm>
        </p:grpSpPr>
        <p:pic>
          <p:nvPicPr>
            <p:cNvPr id="53304"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a:solidFill>
                  <a:prstClr val="black"/>
                </a:solidFill>
                <a:ea typeface="+mn-ea"/>
                <a:cs typeface="Arial" panose="020B0604020202020204" pitchFamily="34" charset="0"/>
              </a:endParaRPr>
            </a:p>
          </p:txBody>
        </p:sp>
      </p:grpSp>
      <p:sp>
        <p:nvSpPr>
          <p:cNvPr id="50" name="TextBox 49"/>
          <p:cNvSpPr txBox="1"/>
          <p:nvPr/>
        </p:nvSpPr>
        <p:spPr>
          <a:xfrm>
            <a:off x="7427913" y="2778125"/>
            <a:ext cx="668773" cy="400110"/>
          </a:xfrm>
          <a:prstGeom prst="rect">
            <a:avLst/>
          </a:prstGeom>
          <a:noFill/>
        </p:spPr>
        <p:txBody>
          <a:bodyPr wrap="none">
            <a:spAutoFit/>
          </a:bodyPr>
          <a:lstStyle/>
          <a:p>
            <a:pPr eaLnBrk="1" fontAlgn="auto" hangingPunct="1">
              <a:spcBef>
                <a:spcPts val="0"/>
              </a:spcBef>
              <a:spcAft>
                <a:spcPts val="0"/>
              </a:spcAft>
              <a:defRPr/>
            </a:pPr>
            <a:r>
              <a:rPr lang="en-US" sz="2000" kern="0" dirty="0" err="1">
                <a:solidFill>
                  <a:prstClr val="black"/>
                </a:solidFill>
                <a:ea typeface="+mn-ea"/>
                <a:cs typeface="Arial" panose="020B0604020202020204" pitchFamily="34" charset="0"/>
              </a:rPr>
              <a:t>đích</a:t>
            </a:r>
            <a:endParaRPr lang="en-US" sz="2000" kern="0" dirty="0">
              <a:solidFill>
                <a:prstClr val="black"/>
              </a:solidFill>
              <a:ea typeface="+mn-ea"/>
              <a:cs typeface="Arial" panose="020B0604020202020204" pitchFamily="34" charset="0"/>
            </a:endParaRPr>
          </a:p>
        </p:txBody>
      </p:sp>
      <p:sp>
        <p:nvSpPr>
          <p:cNvPr id="53268" name="TextBox 52"/>
          <p:cNvSpPr txBox="1">
            <a:spLocks noChangeArrowheads="1"/>
          </p:cNvSpPr>
          <p:nvPr/>
        </p:nvSpPr>
        <p:spPr bwMode="auto">
          <a:xfrm>
            <a:off x="2395538" y="2574925"/>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1</a:t>
            </a:r>
          </a:p>
        </p:txBody>
      </p:sp>
      <p:sp>
        <p:nvSpPr>
          <p:cNvPr id="53269" name="TextBox 53"/>
          <p:cNvSpPr txBox="1">
            <a:spLocks noChangeArrowheads="1"/>
          </p:cNvSpPr>
          <p:nvPr/>
        </p:nvSpPr>
        <p:spPr bwMode="auto">
          <a:xfrm>
            <a:off x="2199973" y="258089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2</a:t>
            </a:r>
          </a:p>
        </p:txBody>
      </p:sp>
      <p:sp>
        <p:nvSpPr>
          <p:cNvPr id="53270" name="TextBox 54"/>
          <p:cNvSpPr txBox="1">
            <a:spLocks noChangeArrowheads="1"/>
          </p:cNvSpPr>
          <p:nvPr/>
        </p:nvSpPr>
        <p:spPr bwMode="auto">
          <a:xfrm>
            <a:off x="2011363" y="2578100"/>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rPr>
              <a:t>3</a:t>
            </a:r>
          </a:p>
        </p:txBody>
      </p:sp>
      <p:grpSp>
        <p:nvGrpSpPr>
          <p:cNvPr id="53271" name="Group 55"/>
          <p:cNvGrpSpPr>
            <a:grpSpLocks/>
          </p:cNvGrpSpPr>
          <p:nvPr/>
        </p:nvGrpSpPr>
        <p:grpSpPr bwMode="auto">
          <a:xfrm>
            <a:off x="1744663" y="1873250"/>
            <a:ext cx="2935287" cy="841375"/>
            <a:chOff x="593766" y="5264055"/>
            <a:chExt cx="3597129" cy="1011695"/>
          </a:xfrm>
        </p:grpSpPr>
        <p:grpSp>
          <p:nvGrpSpPr>
            <p:cNvPr id="53275" name="Group 56"/>
            <p:cNvGrpSpPr>
              <a:grpSpLocks/>
            </p:cNvGrpSpPr>
            <p:nvPr/>
          </p:nvGrpSpPr>
          <p:grpSpPr bwMode="auto">
            <a:xfrm>
              <a:off x="3527077" y="5264055"/>
              <a:ext cx="617671" cy="927313"/>
              <a:chOff x="2105936" y="5387204"/>
              <a:chExt cx="617671" cy="927313"/>
            </a:xfrm>
          </p:grpSpPr>
          <p:sp>
            <p:nvSpPr>
              <p:cNvPr id="53296"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300"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1"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2"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303"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6"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90"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cxnSp>
            <p:nvCxnSpPr>
              <p:cNvPr id="53292"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3"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4"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3295"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3277"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7"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78"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sp>
          <p:nvSpPr>
            <p:cNvPr id="53279"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nvGrpSpPr>
            <p:cNvPr id="53280"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2000" kern="0">
                  <a:solidFill>
                    <a:sysClr val="window" lastClr="FFFFFF"/>
                  </a:solidFill>
                  <a:ea typeface="+mn-ea"/>
                  <a:cs typeface="Arial" panose="020B0604020202020204" pitchFamily="34" charset="0"/>
                </a:endParaRPr>
              </a:p>
            </p:txBody>
          </p:sp>
          <p:sp>
            <p:nvSpPr>
              <p:cNvPr id="53284"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53281"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FFFF"/>
                </a:solidFill>
                <a:latin typeface="Arial" panose="020B0604020202020204" pitchFamily="34" charset="0"/>
              </a:endParaRPr>
            </a:p>
          </p:txBody>
        </p:sp>
      </p:grpSp>
      <p:sp>
        <p:nvSpPr>
          <p:cNvPr id="102" name="TextBox 101"/>
          <p:cNvSpPr txBox="1"/>
          <p:nvPr/>
        </p:nvSpPr>
        <p:spPr>
          <a:xfrm>
            <a:off x="541338" y="1903413"/>
            <a:ext cx="1082348" cy="528350"/>
          </a:xfrm>
          <a:prstGeom prst="rect">
            <a:avLst/>
          </a:prstGeom>
          <a:noFill/>
        </p:spPr>
        <p:txBody>
          <a:bodyPr wrap="none">
            <a:spAutoFit/>
          </a:bodyPr>
          <a:lstStyle/>
          <a:p>
            <a:pPr eaLnBrk="1" fontAlgn="auto" hangingPunct="1">
              <a:lnSpc>
                <a:spcPts val="1700"/>
              </a:lnSpc>
              <a:spcBef>
                <a:spcPts val="0"/>
              </a:spcBef>
              <a:spcAft>
                <a:spcPts val="0"/>
              </a:spcAft>
              <a:defRPr/>
            </a:pPr>
            <a:r>
              <a:rPr lang="en-US" sz="2000" i="1" kern="0" dirty="0">
                <a:solidFill>
                  <a:prstClr val="black"/>
                </a:solidFill>
                <a:ea typeface="+mn-ea"/>
                <a:cs typeface="Arial" panose="020B0604020202020204" pitchFamily="34" charset="0"/>
              </a:rPr>
              <a:t>L</a:t>
            </a:r>
            <a:r>
              <a:rPr lang="en-US" sz="2000" kern="0" dirty="0">
                <a:solidFill>
                  <a:prstClr val="black"/>
                </a:solidFill>
                <a:ea typeface="+mn-ea"/>
                <a:cs typeface="Arial" panose="020B0604020202020204" pitchFamily="34" charset="0"/>
              </a:rPr>
              <a:t> bits</a:t>
            </a:r>
          </a:p>
          <a:p>
            <a:pPr eaLnBrk="1" fontAlgn="auto" hangingPunct="1">
              <a:lnSpc>
                <a:spcPts val="1700"/>
              </a:lnSpc>
              <a:spcBef>
                <a:spcPts val="0"/>
              </a:spcBef>
              <a:spcAft>
                <a:spcPts val="0"/>
              </a:spcAft>
              <a:defRPr/>
            </a:pPr>
            <a:r>
              <a:rPr lang="en-US" sz="2000" kern="0" dirty="0" err="1">
                <a:solidFill>
                  <a:prstClr val="black"/>
                </a:solidFill>
                <a:ea typeface="+mn-ea"/>
                <a:cs typeface="Arial" panose="020B0604020202020204" pitchFamily="34" charset="0"/>
              </a:rPr>
              <a:t>mỗi</a:t>
            </a:r>
            <a:r>
              <a:rPr lang="en-US" sz="2000" kern="0" dirty="0">
                <a:solidFill>
                  <a:prstClr val="black"/>
                </a:solidFill>
                <a:ea typeface="+mn-ea"/>
                <a:cs typeface="Arial" panose="020B0604020202020204" pitchFamily="34" charset="0"/>
              </a:rPr>
              <a:t>  </a:t>
            </a:r>
            <a:r>
              <a:rPr lang="en-US" sz="2000" kern="0" dirty="0" err="1">
                <a:solidFill>
                  <a:prstClr val="black"/>
                </a:solidFill>
                <a:ea typeface="+mn-ea"/>
                <a:cs typeface="Arial" panose="020B0604020202020204" pitchFamily="34" charset="0"/>
              </a:rPr>
              <a:t>gói</a:t>
            </a:r>
            <a:endParaRPr lang="en-US" sz="2000" kern="0" dirty="0">
              <a:solidFill>
                <a:prstClr val="black"/>
              </a:solidFill>
              <a:ea typeface="+mn-ea"/>
              <a:cs typeface="Arial" panose="020B0604020202020204" pitchFamily="34" charset="0"/>
            </a:endParaRPr>
          </a:p>
        </p:txBody>
      </p:sp>
      <p:sp>
        <p:nvSpPr>
          <p:cNvPr id="103" name="TextBox 102"/>
          <p:cNvSpPr txBox="1"/>
          <p:nvPr/>
        </p:nvSpPr>
        <p:spPr>
          <a:xfrm>
            <a:off x="5334000" y="2898775"/>
            <a:ext cx="854721" cy="400110"/>
          </a:xfrm>
          <a:prstGeom prst="rect">
            <a:avLst/>
          </a:prstGeom>
          <a:noFill/>
        </p:spPr>
        <p:txBody>
          <a:bodyPr wrap="none">
            <a:spAutoFit/>
          </a:bodyPr>
          <a:lstStyle/>
          <a:p>
            <a:pPr eaLnBrk="1" fontAlgn="auto" hangingPunct="1">
              <a:spcBef>
                <a:spcPts val="0"/>
              </a:spcBef>
              <a:spcAft>
                <a:spcPts val="0"/>
              </a:spcAft>
              <a:defRPr/>
            </a:pPr>
            <a:r>
              <a:rPr lang="en-US" sz="2000" i="1" kern="0" dirty="0">
                <a:solidFill>
                  <a:prstClr val="black"/>
                </a:solidFill>
                <a:ea typeface="+mn-ea"/>
                <a:cs typeface="Arial" panose="020B0604020202020204" pitchFamily="34" charset="0"/>
              </a:rPr>
              <a:t>R</a:t>
            </a:r>
            <a:r>
              <a:rPr lang="en-US" sz="2000" kern="0" dirty="0">
                <a:solidFill>
                  <a:prstClr val="black"/>
                </a:solidFill>
                <a:ea typeface="+mn-ea"/>
                <a:cs typeface="Arial" panose="020B0604020202020204" pitchFamily="34" charset="0"/>
              </a:rPr>
              <a:t> bps</a:t>
            </a:r>
          </a:p>
        </p:txBody>
      </p:sp>
      <p:sp>
        <p:nvSpPr>
          <p:cNvPr id="53274" name="Rectangle 3"/>
          <p:cNvSpPr txBox="1">
            <a:spLocks noChangeArrowheads="1"/>
          </p:cNvSpPr>
          <p:nvPr/>
        </p:nvSpPr>
        <p:spPr bwMode="auto">
          <a:xfrm>
            <a:off x="317499" y="5799347"/>
            <a:ext cx="4602163"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300">
                <a:latin typeface="Arial" panose="020B0604020202020204" pitchFamily="34" charset="0"/>
              </a:rPr>
              <a:t>Độ trễ giữa 2 đầu cuối (end-end delay) = 2</a:t>
            </a:r>
            <a:r>
              <a:rPr lang="en-US" altLang="en-US" sz="2300" i="1">
                <a:latin typeface="Arial" panose="020B0604020202020204" pitchFamily="34" charset="0"/>
              </a:rPr>
              <a:t>L</a:t>
            </a:r>
            <a:r>
              <a:rPr lang="en-US" altLang="en-US" sz="2300">
                <a:latin typeface="Arial" panose="020B0604020202020204" pitchFamily="34" charset="0"/>
              </a:rPr>
              <a:t>/</a:t>
            </a:r>
            <a:r>
              <a:rPr lang="en-US" altLang="en-US" sz="2300" i="1">
                <a:latin typeface="Arial" panose="020B0604020202020204" pitchFamily="34" charset="0"/>
              </a:rPr>
              <a:t>R</a:t>
            </a:r>
            <a:r>
              <a:rPr lang="en-US" altLang="en-US" sz="2300">
                <a:latin typeface="Arial" panose="020B0604020202020204" pitchFamily="34" charset="0"/>
              </a:rPr>
              <a:t> (giả sử không có độ trễ lan truyền)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28"/>
          <p:cNvGrpSpPr>
            <a:grpSpLocks/>
          </p:cNvGrpSpPr>
          <p:nvPr/>
        </p:nvGrpSpPr>
        <p:grpSpPr bwMode="auto">
          <a:xfrm>
            <a:off x="2303463" y="2090738"/>
            <a:ext cx="1187450" cy="554037"/>
            <a:chOff x="4650" y="1129"/>
            <a:chExt cx="246" cy="95"/>
          </a:xfrm>
        </p:grpSpPr>
        <p:sp>
          <p:nvSpPr>
            <p:cNvPr id="553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75" name="Group 232"/>
            <p:cNvGrpSpPr>
              <a:grpSpLocks/>
            </p:cNvGrpSpPr>
            <p:nvPr/>
          </p:nvGrpSpPr>
          <p:grpSpPr bwMode="auto">
            <a:xfrm>
              <a:off x="4699" y="1145"/>
              <a:ext cx="138" cy="29"/>
              <a:chOff x="2468" y="1332"/>
              <a:chExt cx="310" cy="60"/>
            </a:xfrm>
          </p:grpSpPr>
          <p:sp>
            <p:nvSpPr>
              <p:cNvPr id="5537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7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7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7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5299" name="Group 105"/>
          <p:cNvGrpSpPr>
            <a:grpSpLocks/>
          </p:cNvGrpSpPr>
          <p:nvPr/>
        </p:nvGrpSpPr>
        <p:grpSpPr bwMode="auto">
          <a:xfrm>
            <a:off x="6764338" y="2314575"/>
            <a:ext cx="779462" cy="679450"/>
            <a:chOff x="-44" y="1473"/>
            <a:chExt cx="981" cy="1105"/>
          </a:xfrm>
        </p:grpSpPr>
        <p:pic>
          <p:nvPicPr>
            <p:cNvPr id="55370"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71" name="Freeform 107"/>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0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5301" name="Rectangle 2"/>
          <p:cNvSpPr>
            <a:spLocks noGrp="1" noChangeArrowheads="1"/>
          </p:cNvSpPr>
          <p:nvPr>
            <p:ph type="title" idx="4294967295"/>
          </p:nvPr>
        </p:nvSpPr>
        <p:spPr>
          <a:xfrm>
            <a:off x="252413" y="130175"/>
            <a:ext cx="8447087" cy="114300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gói: độ trễ xếp hàng, sự mất mát</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55302" name="Line 230"/>
          <p:cNvSpPr>
            <a:spLocks noChangeShapeType="1"/>
          </p:cNvSpPr>
          <p:nvPr/>
        </p:nvSpPr>
        <p:spPr bwMode="auto">
          <a:xfrm>
            <a:off x="3467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5303" name="Line 276"/>
          <p:cNvSpPr>
            <a:spLocks noChangeShapeType="1"/>
          </p:cNvSpPr>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4" name="Line 277"/>
          <p:cNvSpPr>
            <a:spLocks noChangeShapeType="1"/>
          </p:cNvSpPr>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5" name="Line 278"/>
          <p:cNvSpPr>
            <a:spLocks noChangeShapeType="1"/>
          </p:cNvSpPr>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6" name="Line 279"/>
          <p:cNvSpPr>
            <a:spLocks noChangeShapeType="1"/>
          </p:cNvSpPr>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7" name="Line 280"/>
          <p:cNvSpPr>
            <a:spLocks noChangeShapeType="1"/>
          </p:cNvSpPr>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08" name="Rectangle 287"/>
          <p:cNvSpPr>
            <a:spLocks noChangeArrowheads="1"/>
          </p:cNvSpPr>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288"/>
          <p:cNvSpPr>
            <a:spLocks noChangeArrowheads="1"/>
          </p:cNvSpPr>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289"/>
          <p:cNvSpPr>
            <a:spLocks noChangeArrowheads="1"/>
          </p:cNvSpPr>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1" name="Rectangle 290"/>
          <p:cNvSpPr>
            <a:spLocks noChangeArrowheads="1"/>
          </p:cNvSpPr>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2" name="Rectangle 291"/>
          <p:cNvSpPr>
            <a:spLocks noChangeArrowheads="1"/>
          </p:cNvSpPr>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3" name="Rectangle 292"/>
          <p:cNvSpPr>
            <a:spLocks noChangeArrowheads="1"/>
          </p:cNvSpPr>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4" name="Rectangle 293"/>
          <p:cNvSpPr>
            <a:spLocks noChangeArrowheads="1"/>
          </p:cNvSpPr>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15" name="Group 311"/>
          <p:cNvGrpSpPr>
            <a:grpSpLocks/>
          </p:cNvGrpSpPr>
          <p:nvPr/>
        </p:nvGrpSpPr>
        <p:grpSpPr bwMode="auto">
          <a:xfrm>
            <a:off x="2786063" y="2262188"/>
            <a:ext cx="633412" cy="200025"/>
            <a:chOff x="1800" y="1425"/>
            <a:chExt cx="399" cy="126"/>
          </a:xfrm>
        </p:grpSpPr>
        <p:sp>
          <p:nvSpPr>
            <p:cNvPr id="55366"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7"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8"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69"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55316"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7"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8" name="Line 300"/>
          <p:cNvSpPr>
            <a:spLocks noChangeShapeType="1"/>
          </p:cNvSpPr>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19" name="Line 301"/>
          <p:cNvSpPr>
            <a:spLocks noChangeShapeType="1"/>
          </p:cNvSpPr>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0" name="Line 302"/>
          <p:cNvSpPr>
            <a:spLocks noChangeShapeType="1"/>
          </p:cNvSpPr>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1" name="Text Box 303"/>
          <p:cNvSpPr txBox="1">
            <a:spLocks noChangeArrowheads="1"/>
          </p:cNvSpPr>
          <p:nvPr/>
        </p:nvSpPr>
        <p:spPr bwMode="auto">
          <a:xfrm>
            <a:off x="749300" y="16335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55322" name="Text Box 304"/>
          <p:cNvSpPr txBox="1">
            <a:spLocks noChangeArrowheads="1"/>
          </p:cNvSpPr>
          <p:nvPr/>
        </p:nvSpPr>
        <p:spPr bwMode="auto">
          <a:xfrm>
            <a:off x="889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55323" name="Text Box 305"/>
          <p:cNvSpPr txBox="1">
            <a:spLocks noChangeArrowheads="1"/>
          </p:cNvSpPr>
          <p:nvPr/>
        </p:nvSpPr>
        <p:spPr bwMode="auto">
          <a:xfrm>
            <a:off x="6604000" y="146526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C</a:t>
            </a:r>
            <a:endParaRPr lang="en-US" altLang="en-US" sz="2400">
              <a:solidFill>
                <a:schemeClr val="accent1"/>
              </a:solidFill>
              <a:latin typeface="Arial" panose="020B0604020202020204" pitchFamily="34" charset="0"/>
            </a:endParaRPr>
          </a:p>
        </p:txBody>
      </p:sp>
      <p:sp>
        <p:nvSpPr>
          <p:cNvPr id="55324" name="Text Box 308"/>
          <p:cNvSpPr txBox="1">
            <a:spLocks noChangeArrowheads="1"/>
          </p:cNvSpPr>
          <p:nvPr/>
        </p:nvSpPr>
        <p:spPr bwMode="auto">
          <a:xfrm>
            <a:off x="1636713" y="1585913"/>
            <a:ext cx="1713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100 Mb/s</a:t>
            </a:r>
          </a:p>
        </p:txBody>
      </p:sp>
      <p:sp>
        <p:nvSpPr>
          <p:cNvPr id="55325" name="Text Box 309"/>
          <p:cNvSpPr txBox="1">
            <a:spLocks noChangeArrowheads="1"/>
          </p:cNvSpPr>
          <p:nvPr/>
        </p:nvSpPr>
        <p:spPr bwMode="auto">
          <a:xfrm>
            <a:off x="3625850" y="243840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R</a:t>
            </a:r>
            <a:r>
              <a:rPr lang="en-US" altLang="en-US" sz="2000">
                <a:latin typeface="Arial" panose="020B0604020202020204" pitchFamily="34" charset="0"/>
              </a:rPr>
              <a:t> = 1.5 Mb/s</a:t>
            </a:r>
            <a:endParaRPr lang="en-US" altLang="en-US" sz="2000">
              <a:solidFill>
                <a:schemeClr val="accent1"/>
              </a:solidFill>
              <a:latin typeface="Arial" panose="020B0604020202020204" pitchFamily="34" charset="0"/>
            </a:endParaRPr>
          </a:p>
        </p:txBody>
      </p:sp>
      <p:sp>
        <p:nvSpPr>
          <p:cNvPr id="55326" name="Text Box 310"/>
          <p:cNvSpPr txBox="1">
            <a:spLocks noChangeArrowheads="1"/>
          </p:cNvSpPr>
          <p:nvPr/>
        </p:nvSpPr>
        <p:spPr bwMode="auto">
          <a:xfrm>
            <a:off x="6022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chemeClr val="accent1"/>
              </a:solidFill>
              <a:latin typeface="Arial" panose="020B0604020202020204" pitchFamily="34" charset="0"/>
            </a:endParaRPr>
          </a:p>
        </p:txBody>
      </p:sp>
      <p:sp>
        <p:nvSpPr>
          <p:cNvPr id="55327" name="Line 281"/>
          <p:cNvSpPr>
            <a:spLocks noChangeShapeType="1"/>
          </p:cNvSpPr>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8" name="Line 283"/>
          <p:cNvSpPr>
            <a:spLocks noChangeShapeType="1"/>
          </p:cNvSpPr>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5329" name="Text Box 306"/>
          <p:cNvSpPr txBox="1">
            <a:spLocks noChangeArrowheads="1"/>
          </p:cNvSpPr>
          <p:nvPr/>
        </p:nvSpPr>
        <p:spPr bwMode="auto">
          <a:xfrm>
            <a:off x="7556500"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D</a:t>
            </a:r>
            <a:endParaRPr lang="en-US" altLang="en-US" sz="2400">
              <a:solidFill>
                <a:schemeClr val="accent1"/>
              </a:solidFill>
              <a:latin typeface="Arial" panose="020B0604020202020204" pitchFamily="34" charset="0"/>
            </a:endParaRPr>
          </a:p>
        </p:txBody>
      </p:sp>
      <p:sp>
        <p:nvSpPr>
          <p:cNvPr id="55330" name="Text Box 307"/>
          <p:cNvSpPr txBox="1">
            <a:spLocks noChangeArrowheads="1"/>
          </p:cNvSpPr>
          <p:nvPr/>
        </p:nvSpPr>
        <p:spPr bwMode="auto">
          <a:xfrm>
            <a:off x="8299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E</a:t>
            </a:r>
            <a:endParaRPr lang="en-US" altLang="en-US" sz="2400">
              <a:solidFill>
                <a:schemeClr val="accent1"/>
              </a:solidFill>
              <a:latin typeface="Arial" panose="020B0604020202020204" pitchFamily="34" charset="0"/>
            </a:endParaRPr>
          </a:p>
        </p:txBody>
      </p:sp>
      <p:sp>
        <p:nvSpPr>
          <p:cNvPr id="55331" name="Text Box 330"/>
          <p:cNvSpPr txBox="1">
            <a:spLocks noChangeArrowheads="1"/>
          </p:cNvSpPr>
          <p:nvPr/>
        </p:nvSpPr>
        <p:spPr bwMode="auto">
          <a:xfrm>
            <a:off x="2051050" y="2922588"/>
            <a:ext cx="2354263"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Các gói xếp hàng chờ đến lượt xuất trên đường liên kết</a:t>
            </a:r>
            <a:endParaRPr lang="en-US" altLang="en-US" sz="2000">
              <a:solidFill>
                <a:schemeClr val="accent1"/>
              </a:solidFill>
              <a:latin typeface="Arial" panose="020B0604020202020204" pitchFamily="34" charset="0"/>
            </a:endParaRPr>
          </a:p>
        </p:txBody>
      </p:sp>
      <p:sp>
        <p:nvSpPr>
          <p:cNvPr id="55332" name="Line 332"/>
          <p:cNvSpPr>
            <a:spLocks noChangeShapeType="1"/>
          </p:cNvSpPr>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5333" name="Group 96"/>
          <p:cNvGrpSpPr>
            <a:grpSpLocks/>
          </p:cNvGrpSpPr>
          <p:nvPr/>
        </p:nvGrpSpPr>
        <p:grpSpPr bwMode="auto">
          <a:xfrm>
            <a:off x="898525" y="1651000"/>
            <a:ext cx="779463" cy="679450"/>
            <a:chOff x="-44" y="1473"/>
            <a:chExt cx="981" cy="1105"/>
          </a:xfrm>
        </p:grpSpPr>
        <p:pic>
          <p:nvPicPr>
            <p:cNvPr id="55364"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5" name="Freeform 9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4" name="Group 99"/>
          <p:cNvGrpSpPr>
            <a:grpSpLocks/>
          </p:cNvGrpSpPr>
          <p:nvPr/>
        </p:nvGrpSpPr>
        <p:grpSpPr bwMode="auto">
          <a:xfrm>
            <a:off x="1085850" y="2625725"/>
            <a:ext cx="779463" cy="679450"/>
            <a:chOff x="-44" y="1473"/>
            <a:chExt cx="981" cy="1105"/>
          </a:xfrm>
        </p:grpSpPr>
        <p:pic>
          <p:nvPicPr>
            <p:cNvPr id="55362"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3" name="Freeform 10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5" name="Group 102"/>
          <p:cNvGrpSpPr>
            <a:grpSpLocks/>
          </p:cNvGrpSpPr>
          <p:nvPr/>
        </p:nvGrpSpPr>
        <p:grpSpPr bwMode="auto">
          <a:xfrm>
            <a:off x="7481888" y="2686050"/>
            <a:ext cx="779462" cy="679450"/>
            <a:chOff x="-44" y="1473"/>
            <a:chExt cx="981" cy="1105"/>
          </a:xfrm>
        </p:grpSpPr>
        <p:pic>
          <p:nvPicPr>
            <p:cNvPr id="55360"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61" name="Freeform 104"/>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5336" name="Group 108"/>
          <p:cNvGrpSpPr>
            <a:grpSpLocks/>
          </p:cNvGrpSpPr>
          <p:nvPr/>
        </p:nvGrpSpPr>
        <p:grpSpPr bwMode="auto">
          <a:xfrm>
            <a:off x="6846888" y="1493838"/>
            <a:ext cx="779462" cy="679450"/>
            <a:chOff x="-44" y="1473"/>
            <a:chExt cx="981" cy="1105"/>
          </a:xfrm>
        </p:grpSpPr>
        <p:pic>
          <p:nvPicPr>
            <p:cNvPr id="55358"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59" name="Freeform 11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55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51CD17C-270C-41F5-AEA0-643E7D8AC475}" type="slidenum">
              <a:rPr lang="en-US" altLang="en-US" sz="1200">
                <a:latin typeface="Arial" panose="020B0604020202020204" pitchFamily="34" charset="0"/>
              </a:rPr>
              <a:pPr>
                <a:lnSpc>
                  <a:spcPct val="100000"/>
                </a:lnSpc>
                <a:spcBef>
                  <a:spcPct val="0"/>
                </a:spcBef>
                <a:buClrTx/>
                <a:buSzTx/>
                <a:buFontTx/>
                <a:buNone/>
              </a:pPr>
              <a:t>26</a:t>
            </a:fld>
            <a:endParaRPr lang="en-US" altLang="en-US" sz="1200">
              <a:latin typeface="Arial" panose="020B0604020202020204" pitchFamily="34" charset="0"/>
            </a:endParaRPr>
          </a:p>
        </p:txBody>
      </p:sp>
      <p:grpSp>
        <p:nvGrpSpPr>
          <p:cNvPr id="55338" name="Group 228"/>
          <p:cNvGrpSpPr>
            <a:grpSpLocks/>
          </p:cNvGrpSpPr>
          <p:nvPr/>
        </p:nvGrpSpPr>
        <p:grpSpPr bwMode="auto">
          <a:xfrm>
            <a:off x="5391150" y="2160588"/>
            <a:ext cx="1128713" cy="439737"/>
            <a:chOff x="4650" y="1129"/>
            <a:chExt cx="246" cy="95"/>
          </a:xfrm>
        </p:grpSpPr>
        <p:sp>
          <p:nvSpPr>
            <p:cNvPr id="553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53" name="Group 232"/>
            <p:cNvGrpSpPr>
              <a:grpSpLocks/>
            </p:cNvGrpSpPr>
            <p:nvPr/>
          </p:nvGrpSpPr>
          <p:grpSpPr bwMode="auto">
            <a:xfrm>
              <a:off x="4699" y="1145"/>
              <a:ext cx="138" cy="29"/>
              <a:chOff x="2468" y="1332"/>
              <a:chExt cx="310" cy="60"/>
            </a:xfrm>
          </p:grpSpPr>
          <p:sp>
            <p:nvSpPr>
              <p:cNvPr id="55356"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57"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54"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55"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55339" name="Rectangle 6"/>
          <p:cNvSpPr>
            <a:spLocks noChangeArrowheads="1"/>
          </p:cNvSpPr>
          <p:nvPr/>
        </p:nvSpPr>
        <p:spPr bwMode="auto">
          <a:xfrm>
            <a:off x="606425" y="3744913"/>
            <a:ext cx="81311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800100" indent="-3429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chemeClr val="accent2"/>
              </a:buClr>
              <a:buSzPct val="85000"/>
              <a:buFont typeface="Wingdings" panose="05000000000000000000" pitchFamily="2" charset="2"/>
              <a:buNone/>
            </a:pPr>
            <a:r>
              <a:rPr lang="en-US" altLang="en-US">
                <a:solidFill>
                  <a:srgbClr val="C00000"/>
                </a:solidFill>
                <a:latin typeface="Arial" panose="020B0604020202020204" pitchFamily="34" charset="0"/>
              </a:rPr>
              <a:t>Xếp hàng và sự mất mát: </a:t>
            </a:r>
          </a:p>
          <a:p>
            <a:pPr algn="just">
              <a:buSzPct val="75000"/>
            </a:pPr>
            <a:r>
              <a:rPr lang="en-US" altLang="en-US" sz="2400">
                <a:latin typeface="Arial" panose="020B0604020202020204" pitchFamily="34" charset="0"/>
              </a:rPr>
              <a:t>Nếu tốc độ đến (theo bit) đến đường liên kết vượt quá tốc độ truyền dẫn của đường liên kết trong một khoảng thời gian:</a:t>
            </a:r>
          </a:p>
          <a:p>
            <a:pPr lvl="1" algn="just"/>
            <a:r>
              <a:rPr lang="en-US" altLang="en-US">
                <a:latin typeface="Arial" panose="020B0604020202020204" pitchFamily="34" charset="0"/>
                <a:ea typeface="ＭＳ Ｐゴシック" panose="020B0600070205080204" pitchFamily="34" charset="-128"/>
              </a:rPr>
              <a:t>Các gói sẽ xếp hàng và đợi để được truyền tải trên đường liên kết</a:t>
            </a:r>
          </a:p>
          <a:p>
            <a:pPr lvl="1" algn="just"/>
            <a:r>
              <a:rPr lang="en-US" altLang="en-US">
                <a:latin typeface="Arial" panose="020B0604020202020204" pitchFamily="34" charset="0"/>
                <a:ea typeface="ＭＳ Ｐゴシック" panose="020B0600070205080204" pitchFamily="34" charset="-128"/>
              </a:rPr>
              <a:t>Các gói có thể bị  bỏ (bị mất) nếu bộ nhớ (bộ đệm) bị đầy</a:t>
            </a:r>
          </a:p>
        </p:txBody>
      </p:sp>
      <p:pic>
        <p:nvPicPr>
          <p:cNvPr id="55340"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1225550"/>
            <a:ext cx="7313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41" name="Group 228"/>
          <p:cNvGrpSpPr>
            <a:grpSpLocks/>
          </p:cNvGrpSpPr>
          <p:nvPr/>
        </p:nvGrpSpPr>
        <p:grpSpPr bwMode="auto">
          <a:xfrm>
            <a:off x="5530850" y="2930525"/>
            <a:ext cx="1128713" cy="439738"/>
            <a:chOff x="4650" y="1129"/>
            <a:chExt cx="246" cy="95"/>
          </a:xfrm>
        </p:grpSpPr>
        <p:sp>
          <p:nvSpPr>
            <p:cNvPr id="553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53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5345" name="Group 232"/>
            <p:cNvGrpSpPr>
              <a:grpSpLocks/>
            </p:cNvGrpSpPr>
            <p:nvPr/>
          </p:nvGrpSpPr>
          <p:grpSpPr bwMode="auto">
            <a:xfrm>
              <a:off x="4699" y="1145"/>
              <a:ext cx="138" cy="29"/>
              <a:chOff x="2468" y="1332"/>
              <a:chExt cx="310" cy="60"/>
            </a:xfrm>
          </p:grpSpPr>
          <p:sp>
            <p:nvSpPr>
              <p:cNvPr id="55348"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5349"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5346"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5347"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Giới thiệu</a:t>
            </a: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4-</a:t>
            </a:r>
            <a:fld id="{05163D2E-CA09-4D4F-BEB2-CF2B6C6395F9}" type="slidenum">
              <a:rPr lang="en-US" altLang="en-US" sz="1200">
                <a:solidFill>
                  <a:srgbClr val="000000"/>
                </a:solidFill>
                <a:latin typeface="Arial" panose="020B0604020202020204" pitchFamily="34" charset="0"/>
                <a:cs typeface="Arial" panose="020B0604020202020204" pitchFamily="34" charset="0"/>
              </a:rPr>
              <a:pPr>
                <a:lnSpc>
                  <a:spcPct val="100000"/>
                </a:lnSpc>
                <a:spcBef>
                  <a:spcPct val="0"/>
                </a:spcBef>
                <a:buClrTx/>
                <a:buSzTx/>
                <a:buFontTx/>
                <a:buNone/>
              </a:pPr>
              <a:t>27</a:t>
            </a:fld>
            <a:endParaRPr lang="en-US" altLang="en-US" sz="1200">
              <a:solidFill>
                <a:srgbClr val="000000"/>
              </a:solidFill>
              <a:latin typeface="Arial" panose="020B0604020202020204" pitchFamily="34" charset="0"/>
              <a:cs typeface="Arial" panose="020B0604020202020204" pitchFamily="34" charset="0"/>
            </a:endParaRPr>
          </a:p>
        </p:txBody>
      </p:sp>
      <p:pic>
        <p:nvPicPr>
          <p:cNvPr id="57348" name="Picture 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a:xfrm>
            <a:off x="73817" y="73615"/>
            <a:ext cx="9020175" cy="1143000"/>
          </a:xfrm>
        </p:spPr>
        <p:txBody>
          <a:bodyPr/>
          <a:lstStyle/>
          <a:p>
            <a:pPr>
              <a:defRPr/>
            </a:pP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lõi</a:t>
            </a:r>
            <a:endParaRPr lang="en-US" dirty="0">
              <a:latin typeface="Arial" panose="020B0604020202020204" pitchFamily="34" charset="0"/>
              <a:cs typeface="Arial" panose="020B0604020202020204" pitchFamily="34" charset="0"/>
            </a:endParaRPr>
          </a:p>
        </p:txBody>
      </p:sp>
      <p:sp>
        <p:nvSpPr>
          <p:cNvPr id="57350" name="Rectangle 3"/>
          <p:cNvSpPr>
            <a:spLocks noGrp="1" noChangeArrowheads="1"/>
          </p:cNvSpPr>
          <p:nvPr>
            <p:ph type="body" idx="1"/>
          </p:nvPr>
        </p:nvSpPr>
        <p:spPr>
          <a:xfrm>
            <a:off x="4603750" y="1404938"/>
            <a:ext cx="4192588" cy="4648200"/>
          </a:xfrm>
        </p:spPr>
        <p:txBody>
          <a:bodyPr/>
          <a:lstStyle/>
          <a:p>
            <a:pPr marL="0" indent="0" algn="just">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Chuyển tiếp (forwarding)</a:t>
            </a: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400">
                <a:solidFill>
                  <a:srgbClr val="C0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chuyển các gói từ đầu vào của bộ định tuyến đến đầu ra thích hợp của bộ định tuyết đó</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marL="0" indent="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7351" name="Rectangle 3"/>
          <p:cNvSpPr txBox="1">
            <a:spLocks noChangeArrowheads="1"/>
          </p:cNvSpPr>
          <p:nvPr/>
        </p:nvSpPr>
        <p:spPr bwMode="auto">
          <a:xfrm>
            <a:off x="384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spcBef>
                <a:spcPct val="70000"/>
              </a:spcBef>
              <a:buFont typeface="Wingdings" panose="05000000000000000000" pitchFamily="2" charset="2"/>
              <a:buNone/>
            </a:pPr>
            <a:r>
              <a:rPr lang="en-US" altLang="en-US" i="1">
                <a:solidFill>
                  <a:srgbClr val="C00000"/>
                </a:solidFill>
                <a:latin typeface="Arial" panose="020B0604020202020204" pitchFamily="34" charset="0"/>
                <a:cs typeface="Arial" panose="020B0604020202020204" pitchFamily="34" charset="0"/>
              </a:rPr>
              <a:t>Định tuyến (routing):</a:t>
            </a:r>
            <a:r>
              <a:rPr lang="en-US" altLang="en-US">
                <a:solidFill>
                  <a:srgbClr val="C00000"/>
                </a:solidFill>
                <a:latin typeface="Arial" panose="020B0604020202020204" pitchFamily="34" charset="0"/>
                <a:cs typeface="Arial" panose="020B0604020202020204" pitchFamily="34" charset="0"/>
              </a:rPr>
              <a:t> xác định </a:t>
            </a:r>
            <a:r>
              <a:rPr lang="en-US" altLang="en-US" sz="2400">
                <a:latin typeface="Arial" panose="020B0604020202020204" pitchFamily="34" charset="0"/>
                <a:cs typeface="Arial" panose="020B0604020202020204" pitchFamily="34" charset="0"/>
              </a:rPr>
              <a:t>đường đi từ nguồn đến đích được thực hiện bởi các gói</a:t>
            </a:r>
          </a:p>
          <a:p>
            <a:pPr lvl="1">
              <a:spcBef>
                <a:spcPct val="0"/>
              </a:spcBef>
            </a:pPr>
            <a:r>
              <a:rPr lang="en-US" altLang="en-US" i="1">
                <a:latin typeface="Arial" panose="020B0604020202020204" pitchFamily="34" charset="0"/>
                <a:cs typeface="Arial" panose="020B0604020202020204" pitchFamily="34" charset="0"/>
              </a:rPr>
              <a:t>Thuật toán định tuyến</a:t>
            </a:r>
            <a:endParaRPr lang="en-US" altLang="en-US">
              <a:latin typeface="Arial" panose="020B0604020202020204" pitchFamily="34" charset="0"/>
              <a:cs typeface="Arial" panose="020B0604020202020204" pitchFamily="34" charset="0"/>
            </a:endParaRPr>
          </a:p>
          <a:p>
            <a:pPr>
              <a:buFont typeface="Wingdings" panose="05000000000000000000" pitchFamily="2" charset="2"/>
              <a:buNone/>
            </a:pPr>
            <a:endParaRPr lang="en-US" altLang="en-US">
              <a:latin typeface="Arial" panose="020B0604020202020204" pitchFamily="34" charset="0"/>
              <a:cs typeface="Arial" panose="020B0604020202020204" pitchFamily="34" charset="0"/>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ea typeface="+mn-ea"/>
              <a:cs typeface="Arial" panose="020B0604020202020204" pitchFamily="34" charset="0"/>
            </a:endParaRPr>
          </a:p>
        </p:txBody>
      </p:sp>
      <p:grpSp>
        <p:nvGrpSpPr>
          <p:cNvPr id="57353" name="Group 4"/>
          <p:cNvGrpSpPr>
            <a:grpSpLocks/>
          </p:cNvGrpSpPr>
          <p:nvPr/>
        </p:nvGrpSpPr>
        <p:grpSpPr bwMode="auto">
          <a:xfrm>
            <a:off x="1328738" y="3152775"/>
            <a:ext cx="2317750" cy="2333625"/>
            <a:chOff x="272609" y="3015788"/>
            <a:chExt cx="2317750" cy="2333625"/>
          </a:xfrm>
        </p:grpSpPr>
        <p:sp>
          <p:nvSpPr>
            <p:cNvPr id="5750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09"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routing algorithm</a:t>
              </a:r>
            </a:p>
          </p:txBody>
        </p:sp>
        <p:sp>
          <p:nvSpPr>
            <p:cNvPr id="575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511" name="Text Box 110"/>
            <p:cNvSpPr txBox="1">
              <a:spLocks noChangeArrowheads="1"/>
            </p:cNvSpPr>
            <p:nvPr/>
          </p:nvSpPr>
          <p:spPr bwMode="auto">
            <a:xfrm>
              <a:off x="532959" y="3925426"/>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local forwarding table</a:t>
              </a:r>
            </a:p>
          </p:txBody>
        </p:sp>
        <p:sp>
          <p:nvSpPr>
            <p:cNvPr id="57512" name="Text Box 111"/>
            <p:cNvSpPr txBox="1">
              <a:spLocks noChangeArrowheads="1"/>
            </p:cNvSpPr>
            <p:nvPr/>
          </p:nvSpPr>
          <p:spPr bwMode="auto">
            <a:xfrm>
              <a:off x="415484" y="417307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header value</a:t>
              </a:r>
            </a:p>
          </p:txBody>
        </p:sp>
        <p:sp>
          <p:nvSpPr>
            <p:cNvPr id="57513"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a:solidFill>
                    <a:srgbClr val="000000"/>
                  </a:solidFill>
                  <a:latin typeface="Arial" panose="020B0604020202020204" pitchFamily="34" charset="0"/>
                  <a:cs typeface="Arial" panose="020B0604020202020204" pitchFamily="34" charset="0"/>
                </a:rPr>
                <a:t>output liên kết</a:t>
              </a:r>
            </a:p>
          </p:txBody>
        </p:sp>
        <p:sp>
          <p:nvSpPr>
            <p:cNvPr id="57514"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5" name="Text Box 114"/>
            <p:cNvSpPr txBox="1">
              <a:spLocks noChangeArrowheads="1"/>
            </p:cNvSpPr>
            <p:nvPr/>
          </p:nvSpPr>
          <p:spPr bwMode="auto">
            <a:xfrm>
              <a:off x="1067318" y="4457238"/>
              <a:ext cx="5245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0100</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0101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a:p>
              <a:pPr algn="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1001</a:t>
              </a:r>
            </a:p>
          </p:txBody>
        </p:sp>
        <p:sp>
          <p:nvSpPr>
            <p:cNvPr id="57516" name="Text Box 115"/>
            <p:cNvSpPr txBox="1">
              <a:spLocks noChangeArrowheads="1"/>
            </p:cNvSpPr>
            <p:nvPr/>
          </p:nvSpPr>
          <p:spPr bwMode="auto">
            <a:xfrm>
              <a:off x="1595915" y="4457238"/>
              <a:ext cx="2696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3</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2</a:t>
              </a:r>
            </a:p>
            <a:p>
              <a:pPr algn="ct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1</a:t>
              </a:r>
            </a:p>
          </p:txBody>
        </p:sp>
        <p:sp>
          <p:nvSpPr>
            <p:cNvPr id="57517"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8"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5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54" name="Group 3"/>
          <p:cNvGrpSpPr>
            <a:grpSpLocks/>
          </p:cNvGrpSpPr>
          <p:nvPr/>
        </p:nvGrpSpPr>
        <p:grpSpPr bwMode="auto">
          <a:xfrm>
            <a:off x="2459058" y="3632200"/>
            <a:ext cx="5486380" cy="3114161"/>
            <a:chOff x="1347685" y="3641726"/>
            <a:chExt cx="5484915" cy="3114647"/>
          </a:xfrm>
        </p:grpSpPr>
        <p:sp>
          <p:nvSpPr>
            <p:cNvPr id="57357" name="Freeform 2"/>
            <p:cNvSpPr>
              <a:spLocks/>
            </p:cNvSpPr>
            <p:nvPr/>
          </p:nvSpPr>
          <p:spPr bwMode="auto">
            <a:xfrm>
              <a:off x="3894138" y="4260851"/>
              <a:ext cx="2847975" cy="1481138"/>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cs typeface="Arial" panose="020B0604020202020204" pitchFamily="34" charset="0"/>
              </a:endParaRPr>
            </a:p>
          </p:txBody>
        </p:sp>
        <p:sp>
          <p:nvSpPr>
            <p:cNvPr id="57358" name="Freeform 6"/>
            <p:cNvSpPr>
              <a:spLocks/>
            </p:cNvSpPr>
            <p:nvPr/>
          </p:nvSpPr>
          <p:spPr bwMode="auto">
            <a:xfrm>
              <a:off x="4532313" y="456406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57359" name="Group 7"/>
            <p:cNvGrpSpPr>
              <a:grpSpLocks/>
            </p:cNvGrpSpPr>
            <p:nvPr/>
          </p:nvGrpSpPr>
          <p:grpSpPr bwMode="auto">
            <a:xfrm>
              <a:off x="4038600" y="4738688"/>
              <a:ext cx="501650" cy="233363"/>
              <a:chOff x="3600" y="219"/>
              <a:chExt cx="360" cy="175"/>
            </a:xfrm>
          </p:grpSpPr>
          <p:sp>
            <p:nvSpPr>
              <p:cNvPr id="57494"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95"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6"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7"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98"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99" name="Group 13"/>
              <p:cNvGrpSpPr>
                <a:grpSpLocks/>
              </p:cNvGrpSpPr>
              <p:nvPr/>
            </p:nvGrpSpPr>
            <p:grpSpPr bwMode="auto">
              <a:xfrm>
                <a:off x="3686" y="244"/>
                <a:ext cx="177" cy="66"/>
                <a:chOff x="2848" y="848"/>
                <a:chExt cx="140" cy="98"/>
              </a:xfrm>
            </p:grpSpPr>
            <p:sp>
              <p:nvSpPr>
                <p:cNvPr id="57504"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5"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6"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500" name="Group 17"/>
              <p:cNvGrpSpPr>
                <a:grpSpLocks/>
              </p:cNvGrpSpPr>
              <p:nvPr/>
            </p:nvGrpSpPr>
            <p:grpSpPr bwMode="auto">
              <a:xfrm flipV="1">
                <a:off x="3686" y="243"/>
                <a:ext cx="177" cy="66"/>
                <a:chOff x="2848" y="848"/>
                <a:chExt cx="140" cy="98"/>
              </a:xfrm>
            </p:grpSpPr>
            <p:sp>
              <p:nvSpPr>
                <p:cNvPr id="57501"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2"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503"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0" name="Group 21"/>
            <p:cNvGrpSpPr>
              <a:grpSpLocks/>
            </p:cNvGrpSpPr>
            <p:nvPr/>
          </p:nvGrpSpPr>
          <p:grpSpPr bwMode="auto">
            <a:xfrm>
              <a:off x="4391025" y="5376863"/>
              <a:ext cx="501650" cy="233363"/>
              <a:chOff x="3600" y="219"/>
              <a:chExt cx="360" cy="175"/>
            </a:xfrm>
          </p:grpSpPr>
          <p:sp>
            <p:nvSpPr>
              <p:cNvPr id="57481"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82"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3"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4"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85"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86" name="Group 27"/>
              <p:cNvGrpSpPr>
                <a:grpSpLocks/>
              </p:cNvGrpSpPr>
              <p:nvPr/>
            </p:nvGrpSpPr>
            <p:grpSpPr bwMode="auto">
              <a:xfrm>
                <a:off x="3686" y="244"/>
                <a:ext cx="177" cy="66"/>
                <a:chOff x="2848" y="848"/>
                <a:chExt cx="140" cy="98"/>
              </a:xfrm>
            </p:grpSpPr>
            <p:sp>
              <p:nvSpPr>
                <p:cNvPr id="57491"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2"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3"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87" name="Group 31"/>
              <p:cNvGrpSpPr>
                <a:grpSpLocks/>
              </p:cNvGrpSpPr>
              <p:nvPr/>
            </p:nvGrpSpPr>
            <p:grpSpPr bwMode="auto">
              <a:xfrm flipV="1">
                <a:off x="3686" y="243"/>
                <a:ext cx="177" cy="66"/>
                <a:chOff x="2848" y="848"/>
                <a:chExt cx="140" cy="98"/>
              </a:xfrm>
            </p:grpSpPr>
            <p:sp>
              <p:nvSpPr>
                <p:cNvPr id="57488"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9"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90"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1" name="Group 35"/>
            <p:cNvGrpSpPr>
              <a:grpSpLocks/>
            </p:cNvGrpSpPr>
            <p:nvPr/>
          </p:nvGrpSpPr>
          <p:grpSpPr bwMode="auto">
            <a:xfrm>
              <a:off x="5065713" y="4433888"/>
              <a:ext cx="501650" cy="233363"/>
              <a:chOff x="3600" y="219"/>
              <a:chExt cx="360" cy="175"/>
            </a:xfrm>
          </p:grpSpPr>
          <p:sp>
            <p:nvSpPr>
              <p:cNvPr id="57468"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69"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0"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1"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72"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73" name="Group 41"/>
              <p:cNvGrpSpPr>
                <a:grpSpLocks/>
              </p:cNvGrpSpPr>
              <p:nvPr/>
            </p:nvGrpSpPr>
            <p:grpSpPr bwMode="auto">
              <a:xfrm>
                <a:off x="3686" y="244"/>
                <a:ext cx="177" cy="66"/>
                <a:chOff x="2848" y="848"/>
                <a:chExt cx="140" cy="98"/>
              </a:xfrm>
            </p:grpSpPr>
            <p:sp>
              <p:nvSpPr>
                <p:cNvPr id="57478"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9"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80"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74" name="Group 45"/>
              <p:cNvGrpSpPr>
                <a:grpSpLocks/>
              </p:cNvGrpSpPr>
              <p:nvPr/>
            </p:nvGrpSpPr>
            <p:grpSpPr bwMode="auto">
              <a:xfrm flipV="1">
                <a:off x="3686" y="243"/>
                <a:ext cx="177" cy="66"/>
                <a:chOff x="2848" y="848"/>
                <a:chExt cx="140" cy="98"/>
              </a:xfrm>
            </p:grpSpPr>
            <p:sp>
              <p:nvSpPr>
                <p:cNvPr id="57475"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6"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77"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2" name="Group 49"/>
            <p:cNvGrpSpPr>
              <a:grpSpLocks/>
            </p:cNvGrpSpPr>
            <p:nvPr/>
          </p:nvGrpSpPr>
          <p:grpSpPr bwMode="auto">
            <a:xfrm>
              <a:off x="4987925" y="5099051"/>
              <a:ext cx="500063" cy="233363"/>
              <a:chOff x="3600" y="219"/>
              <a:chExt cx="360" cy="175"/>
            </a:xfrm>
          </p:grpSpPr>
          <p:sp>
            <p:nvSpPr>
              <p:cNvPr id="57455"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56"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8"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59"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60" name="Group 55"/>
              <p:cNvGrpSpPr>
                <a:grpSpLocks/>
              </p:cNvGrpSpPr>
              <p:nvPr/>
            </p:nvGrpSpPr>
            <p:grpSpPr bwMode="auto">
              <a:xfrm>
                <a:off x="3686" y="244"/>
                <a:ext cx="177" cy="66"/>
                <a:chOff x="2848" y="848"/>
                <a:chExt cx="140" cy="98"/>
              </a:xfrm>
            </p:grpSpPr>
            <p:sp>
              <p:nvSpPr>
                <p:cNvPr id="5746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6"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7"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61" name="Group 59"/>
              <p:cNvGrpSpPr>
                <a:grpSpLocks/>
              </p:cNvGrpSpPr>
              <p:nvPr/>
            </p:nvGrpSpPr>
            <p:grpSpPr bwMode="auto">
              <a:xfrm flipV="1">
                <a:off x="3686" y="243"/>
                <a:ext cx="177" cy="66"/>
                <a:chOff x="2848" y="848"/>
                <a:chExt cx="140" cy="98"/>
              </a:xfrm>
            </p:grpSpPr>
            <p:sp>
              <p:nvSpPr>
                <p:cNvPr id="57462"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64"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3" name="Group 63"/>
            <p:cNvGrpSpPr>
              <a:grpSpLocks/>
            </p:cNvGrpSpPr>
            <p:nvPr/>
          </p:nvGrpSpPr>
          <p:grpSpPr bwMode="auto">
            <a:xfrm>
              <a:off x="5622925" y="5395913"/>
              <a:ext cx="501650" cy="233363"/>
              <a:chOff x="3600" y="219"/>
              <a:chExt cx="360" cy="175"/>
            </a:xfrm>
          </p:grpSpPr>
          <p:sp>
            <p:nvSpPr>
              <p:cNvPr id="57442"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43"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5"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46"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47" name="Group 69"/>
              <p:cNvGrpSpPr>
                <a:grpSpLocks/>
              </p:cNvGrpSpPr>
              <p:nvPr/>
            </p:nvGrpSpPr>
            <p:grpSpPr bwMode="auto">
              <a:xfrm>
                <a:off x="3686" y="244"/>
                <a:ext cx="177" cy="66"/>
                <a:chOff x="2848" y="848"/>
                <a:chExt cx="140" cy="98"/>
              </a:xfrm>
            </p:grpSpPr>
            <p:sp>
              <p:nvSpPr>
                <p:cNvPr id="5745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3"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48" name="Group 73"/>
              <p:cNvGrpSpPr>
                <a:grpSpLocks/>
              </p:cNvGrpSpPr>
              <p:nvPr/>
            </p:nvGrpSpPr>
            <p:grpSpPr bwMode="auto">
              <a:xfrm flipV="1">
                <a:off x="3686" y="243"/>
                <a:ext cx="177" cy="66"/>
                <a:chOff x="2848" y="848"/>
                <a:chExt cx="140" cy="98"/>
              </a:xfrm>
            </p:grpSpPr>
            <p:sp>
              <p:nvSpPr>
                <p:cNvPr id="5744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5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grpSp>
          <p:nvGrpSpPr>
            <p:cNvPr id="57364" name="Group 77"/>
            <p:cNvGrpSpPr>
              <a:grpSpLocks/>
            </p:cNvGrpSpPr>
            <p:nvPr/>
          </p:nvGrpSpPr>
          <p:grpSpPr bwMode="auto">
            <a:xfrm>
              <a:off x="6067425" y="4740276"/>
              <a:ext cx="501650" cy="233363"/>
              <a:chOff x="3600" y="219"/>
              <a:chExt cx="360" cy="175"/>
            </a:xfrm>
          </p:grpSpPr>
          <p:sp>
            <p:nvSpPr>
              <p:cNvPr id="57429"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30"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1"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2"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vi-VN" altLang="en-US" sz="2400">
                  <a:solidFill>
                    <a:srgbClr val="000000"/>
                  </a:solidFill>
                  <a:latin typeface="Arial" panose="020B0604020202020204" pitchFamily="34" charset="0"/>
                  <a:cs typeface="Arial" panose="020B0604020202020204" pitchFamily="34" charset="0"/>
                </a:endParaRPr>
              </a:p>
            </p:txBody>
          </p:sp>
          <p:sp>
            <p:nvSpPr>
              <p:cNvPr id="57433"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nvGrpSpPr>
              <p:cNvPr id="57434" name="Group 83"/>
              <p:cNvGrpSpPr>
                <a:grpSpLocks/>
              </p:cNvGrpSpPr>
              <p:nvPr/>
            </p:nvGrpSpPr>
            <p:grpSpPr bwMode="auto">
              <a:xfrm>
                <a:off x="3686" y="244"/>
                <a:ext cx="177" cy="66"/>
                <a:chOff x="2848" y="848"/>
                <a:chExt cx="140" cy="98"/>
              </a:xfrm>
            </p:grpSpPr>
            <p:sp>
              <p:nvSpPr>
                <p:cNvPr id="57439"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0"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41"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57435" name="Group 87"/>
              <p:cNvGrpSpPr>
                <a:grpSpLocks/>
              </p:cNvGrpSpPr>
              <p:nvPr/>
            </p:nvGrpSpPr>
            <p:grpSpPr bwMode="auto">
              <a:xfrm flipV="1">
                <a:off x="3686" y="243"/>
                <a:ext cx="177" cy="66"/>
                <a:chOff x="2848" y="848"/>
                <a:chExt cx="140" cy="98"/>
              </a:xfrm>
            </p:grpSpPr>
            <p:sp>
              <p:nvSpPr>
                <p:cNvPr id="57436"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7"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38"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57365" name="Freeform 91"/>
            <p:cNvSpPr>
              <a:spLocks/>
            </p:cNvSpPr>
            <p:nvPr/>
          </p:nvSpPr>
          <p:spPr bwMode="auto">
            <a:xfrm>
              <a:off x="5573713" y="4557713"/>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6" name="Freeform 92"/>
            <p:cNvSpPr>
              <a:spLocks/>
            </p:cNvSpPr>
            <p:nvPr/>
          </p:nvSpPr>
          <p:spPr bwMode="auto">
            <a:xfrm>
              <a:off x="4508500" y="4949826"/>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7" name="Freeform 93"/>
            <p:cNvSpPr>
              <a:spLocks/>
            </p:cNvSpPr>
            <p:nvPr/>
          </p:nvSpPr>
          <p:spPr bwMode="auto">
            <a:xfrm>
              <a:off x="5456238" y="4926013"/>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8" name="Freeform 94"/>
            <p:cNvSpPr>
              <a:spLocks/>
            </p:cNvSpPr>
            <p:nvPr/>
          </p:nvSpPr>
          <p:spPr bwMode="auto">
            <a:xfrm>
              <a:off x="6122988" y="4979988"/>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69" name="Freeform 95"/>
            <p:cNvSpPr>
              <a:spLocks/>
            </p:cNvSpPr>
            <p:nvPr/>
          </p:nvSpPr>
          <p:spPr bwMode="auto">
            <a:xfrm>
              <a:off x="4887913" y="5513388"/>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0" name="Freeform 96"/>
            <p:cNvSpPr>
              <a:spLocks/>
            </p:cNvSpPr>
            <p:nvPr/>
          </p:nvSpPr>
          <p:spPr bwMode="auto">
            <a:xfrm>
              <a:off x="4351338" y="4973638"/>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57371"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solidFill>
                    <a:srgbClr val="000000"/>
                  </a:solidFill>
                  <a:latin typeface="Arial" panose="020B0604020202020204" pitchFamily="34" charset="0"/>
                  <a:cs typeface="Arial" panose="020B0604020202020204" pitchFamily="34" charset="0"/>
                </a:rPr>
                <a:t>1</a:t>
              </a:r>
            </a:p>
          </p:txBody>
        </p:sp>
        <p:sp>
          <p:nvSpPr>
            <p:cNvPr id="57372"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2</a:t>
              </a:r>
            </a:p>
          </p:txBody>
        </p:sp>
        <p:sp>
          <p:nvSpPr>
            <p:cNvPr id="57373"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a:solidFill>
                    <a:srgbClr val="000000"/>
                  </a:solidFill>
                  <a:latin typeface="Arial" panose="020B0604020202020204" pitchFamily="34" charset="0"/>
                  <a:cs typeface="Arial" panose="020B0604020202020204" pitchFamily="34" charset="0"/>
                </a:rPr>
                <a:t>3</a:t>
              </a:r>
            </a:p>
          </p:txBody>
        </p:sp>
        <p:grpSp>
          <p:nvGrpSpPr>
            <p:cNvPr id="57374" name="Group 1"/>
            <p:cNvGrpSpPr>
              <a:grpSpLocks/>
            </p:cNvGrpSpPr>
            <p:nvPr/>
          </p:nvGrpSpPr>
          <p:grpSpPr bwMode="auto">
            <a:xfrm rot="-2012368">
              <a:off x="2645158" y="5398104"/>
              <a:ext cx="1447800" cy="274638"/>
              <a:chOff x="2436813" y="4587876"/>
              <a:chExt cx="1447800" cy="274638"/>
            </a:xfrm>
          </p:grpSpPr>
          <p:sp>
            <p:nvSpPr>
              <p:cNvPr id="57424"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5"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6"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57427"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8"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200">
                    <a:solidFill>
                      <a:srgbClr val="000000"/>
                    </a:solidFill>
                    <a:latin typeface="Arial" panose="020B0604020202020204" pitchFamily="34" charset="0"/>
                    <a:cs typeface="Arial" panose="020B0604020202020204" pitchFamily="34" charset="0"/>
                  </a:rPr>
                  <a:t>0111</a:t>
                </a:r>
              </a:p>
            </p:txBody>
          </p:sp>
        </p:grpSp>
        <p:sp>
          <p:nvSpPr>
            <p:cNvPr id="57375" name="Text Box 106"/>
            <p:cNvSpPr txBox="1">
              <a:spLocks noChangeArrowheads="1"/>
            </p:cNvSpPr>
            <p:nvPr/>
          </p:nvSpPr>
          <p:spPr bwMode="auto">
            <a:xfrm>
              <a:off x="1347685" y="6048376"/>
              <a:ext cx="2990726" cy="70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Địa chỉ đến trong header</a:t>
              </a:r>
            </a:p>
            <a:p>
              <a:pPr eaLnBrk="1" hangingPunct="1">
                <a:lnSpc>
                  <a:spcPct val="100000"/>
                </a:lnSpc>
                <a:spcBef>
                  <a:spcPct val="0"/>
                </a:spcBef>
                <a:buClrTx/>
                <a:buSzTx/>
                <a:buFontTx/>
                <a:buNone/>
              </a:pPr>
              <a:r>
                <a:rPr lang="en-US" altLang="en-US" sz="2000">
                  <a:solidFill>
                    <a:srgbClr val="000000"/>
                  </a:solidFill>
                  <a:latin typeface="Arial" panose="020B0604020202020204" pitchFamily="34" charset="0"/>
                  <a:cs typeface="Arial" panose="020B0604020202020204" pitchFamily="34" charset="0"/>
                </a:rPr>
                <a:t>của các gói đến</a:t>
              </a:r>
            </a:p>
          </p:txBody>
        </p:sp>
        <p:sp>
          <p:nvSpPr>
            <p:cNvPr id="57376"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7"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78" name="Freeform 120"/>
            <p:cNvSpPr>
              <a:spLocks/>
            </p:cNvSpPr>
            <p:nvPr/>
          </p:nvSpPr>
          <p:spPr bwMode="auto">
            <a:xfrm>
              <a:off x="3757473" y="4834039"/>
              <a:ext cx="1041539" cy="336504"/>
            </a:xfrm>
            <a:custGeom>
              <a:avLst/>
              <a:gdLst>
                <a:gd name="T0" fmla="*/ 0 w 10844"/>
                <a:gd name="T1" fmla="*/ 2147483646 h 14797"/>
                <a:gd name="T2" fmla="*/ 2147483646 w 10844"/>
                <a:gd name="T3" fmla="*/ 2147483646 h 14797"/>
                <a:gd name="T4" fmla="*/ 2147483646 w 10844"/>
                <a:gd name="T5" fmla="*/ 2147483646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7379" name="Freeform 121"/>
            <p:cNvSpPr>
              <a:spLocks/>
            </p:cNvSpPr>
            <p:nvPr/>
          </p:nvSpPr>
          <p:spPr bwMode="auto">
            <a:xfrm flipH="1">
              <a:off x="6254750" y="4370388"/>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0" name="Freeform 122"/>
            <p:cNvSpPr>
              <a:spLocks/>
            </p:cNvSpPr>
            <p:nvPr/>
          </p:nvSpPr>
          <p:spPr bwMode="auto">
            <a:xfrm flipH="1">
              <a:off x="5243513" y="4086226"/>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1" name="Freeform 123"/>
            <p:cNvSpPr>
              <a:spLocks/>
            </p:cNvSpPr>
            <p:nvPr/>
          </p:nvSpPr>
          <p:spPr bwMode="auto">
            <a:xfrm flipH="1" flipV="1">
              <a:off x="5911850" y="5632451"/>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2" name="Freeform 124"/>
            <p:cNvSpPr>
              <a:spLocks/>
            </p:cNvSpPr>
            <p:nvPr/>
          </p:nvSpPr>
          <p:spPr bwMode="auto">
            <a:xfrm flipH="1" flipV="1">
              <a:off x="4562475" y="5616576"/>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57383" name="Freeform 125"/>
            <p:cNvSpPr>
              <a:spLocks/>
            </p:cNvSpPr>
            <p:nvPr/>
          </p:nvSpPr>
          <p:spPr bwMode="auto">
            <a:xfrm flipH="1" flipV="1">
              <a:off x="5202238" y="5324476"/>
              <a:ext cx="542925" cy="452438"/>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57384" name="Group 126"/>
            <p:cNvGrpSpPr>
              <a:grpSpLocks/>
            </p:cNvGrpSpPr>
            <p:nvPr/>
          </p:nvGrpSpPr>
          <p:grpSpPr bwMode="auto">
            <a:xfrm>
              <a:off x="5251450" y="3641726"/>
              <a:ext cx="550863" cy="452438"/>
              <a:chOff x="2886" y="1668"/>
              <a:chExt cx="347" cy="285"/>
            </a:xfrm>
          </p:grpSpPr>
          <p:sp>
            <p:nvSpPr>
              <p:cNvPr id="57417"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8"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9"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20"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1"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2"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23"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5" name="Group 134"/>
            <p:cNvGrpSpPr>
              <a:grpSpLocks/>
            </p:cNvGrpSpPr>
            <p:nvPr/>
          </p:nvGrpSpPr>
          <p:grpSpPr bwMode="auto">
            <a:xfrm>
              <a:off x="6264275" y="3914776"/>
              <a:ext cx="550863" cy="452438"/>
              <a:chOff x="2886" y="1668"/>
              <a:chExt cx="347" cy="285"/>
            </a:xfrm>
          </p:grpSpPr>
          <p:sp>
            <p:nvSpPr>
              <p:cNvPr id="57410"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1"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2"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13"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4"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5"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16"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6" name="Group 142"/>
            <p:cNvGrpSpPr>
              <a:grpSpLocks/>
            </p:cNvGrpSpPr>
            <p:nvPr/>
          </p:nvGrpSpPr>
          <p:grpSpPr bwMode="auto">
            <a:xfrm>
              <a:off x="5894388" y="5991226"/>
              <a:ext cx="550863" cy="452438"/>
              <a:chOff x="2886" y="1668"/>
              <a:chExt cx="347" cy="285"/>
            </a:xfrm>
          </p:grpSpPr>
          <p:sp>
            <p:nvSpPr>
              <p:cNvPr id="57403"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4"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5"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406"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7"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8"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9"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7" name="Group 150"/>
            <p:cNvGrpSpPr>
              <a:grpSpLocks/>
            </p:cNvGrpSpPr>
            <p:nvPr/>
          </p:nvGrpSpPr>
          <p:grpSpPr bwMode="auto">
            <a:xfrm>
              <a:off x="5199063" y="5772151"/>
              <a:ext cx="550863" cy="452438"/>
              <a:chOff x="2886" y="1668"/>
              <a:chExt cx="347" cy="285"/>
            </a:xfrm>
          </p:grpSpPr>
          <p:sp>
            <p:nvSpPr>
              <p:cNvPr id="57396"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7"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8"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9"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0"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1"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402"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nvGrpSpPr>
            <p:cNvPr id="57388" name="Group 158"/>
            <p:cNvGrpSpPr>
              <a:grpSpLocks/>
            </p:cNvGrpSpPr>
            <p:nvPr/>
          </p:nvGrpSpPr>
          <p:grpSpPr bwMode="auto">
            <a:xfrm>
              <a:off x="4543425" y="5964238"/>
              <a:ext cx="550863" cy="452438"/>
              <a:chOff x="2886" y="1668"/>
              <a:chExt cx="347" cy="285"/>
            </a:xfrm>
          </p:grpSpPr>
          <p:sp>
            <p:nvSpPr>
              <p:cNvPr id="57389"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0"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1"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sp>
            <p:nvSpPr>
              <p:cNvPr id="57392"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3"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4"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7395"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solidFill>
                    <a:srgbClr val="000000"/>
                  </a:solidFill>
                  <a:latin typeface="Arial" panose="020B0604020202020204" pitchFamily="34" charset="0"/>
                  <a:cs typeface="Arial" panose="020B0604020202020204" pitchFamily="34" charset="0"/>
                </a:endParaRPr>
              </a:p>
            </p:txBody>
          </p:sp>
        </p:grpSp>
      </p:grpSp>
      <p:cxnSp>
        <p:nvCxnSpPr>
          <p:cNvPr id="57355" name="Straight Connector 421888"/>
          <p:cNvCxnSpPr>
            <a:cxnSpLocks noChangeShapeType="1"/>
          </p:cNvCxnSpPr>
          <p:nvPr/>
        </p:nvCxnSpPr>
        <p:spPr bwMode="auto">
          <a:xfrm>
            <a:off x="2197100" y="2743200"/>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7356" name="Straight Connector 421894"/>
          <p:cNvCxnSpPr>
            <a:cxnSpLocks noChangeShapeType="1"/>
          </p:cNvCxnSpPr>
          <p:nvPr/>
        </p:nvCxnSpPr>
        <p:spPr bwMode="auto">
          <a:xfrm flipH="1">
            <a:off x="3503613" y="2444750"/>
            <a:ext cx="1943100" cy="171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59395" name="Rectangle 1026"/>
          <p:cNvSpPr>
            <a:spLocks noGrp="1" noChangeArrowheads="1"/>
          </p:cNvSpPr>
          <p:nvPr>
            <p:ph type="title" idx="4294967295"/>
          </p:nvPr>
        </p:nvSpPr>
        <p:spPr>
          <a:xfrm>
            <a:off x="295275" y="274638"/>
            <a:ext cx="8678863" cy="7191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59396" name="Rectangle 1027"/>
          <p:cNvSpPr>
            <a:spLocks noGrp="1" noChangeArrowheads="1"/>
          </p:cNvSpPr>
          <p:nvPr>
            <p:ph type="body" sz="half" idx="4294967295"/>
          </p:nvPr>
        </p:nvSpPr>
        <p:spPr>
          <a:xfrm>
            <a:off x="279400" y="1236663"/>
            <a:ext cx="4602163" cy="4648200"/>
          </a:xfrm>
        </p:spPr>
        <p:txBody>
          <a:bodyPr/>
          <a:lstStyle/>
          <a:p>
            <a:pPr marL="0" indent="0" algn="just" eaLnBrk="1" hangingPunct="1">
              <a:buFont typeface="Wingdings" panose="05000000000000000000" pitchFamily="2" charset="2"/>
              <a:buNone/>
            </a:pPr>
            <a:r>
              <a:rPr lang="en-US" altLang="en-US"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Tài nguyên giữa 2 điểm cuối được phân bổ, được dành cho “cuộc gọi” giữa nguồn và đích</a:t>
            </a:r>
            <a:r>
              <a:rPr lang="en-US" altLang="ja-JP" sz="21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Trong sơ đồ, mỗi đường liên kết có bốn kênh. </a:t>
            </a:r>
          </a:p>
          <a:p>
            <a:pPr lvl="1"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Cuộc gọi dùng kênh thứ 2</a:t>
            </a:r>
            <a:r>
              <a:rPr lang="en-US" altLang="en-US" sz="2100" baseline="30000">
                <a:latin typeface="Arial" panose="020B0604020202020204" pitchFamily="34" charset="0"/>
                <a:ea typeface="ＭＳ Ｐゴシック" panose="020B0600070205080204" pitchFamily="34" charset="-128"/>
                <a:cs typeface="Arial" panose="020B0604020202020204" pitchFamily="34" charset="0"/>
              </a:rPr>
              <a:t>nd</a:t>
            </a:r>
            <a:r>
              <a:rPr lang="en-US" altLang="en-US" sz="2100">
                <a:latin typeface="Arial" panose="020B0604020202020204" pitchFamily="34" charset="0"/>
                <a:ea typeface="ＭＳ Ｐゴシック" panose="020B0600070205080204" pitchFamily="34" charset="-128"/>
                <a:cs typeface="Arial" panose="020B0604020202020204" pitchFamily="34" charset="0"/>
              </a:rPr>
              <a:t> trong đường liên kết trên cùng và  kênh thứ trong đường liên kết bên phải.</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Tài nguyên được dành riêng : không chia sẻ</a:t>
            </a:r>
          </a:p>
          <a:p>
            <a:pPr lvl="1" algn="just" eaLnBrk="1" hangingPunct="1">
              <a:buSzPct val="75000"/>
            </a:pPr>
            <a:r>
              <a:rPr lang="en-US" altLang="en-US" sz="2100">
                <a:latin typeface="Arial" panose="020B0604020202020204" pitchFamily="34" charset="0"/>
                <a:ea typeface="Arial" panose="020B0604020202020204" pitchFamily="34" charset="0"/>
                <a:cs typeface="Arial" panose="020B0604020202020204" pitchFamily="34" charset="0"/>
              </a:rPr>
              <a:t>circuit-like (được đảm bảo) performance</a:t>
            </a:r>
          </a:p>
          <a:p>
            <a:pPr algn="just" eaLnBrk="1" hangingPunct="1">
              <a:buSzPct val="75000"/>
            </a:pPr>
            <a:r>
              <a:rPr lang="en-US" altLang="en-US" sz="2100">
                <a:latin typeface="Arial" panose="020B0604020202020204" pitchFamily="34" charset="0"/>
                <a:ea typeface="ＭＳ Ｐゴシック" panose="020B0600070205080204" pitchFamily="34" charset="-128"/>
                <a:cs typeface="Arial" panose="020B0604020202020204" pitchFamily="34" charset="0"/>
              </a:rPr>
              <a:t>Mảnh kênh được cấp phát sẽ rảnh rỗi nếu không được sử dụng bởi cuộc gọi </a:t>
            </a:r>
            <a:r>
              <a:rPr lang="en-US" altLang="en-US" sz="2100" i="1">
                <a:solidFill>
                  <a:srgbClr val="000099"/>
                </a:solidFill>
                <a:latin typeface="Arial" panose="020B0604020202020204" pitchFamily="34" charset="0"/>
                <a:ea typeface="ＭＳ Ｐゴシック" panose="020B0600070205080204" pitchFamily="34" charset="-128"/>
                <a:cs typeface="Arial" panose="020B0604020202020204" pitchFamily="34" charset="0"/>
              </a:rPr>
              <a:t>(không chia sẻ)</a:t>
            </a:r>
          </a:p>
          <a:p>
            <a:pPr algn="just" eaLnBrk="1" hangingPunct="1"/>
            <a:r>
              <a:rPr lang="en-US" altLang="en-US" sz="2100">
                <a:latin typeface="Arial" panose="020B0604020202020204" pitchFamily="34" charset="0"/>
                <a:ea typeface="ＭＳ Ｐゴシック" panose="020B0600070205080204" pitchFamily="34" charset="-128"/>
                <a:cs typeface="Arial" panose="020B0604020202020204" pitchFamily="34" charset="0"/>
              </a:rPr>
              <a:t>Thường được sử dụng trong các mạng điện thoại truyền thống</a:t>
            </a:r>
          </a:p>
        </p:txBody>
      </p:sp>
      <p:pic>
        <p:nvPicPr>
          <p:cNvPr id="59397"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852488"/>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5C83FA5-D7AB-4FB2-AC01-71C489DB7D74}" type="slidenum">
              <a:rPr lang="en-US" altLang="en-US" sz="1200">
                <a:latin typeface="Arial" panose="020B0604020202020204" pitchFamily="34" charset="0"/>
              </a:rPr>
              <a:pPr>
                <a:lnSpc>
                  <a:spcPct val="100000"/>
                </a:lnSpc>
                <a:spcBef>
                  <a:spcPct val="0"/>
                </a:spcBef>
                <a:buClrTx/>
                <a:buSzTx/>
                <a:buFontTx/>
                <a:buNone/>
              </a:pPr>
              <a:t>28</a:t>
            </a:fld>
            <a:endParaRPr lang="en-US" altLang="en-US" sz="1200">
              <a:latin typeface="Arial" panose="020B0604020202020204" pitchFamily="34" charset="0"/>
            </a:endParaRPr>
          </a:p>
        </p:txBody>
      </p:sp>
      <p:grpSp>
        <p:nvGrpSpPr>
          <p:cNvPr id="59399" name="Group 360"/>
          <p:cNvGrpSpPr>
            <a:grpSpLocks/>
          </p:cNvGrpSpPr>
          <p:nvPr/>
        </p:nvGrpSpPr>
        <p:grpSpPr bwMode="auto">
          <a:xfrm>
            <a:off x="4749800" y="1371600"/>
            <a:ext cx="4394200" cy="3735388"/>
            <a:chOff x="1524000" y="1295400"/>
            <a:chExt cx="5715000" cy="5108575"/>
          </a:xfrm>
        </p:grpSpPr>
        <p:grpSp>
          <p:nvGrpSpPr>
            <p:cNvPr id="59400" name="Group 100"/>
            <p:cNvGrpSpPr>
              <a:grpSpLocks/>
            </p:cNvGrpSpPr>
            <p:nvPr/>
          </p:nvGrpSpPr>
          <p:grpSpPr bwMode="auto">
            <a:xfrm>
              <a:off x="1524000" y="1295400"/>
              <a:ext cx="820738" cy="688975"/>
              <a:chOff x="-44" y="1473"/>
              <a:chExt cx="981" cy="1105"/>
            </a:xfrm>
          </p:grpSpPr>
          <p:pic>
            <p:nvPicPr>
              <p:cNvPr id="5947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7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59401" name="Group 142"/>
            <p:cNvGrpSpPr>
              <a:grpSpLocks/>
            </p:cNvGrpSpPr>
            <p:nvPr/>
          </p:nvGrpSpPr>
          <p:grpSpPr bwMode="auto">
            <a:xfrm>
              <a:off x="2514600" y="2438400"/>
              <a:ext cx="990600" cy="533400"/>
              <a:chOff x="2356" y="1300"/>
              <a:chExt cx="555" cy="194"/>
            </a:xfrm>
          </p:grpSpPr>
          <p:sp>
            <p:nvSpPr>
              <p:cNvPr id="594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73" name="Group 146"/>
              <p:cNvGrpSpPr>
                <a:grpSpLocks/>
              </p:cNvGrpSpPr>
              <p:nvPr/>
            </p:nvGrpSpPr>
            <p:grpSpPr bwMode="auto">
              <a:xfrm>
                <a:off x="2468" y="1332"/>
                <a:ext cx="310" cy="60"/>
                <a:chOff x="2468" y="1332"/>
                <a:chExt cx="310" cy="60"/>
              </a:xfrm>
            </p:grpSpPr>
            <p:sp>
              <p:nvSpPr>
                <p:cNvPr id="5947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7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7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7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2" name="Group 100"/>
            <p:cNvGrpSpPr>
              <a:grpSpLocks/>
            </p:cNvGrpSpPr>
            <p:nvPr/>
          </p:nvGrpSpPr>
          <p:grpSpPr bwMode="auto">
            <a:xfrm>
              <a:off x="6400800" y="5715000"/>
              <a:ext cx="820738" cy="688975"/>
              <a:chOff x="-44" y="1473"/>
              <a:chExt cx="981" cy="1105"/>
            </a:xfrm>
          </p:grpSpPr>
          <p:pic>
            <p:nvPicPr>
              <p:cNvPr id="59468"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9"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365" name="Rectangle 364"/>
            <p:cNvSpPr/>
            <p:nvPr/>
          </p:nvSpPr>
          <p:spPr>
            <a:xfrm>
              <a:off x="3506081" y="2591541"/>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6" name="Rectangle 365"/>
            <p:cNvSpPr/>
            <p:nvPr/>
          </p:nvSpPr>
          <p:spPr>
            <a:xfrm>
              <a:off x="3506081" y="2667529"/>
              <a:ext cx="1750838" cy="7598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7" name="Rectangle 366"/>
            <p:cNvSpPr/>
            <p:nvPr/>
          </p:nvSpPr>
          <p:spPr>
            <a:xfrm>
              <a:off x="3506081" y="2743518"/>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68" name="Rectangle 367"/>
            <p:cNvSpPr/>
            <p:nvPr/>
          </p:nvSpPr>
          <p:spPr>
            <a:xfrm>
              <a:off x="3506081" y="2819505"/>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nvGrpSpPr>
            <p:cNvPr id="59407" name="Group 142"/>
            <p:cNvGrpSpPr>
              <a:grpSpLocks/>
            </p:cNvGrpSpPr>
            <p:nvPr/>
          </p:nvGrpSpPr>
          <p:grpSpPr bwMode="auto">
            <a:xfrm>
              <a:off x="5257800" y="2438400"/>
              <a:ext cx="990600" cy="533400"/>
              <a:chOff x="2356" y="1300"/>
              <a:chExt cx="555" cy="194"/>
            </a:xfrm>
          </p:grpSpPr>
          <p:sp>
            <p:nvSpPr>
              <p:cNvPr id="59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63" name="Group 146"/>
              <p:cNvGrpSpPr>
                <a:grpSpLocks/>
              </p:cNvGrpSpPr>
              <p:nvPr/>
            </p:nvGrpSpPr>
            <p:grpSpPr bwMode="auto">
              <a:xfrm>
                <a:off x="2468" y="1332"/>
                <a:ext cx="310" cy="60"/>
                <a:chOff x="2468" y="1332"/>
                <a:chExt cx="310" cy="60"/>
              </a:xfrm>
            </p:grpSpPr>
            <p:sp>
              <p:nvSpPr>
                <p:cNvPr id="59466"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67"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64"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65"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8" name="Group 142"/>
            <p:cNvGrpSpPr>
              <a:grpSpLocks/>
            </p:cNvGrpSpPr>
            <p:nvPr/>
          </p:nvGrpSpPr>
          <p:grpSpPr bwMode="auto">
            <a:xfrm>
              <a:off x="2590800" y="4724400"/>
              <a:ext cx="990600" cy="533400"/>
              <a:chOff x="2356" y="1300"/>
              <a:chExt cx="555" cy="194"/>
            </a:xfrm>
          </p:grpSpPr>
          <p:sp>
            <p:nvSpPr>
              <p:cNvPr id="59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55" name="Group 146"/>
              <p:cNvGrpSpPr>
                <a:grpSpLocks/>
              </p:cNvGrpSpPr>
              <p:nvPr/>
            </p:nvGrpSpPr>
            <p:grpSpPr bwMode="auto">
              <a:xfrm>
                <a:off x="2468" y="1332"/>
                <a:ext cx="310" cy="60"/>
                <a:chOff x="2468" y="1332"/>
                <a:chExt cx="310" cy="60"/>
              </a:xfrm>
            </p:grpSpPr>
            <p:sp>
              <p:nvSpPr>
                <p:cNvPr id="5945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5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5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09" name="Group 142"/>
            <p:cNvGrpSpPr>
              <a:grpSpLocks/>
            </p:cNvGrpSpPr>
            <p:nvPr/>
          </p:nvGrpSpPr>
          <p:grpSpPr bwMode="auto">
            <a:xfrm>
              <a:off x="5334000" y="4724400"/>
              <a:ext cx="990600" cy="533400"/>
              <a:chOff x="2356" y="1300"/>
              <a:chExt cx="555" cy="194"/>
            </a:xfrm>
          </p:grpSpPr>
          <p:sp>
            <p:nvSpPr>
              <p:cNvPr id="594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94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594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59447" name="Group 146"/>
              <p:cNvGrpSpPr>
                <a:grpSpLocks/>
              </p:cNvGrpSpPr>
              <p:nvPr/>
            </p:nvGrpSpPr>
            <p:grpSpPr bwMode="auto">
              <a:xfrm>
                <a:off x="2468" y="1332"/>
                <a:ext cx="310" cy="60"/>
                <a:chOff x="2468" y="1332"/>
                <a:chExt cx="310" cy="60"/>
              </a:xfrm>
            </p:grpSpPr>
            <p:sp>
              <p:nvSpPr>
                <p:cNvPr id="59450"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59451"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59448"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59449"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59410" name="Group 75"/>
            <p:cNvGrpSpPr>
              <a:grpSpLocks/>
            </p:cNvGrpSpPr>
            <p:nvPr/>
          </p:nvGrpSpPr>
          <p:grpSpPr bwMode="auto">
            <a:xfrm rot="5400000">
              <a:off x="2171700" y="3695700"/>
              <a:ext cx="1752600" cy="304800"/>
              <a:chOff x="4876800" y="1143000"/>
              <a:chExt cx="1752600" cy="304800"/>
            </a:xfrm>
          </p:grpSpPr>
          <p:sp>
            <p:nvSpPr>
              <p:cNvPr id="402" name="Rectangle 401"/>
              <p:cNvSpPr/>
              <p:nvPr/>
            </p:nvSpPr>
            <p:spPr>
              <a:xfrm>
                <a:off x="4874310" y="118211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3" name="Rectangle 402"/>
              <p:cNvSpPr/>
              <p:nvPr/>
            </p:nvSpPr>
            <p:spPr>
              <a:xfrm>
                <a:off x="4874310" y="125851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4" name="Rectangle 403"/>
              <p:cNvSpPr/>
              <p:nvPr/>
            </p:nvSpPr>
            <p:spPr>
              <a:xfrm>
                <a:off x="4874310" y="1334903"/>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5" name="Rectangle 404"/>
              <p:cNvSpPr/>
              <p:nvPr/>
            </p:nvSpPr>
            <p:spPr>
              <a:xfrm>
                <a:off x="4874310" y="1411295"/>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grpSp>
          <p:nvGrpSpPr>
            <p:cNvPr id="59411" name="Group 80"/>
            <p:cNvGrpSpPr>
              <a:grpSpLocks/>
            </p:cNvGrpSpPr>
            <p:nvPr/>
          </p:nvGrpSpPr>
          <p:grpSpPr bwMode="auto">
            <a:xfrm>
              <a:off x="3581400" y="4876800"/>
              <a:ext cx="1752600" cy="30480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
          <p:nvSpPr>
            <p:cNvPr id="374" name="Rectangle 373"/>
            <p:cNvSpPr/>
            <p:nvPr/>
          </p:nvSpPr>
          <p:spPr>
            <a:xfrm rot="5400000">
              <a:off x="5030222"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5" name="Rectangle 374"/>
            <p:cNvSpPr/>
            <p:nvPr/>
          </p:nvSpPr>
          <p:spPr>
            <a:xfrm rot="5400000">
              <a:off x="4953830" y="3809320"/>
              <a:ext cx="1752070"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6" name="Rectangle 375"/>
            <p:cNvSpPr/>
            <p:nvPr/>
          </p:nvSpPr>
          <p:spPr>
            <a:xfrm rot="5400000">
              <a:off x="4877436"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7" name="Rectangle 376"/>
            <p:cNvSpPr/>
            <p:nvPr/>
          </p:nvSpPr>
          <p:spPr>
            <a:xfrm rot="5400000">
              <a:off x="4801044" y="3809320"/>
              <a:ext cx="1752070"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8" name="Rectangle 377"/>
            <p:cNvSpPr/>
            <p:nvPr/>
          </p:nvSpPr>
          <p:spPr>
            <a:xfrm rot="3198033">
              <a:off x="2060570" y="2095244"/>
              <a:ext cx="89448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79" name="Rectangle 378"/>
            <p:cNvSpPr/>
            <p:nvPr/>
          </p:nvSpPr>
          <p:spPr>
            <a:xfrm rot="3198033">
              <a:off x="6023752" y="5524481"/>
              <a:ext cx="89231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cxnSp>
          <p:nvCxnSpPr>
            <p:cNvPr id="380" name="Straight Connector 379"/>
            <p:cNvCxnSpPr>
              <a:endCxn id="59472" idx="0"/>
            </p:cNvCxnSpPr>
            <p:nvPr/>
          </p:nvCxnSpPr>
          <p:spPr>
            <a:xfrm rot="16200000" flipH="1">
              <a:off x="2607857" y="2038817"/>
              <a:ext cx="762052" cy="35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a:off x="3124704" y="1905295"/>
              <a:ext cx="607905" cy="45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1905964" y="2667529"/>
              <a:ext cx="609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a:endCxn id="59456" idx="0"/>
            </p:cNvCxnSpPr>
            <p:nvPr/>
          </p:nvCxnSpPr>
          <p:spPr>
            <a:xfrm>
              <a:off x="1905964" y="4877698"/>
              <a:ext cx="687534" cy="1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59454" idx="1"/>
            </p:cNvCxnSpPr>
            <p:nvPr/>
          </p:nvCxnSpPr>
          <p:spPr>
            <a:xfrm>
              <a:off x="2133078" y="4343610"/>
              <a:ext cx="600818"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59452" idx="3"/>
            </p:cNvCxnSpPr>
            <p:nvPr/>
          </p:nvCxnSpPr>
          <p:spPr>
            <a:xfrm flipV="1">
              <a:off x="2056684" y="5214218"/>
              <a:ext cx="679276"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2476548" y="5525311"/>
              <a:ext cx="686064" cy="15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10800000">
              <a:off x="6324353" y="5029674"/>
              <a:ext cx="914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59444" idx="4"/>
            </p:cNvCxnSpPr>
            <p:nvPr/>
          </p:nvCxnSpPr>
          <p:spPr>
            <a:xfrm rot="16200000" flipV="1">
              <a:off x="5541749" y="5542658"/>
              <a:ext cx="762052" cy="19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5219459" y="5524278"/>
              <a:ext cx="686064"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16200000" flipH="1">
              <a:off x="5351799" y="2038817"/>
              <a:ext cx="762052" cy="35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9429" name="Group 100"/>
            <p:cNvGrpSpPr>
              <a:grpSpLocks/>
            </p:cNvGrpSpPr>
            <p:nvPr/>
          </p:nvGrpSpPr>
          <p:grpSpPr bwMode="auto">
            <a:xfrm>
              <a:off x="5715000" y="1295400"/>
              <a:ext cx="820738" cy="688975"/>
              <a:chOff x="-44" y="1473"/>
              <a:chExt cx="981" cy="1105"/>
            </a:xfrm>
          </p:grpSpPr>
          <p:pic>
            <p:nvPicPr>
              <p:cNvPr id="59434"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35" name="Freeform 102"/>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59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cxnSp>
          <p:nvCxnSpPr>
            <p:cNvPr id="392" name="Straight Connector 391"/>
            <p:cNvCxnSpPr/>
            <p:nvPr/>
          </p:nvCxnSpPr>
          <p:spPr>
            <a:xfrm rot="5400000">
              <a:off x="5944210" y="1828073"/>
              <a:ext cx="683893" cy="534748"/>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rot="1015003">
              <a:off x="2715314" y="2550290"/>
              <a:ext cx="782508" cy="80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4" name="Rectangle 393"/>
            <p:cNvSpPr/>
            <p:nvPr/>
          </p:nvSpPr>
          <p:spPr>
            <a:xfrm rot="2465437" flipV="1">
              <a:off x="5595525" y="4955857"/>
              <a:ext cx="679276"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sp>
          <p:nvSpPr>
            <p:cNvPr id="395" name="Rectangle 394"/>
            <p:cNvSpPr/>
            <p:nvPr/>
          </p:nvSpPr>
          <p:spPr>
            <a:xfrm rot="2177866" flipV="1">
              <a:off x="5238338" y="2804308"/>
              <a:ext cx="497584"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panose="020B0604020202020204" pitchFamily="34" charset="0"/>
                <a:ea typeface="ＭＳ Ｐゴシック" charset="0"/>
                <a:cs typeface="Arial" panose="020B060402020202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1443"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Rectangle 2"/>
          <p:cNvSpPr>
            <a:spLocks noGrp="1" noChangeArrowheads="1"/>
          </p:cNvSpPr>
          <p:nvPr>
            <p:ph type="title" idx="4294967295"/>
          </p:nvPr>
        </p:nvSpPr>
        <p:spPr>
          <a:xfrm>
            <a:off x="274638" y="71438"/>
            <a:ext cx="8462962" cy="94773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Chuyển mạch kênh: FDM </a:t>
            </a:r>
            <a:r>
              <a:rPr lang="en-US" altLang="en-US" sz="3600">
                <a:latin typeface="Arial" panose="020B0604020202020204" pitchFamily="34" charset="0"/>
                <a:ea typeface="ＭＳ Ｐゴシック" panose="020B0600070205080204" pitchFamily="34" charset="-128"/>
                <a:cs typeface="Arial" panose="020B0604020202020204" pitchFamily="34" charset="0"/>
              </a:rPr>
              <a:t>với </a:t>
            </a:r>
            <a:r>
              <a:rPr lang="en-US" altLang="en-US" sz="4000">
                <a:latin typeface="Arial" panose="020B0604020202020204" pitchFamily="34" charset="0"/>
                <a:ea typeface="ＭＳ Ｐゴシック" panose="020B0600070205080204" pitchFamily="34" charset="-128"/>
                <a:cs typeface="Arial" panose="020B0604020202020204" pitchFamily="34" charset="0"/>
              </a:rPr>
              <a:t>TDM</a:t>
            </a:r>
            <a:endParaRPr lang="fr-FR" altLang="en-US" sz="400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 name="Group 3"/>
          <p:cNvGrpSpPr>
            <a:grpSpLocks/>
          </p:cNvGrpSpPr>
          <p:nvPr/>
        </p:nvGrpSpPr>
        <p:grpSpPr bwMode="auto">
          <a:xfrm>
            <a:off x="393700" y="1585913"/>
            <a:ext cx="7239000" cy="2443163"/>
            <a:chOff x="288" y="1007"/>
            <a:chExt cx="4560" cy="1539"/>
          </a:xfrm>
        </p:grpSpPr>
        <p:sp>
          <p:nvSpPr>
            <p:cNvPr id="61540"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FDM</a:t>
              </a:r>
              <a:endParaRPr lang="fr-FR" altLang="en-US" sz="2400">
                <a:latin typeface="Arial" panose="020B0604020202020204" pitchFamily="34" charset="0"/>
              </a:endParaRPr>
            </a:p>
          </p:txBody>
        </p:sp>
        <p:grpSp>
          <p:nvGrpSpPr>
            <p:cNvPr id="61541" name="Group 5"/>
            <p:cNvGrpSpPr>
              <a:grpSpLocks/>
            </p:cNvGrpSpPr>
            <p:nvPr/>
          </p:nvGrpSpPr>
          <p:grpSpPr bwMode="auto">
            <a:xfrm>
              <a:off x="720" y="1392"/>
              <a:ext cx="4128" cy="1154"/>
              <a:chOff x="720" y="1392"/>
              <a:chExt cx="4128" cy="1154"/>
            </a:xfrm>
          </p:grpSpPr>
          <p:sp>
            <p:nvSpPr>
              <p:cNvPr id="61542"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3" name="Text Box 7"/>
              <p:cNvSpPr txBox="1">
                <a:spLocks noChangeArrowheads="1"/>
              </p:cNvSpPr>
              <p:nvPr/>
            </p:nvSpPr>
            <p:spPr bwMode="auto">
              <a:xfrm>
                <a:off x="720" y="1680"/>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Tần số</a:t>
                </a:r>
                <a:endParaRPr lang="fr-FR" altLang="en-US" sz="2400">
                  <a:latin typeface="Arial" panose="020B0604020202020204" pitchFamily="34" charset="0"/>
                </a:endParaRPr>
              </a:p>
            </p:txBody>
          </p:sp>
          <p:sp>
            <p:nvSpPr>
              <p:cNvPr id="61544"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45" name="Text Box 9"/>
              <p:cNvSpPr txBox="1">
                <a:spLocks noChangeArrowheads="1"/>
              </p:cNvSpPr>
              <p:nvPr/>
            </p:nvSpPr>
            <p:spPr bwMode="auto">
              <a:xfrm>
                <a:off x="3048" y="2255"/>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Time</a:t>
                </a:r>
                <a:endParaRPr lang="fr-FR" altLang="en-US" sz="2400">
                  <a:latin typeface="Arial" panose="020B0604020202020204" pitchFamily="34" charset="0"/>
                </a:endParaRPr>
              </a:p>
            </p:txBody>
          </p:sp>
          <p:sp>
            <p:nvSpPr>
              <p:cNvPr id="61546"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4" name="Group 15"/>
          <p:cNvGrpSpPr>
            <a:grpSpLocks/>
          </p:cNvGrpSpPr>
          <p:nvPr/>
        </p:nvGrpSpPr>
        <p:grpSpPr bwMode="auto">
          <a:xfrm>
            <a:off x="381000" y="3748087"/>
            <a:ext cx="7239000" cy="2520949"/>
            <a:chOff x="288" y="2543"/>
            <a:chExt cx="4560" cy="1588"/>
          </a:xfrm>
        </p:grpSpPr>
        <p:sp>
          <p:nvSpPr>
            <p:cNvPr id="61534"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TDM</a:t>
              </a:r>
              <a:endParaRPr lang="fr-FR" altLang="en-US" sz="2400">
                <a:latin typeface="Arial" panose="020B0604020202020204" pitchFamily="34" charset="0"/>
              </a:endParaRPr>
            </a:p>
          </p:txBody>
        </p:sp>
        <p:sp>
          <p:nvSpPr>
            <p:cNvPr id="61535"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6" name="Text Box 18"/>
            <p:cNvSpPr txBox="1">
              <a:spLocks noChangeArrowheads="1"/>
            </p:cNvSpPr>
            <p:nvPr/>
          </p:nvSpPr>
          <p:spPr bwMode="auto">
            <a:xfrm>
              <a:off x="720" y="3265"/>
              <a:ext cx="7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Tần số</a:t>
              </a:r>
              <a:endParaRPr lang="fr-FR" altLang="en-US" sz="2400">
                <a:latin typeface="Arial" panose="020B0604020202020204" pitchFamily="34" charset="0"/>
              </a:endParaRPr>
            </a:p>
          </p:txBody>
        </p:sp>
        <p:sp>
          <p:nvSpPr>
            <p:cNvPr id="61537"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38" name="Text Box 20"/>
            <p:cNvSpPr txBox="1">
              <a:spLocks noChangeArrowheads="1"/>
            </p:cNvSpPr>
            <p:nvPr/>
          </p:nvSpPr>
          <p:spPr bwMode="auto">
            <a:xfrm>
              <a:off x="3048" y="3840"/>
              <a:ext cx="5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Time</a:t>
              </a:r>
              <a:endParaRPr lang="fr-FR" altLang="en-US" sz="2400">
                <a:latin typeface="Arial" panose="020B0604020202020204" pitchFamily="34" charset="0"/>
              </a:endParaRPr>
            </a:p>
          </p:txBody>
        </p:sp>
        <p:sp>
          <p:nvSpPr>
            <p:cNvPr id="61539"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5" name="Group 22"/>
          <p:cNvGrpSpPr>
            <a:grpSpLocks/>
          </p:cNvGrpSpPr>
          <p:nvPr/>
        </p:nvGrpSpPr>
        <p:grpSpPr bwMode="auto">
          <a:xfrm>
            <a:off x="2743200" y="4740275"/>
            <a:ext cx="3886200" cy="914400"/>
            <a:chOff x="1776" y="3168"/>
            <a:chExt cx="2448" cy="576"/>
          </a:xfrm>
        </p:grpSpPr>
        <p:sp>
          <p:nvSpPr>
            <p:cNvPr id="61529"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0"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1"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2"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33"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6" name="Group 28"/>
          <p:cNvGrpSpPr>
            <a:grpSpLocks/>
          </p:cNvGrpSpPr>
          <p:nvPr/>
        </p:nvGrpSpPr>
        <p:grpSpPr bwMode="auto">
          <a:xfrm>
            <a:off x="2971800" y="4740275"/>
            <a:ext cx="3886200" cy="914400"/>
            <a:chOff x="1920" y="3168"/>
            <a:chExt cx="2448" cy="576"/>
          </a:xfrm>
        </p:grpSpPr>
        <p:sp>
          <p:nvSpPr>
            <p:cNvPr id="61524"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5"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6"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7"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8"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7" name="Group 34"/>
          <p:cNvGrpSpPr>
            <a:grpSpLocks/>
          </p:cNvGrpSpPr>
          <p:nvPr/>
        </p:nvGrpSpPr>
        <p:grpSpPr bwMode="auto">
          <a:xfrm>
            <a:off x="3200400" y="4740275"/>
            <a:ext cx="3886200" cy="914400"/>
            <a:chOff x="2064" y="3168"/>
            <a:chExt cx="2448" cy="576"/>
          </a:xfrm>
        </p:grpSpPr>
        <p:sp>
          <p:nvSpPr>
            <p:cNvPr id="61519"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0"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1"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2"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23"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8" name="Group 40"/>
          <p:cNvGrpSpPr>
            <a:grpSpLocks/>
          </p:cNvGrpSpPr>
          <p:nvPr/>
        </p:nvGrpSpPr>
        <p:grpSpPr bwMode="auto">
          <a:xfrm>
            <a:off x="3429000" y="4740275"/>
            <a:ext cx="3886200" cy="914400"/>
            <a:chOff x="2208" y="3168"/>
            <a:chExt cx="2448" cy="576"/>
          </a:xfrm>
        </p:grpSpPr>
        <p:sp>
          <p:nvSpPr>
            <p:cNvPr id="61514"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5"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6"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7"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518"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9" name="Group 46"/>
          <p:cNvGrpSpPr>
            <a:grpSpLocks/>
          </p:cNvGrpSpPr>
          <p:nvPr/>
        </p:nvGrpSpPr>
        <p:grpSpPr bwMode="auto">
          <a:xfrm>
            <a:off x="2743200" y="2743200"/>
            <a:ext cx="4572000" cy="457200"/>
            <a:chOff x="1776" y="1728"/>
            <a:chExt cx="2880" cy="288"/>
          </a:xfrm>
        </p:grpSpPr>
        <p:sp>
          <p:nvSpPr>
            <p:cNvPr id="61511"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2"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3"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 name="Group 50"/>
          <p:cNvGrpSpPr>
            <a:grpSpLocks/>
          </p:cNvGrpSpPr>
          <p:nvPr/>
        </p:nvGrpSpPr>
        <p:grpSpPr bwMode="auto">
          <a:xfrm>
            <a:off x="2971800" y="4740275"/>
            <a:ext cx="4114800" cy="914400"/>
            <a:chOff x="1920" y="3168"/>
            <a:chExt cx="2592" cy="576"/>
          </a:xfrm>
        </p:grpSpPr>
        <p:sp>
          <p:nvSpPr>
            <p:cNvPr id="61492"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3"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4"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5"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6"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7"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8"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9"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0"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1"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2"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3"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4"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5"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6"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7"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8"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09"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510"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1" name="Group 70"/>
          <p:cNvGrpSpPr>
            <a:grpSpLocks/>
          </p:cNvGrpSpPr>
          <p:nvPr/>
        </p:nvGrpSpPr>
        <p:grpSpPr bwMode="auto">
          <a:xfrm>
            <a:off x="2743200" y="2628900"/>
            <a:ext cx="4572000" cy="685800"/>
            <a:chOff x="1776" y="1656"/>
            <a:chExt cx="2880" cy="432"/>
          </a:xfrm>
        </p:grpSpPr>
        <p:sp>
          <p:nvSpPr>
            <p:cNvPr id="61488"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9"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0"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91"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 name="Group 75"/>
          <p:cNvGrpSpPr>
            <a:grpSpLocks/>
          </p:cNvGrpSpPr>
          <p:nvPr/>
        </p:nvGrpSpPr>
        <p:grpSpPr bwMode="auto">
          <a:xfrm>
            <a:off x="2857500" y="4740275"/>
            <a:ext cx="4343400" cy="914400"/>
            <a:chOff x="1848" y="3168"/>
            <a:chExt cx="2736" cy="576"/>
          </a:xfrm>
        </p:grpSpPr>
        <p:sp>
          <p:nvSpPr>
            <p:cNvPr id="61468"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69"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0"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1"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2"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3"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4"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5"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6"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7"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8"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79"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0"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1"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2"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3"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4"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5"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6"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61487"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3" name="Group 99"/>
          <p:cNvGrpSpPr>
            <a:grpSpLocks/>
          </p:cNvGrpSpPr>
          <p:nvPr/>
        </p:nvGrpSpPr>
        <p:grpSpPr bwMode="auto">
          <a:xfrm>
            <a:off x="4911725" y="1257300"/>
            <a:ext cx="3167063" cy="957263"/>
            <a:chOff x="3189" y="216"/>
            <a:chExt cx="1995" cy="603"/>
          </a:xfrm>
        </p:grpSpPr>
        <p:grpSp>
          <p:nvGrpSpPr>
            <p:cNvPr id="61461" name="Group 100"/>
            <p:cNvGrpSpPr>
              <a:grpSpLocks/>
            </p:cNvGrpSpPr>
            <p:nvPr/>
          </p:nvGrpSpPr>
          <p:grpSpPr bwMode="auto">
            <a:xfrm>
              <a:off x="3189" y="528"/>
              <a:ext cx="1995" cy="291"/>
              <a:chOff x="3189" y="288"/>
              <a:chExt cx="1995" cy="291"/>
            </a:xfrm>
          </p:grpSpPr>
          <p:sp>
            <p:nvSpPr>
              <p:cNvPr id="61463" name="Text Box 101"/>
              <p:cNvSpPr txBox="1">
                <a:spLocks noChangeArrowheads="1"/>
              </p:cNvSpPr>
              <p:nvPr/>
            </p:nvSpPr>
            <p:spPr bwMode="auto">
              <a:xfrm>
                <a:off x="3189" y="288"/>
                <a:ext cx="128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4 người dùng</a:t>
                </a:r>
                <a:endParaRPr lang="fr-FR" altLang="en-US" sz="2400">
                  <a:latin typeface="Arial" panose="020B0604020202020204" pitchFamily="34" charset="0"/>
                </a:endParaRPr>
              </a:p>
            </p:txBody>
          </p:sp>
          <p:sp>
            <p:nvSpPr>
              <p:cNvPr id="61464"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5"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6"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1467"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61462" name="Text Box 106"/>
            <p:cNvSpPr txBox="1">
              <a:spLocks noChangeArrowheads="1"/>
            </p:cNvSpPr>
            <p:nvPr/>
          </p:nvSpPr>
          <p:spPr bwMode="auto">
            <a:xfrm>
              <a:off x="3480" y="216"/>
              <a:ext cx="62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2400">
                  <a:latin typeface="Arial" panose="020B0604020202020204" pitchFamily="34" charset="0"/>
                </a:rPr>
                <a:t>Ví dụ:</a:t>
              </a:r>
              <a:endParaRPr lang="fr-FR" altLang="en-US" sz="2400">
                <a:latin typeface="Arial" panose="020B0604020202020204" pitchFamily="34" charset="0"/>
              </a:endParaRPr>
            </a:p>
          </p:txBody>
        </p:sp>
      </p:grpSp>
      <p:sp>
        <p:nvSpPr>
          <p:cNvPr id="61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58F5638-817B-42B9-B616-AE959C6D8377}" type="slidenum">
              <a:rPr lang="en-US" altLang="en-US" sz="1200">
                <a:latin typeface="Arial" panose="020B0604020202020204" pitchFamily="34" charset="0"/>
              </a:rPr>
              <a:pPr>
                <a:lnSpc>
                  <a:spcPct val="100000"/>
                </a:lnSpc>
                <a:spcBef>
                  <a:spcPct val="0"/>
                </a:spcBef>
                <a:buClrTx/>
                <a:buSzTx/>
                <a:buFontTx/>
                <a:buNone/>
              </a:pPr>
              <a:t>29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Chương 1: Nội dung</a:t>
            </a:r>
          </a:p>
        </p:txBody>
      </p:sp>
      <p:sp>
        <p:nvSpPr>
          <p:cNvPr id="13317" name="Rectangle 3"/>
          <p:cNvSpPr>
            <a:spLocks noGrp="1" noChangeArrowheads="1"/>
          </p:cNvSpPr>
          <p:nvPr>
            <p:ph type="body" idx="4294967295"/>
          </p:nvPr>
        </p:nvSpPr>
        <p:spPr>
          <a:xfrm>
            <a:off x="341313" y="1406525"/>
            <a:ext cx="8659812" cy="4648200"/>
          </a:xfrm>
        </p:spPr>
        <p:txBody>
          <a:bodyPr/>
          <a:lstStyle/>
          <a:p>
            <a:pPr lvl="1" algn="just" eaLnBrk="1" hangingPunct="1">
              <a:buFont typeface="Wingdings" panose="05000000000000000000" pitchFamily="2" charset="2"/>
              <a:buNone/>
            </a:pPr>
            <a:r>
              <a:rPr lang="en-US" altLang="en-US" sz="2800">
                <a:solidFill>
                  <a:srgbClr val="CC0000"/>
                </a:solidFill>
                <a:latin typeface="Arial" panose="020B0604020202020204" pitchFamily="34" charset="0"/>
                <a:ea typeface="Arial" panose="020B0604020202020204" pitchFamily="34" charset="0"/>
                <a:cs typeface="Arial" panose="020B0604020202020204" pitchFamily="34" charset="0"/>
              </a:rPr>
              <a:t>1.1 Internet là gì?</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1.2</a:t>
            </a:r>
            <a:r>
              <a:rPr lang="en-US" altLang="en-US" sz="2800">
                <a:latin typeface="Arial" panose="020B0604020202020204" pitchFamily="34" charset="0"/>
                <a:ea typeface="Arial" panose="020B0604020202020204" pitchFamily="34" charset="0"/>
                <a:cs typeface="Arial" panose="020B0604020202020204" pitchFamily="34" charset="0"/>
              </a:rPr>
              <a:t> Mạng biên</a:t>
            </a:r>
          </a:p>
          <a:p>
            <a:pPr lvl="2" algn="just" eaLnBrk="1" hangingPunct="1">
              <a:buClr>
                <a:srgbClr val="000099"/>
              </a:buClr>
              <a:buFont typeface="Wingdings" panose="05000000000000000000" pitchFamily="2" charset="2"/>
              <a:buChar char="§"/>
            </a:pPr>
            <a:r>
              <a:rPr lang="en-US" altLang="en-US" sz="2800">
                <a:latin typeface="Arial" panose="020B0604020202020204" pitchFamily="34" charset="0"/>
                <a:ea typeface="Arial" panose="020B0604020202020204" pitchFamily="34" charset="0"/>
                <a:cs typeface="Arial" panose="020B0604020202020204" pitchFamily="34" charset="0"/>
              </a:rPr>
              <a:t> </a:t>
            </a:r>
            <a:r>
              <a:rPr lang="en-US" altLang="en-US" sz="2400">
                <a:latin typeface="Arial" panose="020B0604020202020204" pitchFamily="34" charset="0"/>
                <a:ea typeface="Arial" panose="020B0604020202020204" pitchFamily="34" charset="0"/>
                <a:cs typeface="Arial" panose="020B0604020202020204" pitchFamily="34" charset="0"/>
              </a:rPr>
              <a:t>Các hệ thống đầu cuối, mạng truy nhập, các liên kết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1.3 </a:t>
            </a:r>
            <a:r>
              <a:rPr lang="en-US" altLang="en-US" sz="2800">
                <a:latin typeface="Arial" panose="020B0604020202020204" pitchFamily="34" charset="0"/>
                <a:ea typeface="Arial" panose="020B0604020202020204" pitchFamily="34" charset="0"/>
                <a:cs typeface="Arial" panose="020B0604020202020204" pitchFamily="34" charset="0"/>
              </a:rPr>
              <a:t>Mạng lõi</a:t>
            </a:r>
          </a:p>
          <a:p>
            <a:pPr lvl="2" algn="just" eaLnBrk="1" hangingPunct="1">
              <a:buClr>
                <a:srgbClr val="000099"/>
              </a:buClr>
              <a:buFont typeface="Wingdings" panose="05000000000000000000" pitchFamily="2" charset="2"/>
              <a:buChar char="§"/>
            </a:pPr>
            <a:r>
              <a:rPr lang="en-US" altLang="en-US" sz="2400">
                <a:latin typeface="Arial" panose="020B0604020202020204" pitchFamily="34" charset="0"/>
                <a:ea typeface="Arial" panose="020B0604020202020204" pitchFamily="34" charset="0"/>
                <a:cs typeface="Arial" panose="020B0604020202020204" pitchFamily="34" charset="0"/>
              </a:rPr>
              <a:t>Chuyển mạch gói, chuyển mạch kênh, cấu trúc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1.4 </a:t>
            </a:r>
            <a:r>
              <a:rPr lang="en-US" altLang="en-US" sz="2800">
                <a:latin typeface="Arial" panose="020B0604020202020204" pitchFamily="34" charset="0"/>
                <a:ea typeface="Arial" panose="020B0604020202020204" pitchFamily="34" charset="0"/>
                <a:cs typeface="Arial" panose="020B0604020202020204" pitchFamily="34" charset="0"/>
              </a:rPr>
              <a:t>Độ trễ, sự mất mát, thông lượng trong mạng</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1.5</a:t>
            </a:r>
            <a:r>
              <a:rPr lang="en-US" altLang="en-US" sz="2800">
                <a:latin typeface="Arial" panose="020B0604020202020204" pitchFamily="34" charset="0"/>
                <a:ea typeface="Arial" panose="020B0604020202020204" pitchFamily="34" charset="0"/>
                <a:cs typeface="Arial" panose="020B0604020202020204" pitchFamily="34" charset="0"/>
              </a:rPr>
              <a:t> Các lớp giao thức, các mô hình dịch vụ</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1.6</a:t>
            </a:r>
            <a:r>
              <a:rPr lang="en-US" altLang="en-US" sz="2800">
                <a:latin typeface="Arial" panose="020B0604020202020204" pitchFamily="34" charset="0"/>
                <a:ea typeface="Arial" panose="020B0604020202020204" pitchFamily="34" charset="0"/>
                <a:cs typeface="Arial" panose="020B0604020202020204" pitchFamily="34" charset="0"/>
              </a:rPr>
              <a:t> Mạng bị tấn công: bảo mật</a:t>
            </a:r>
          </a:p>
          <a:p>
            <a:pPr lvl="1" algn="just" eaLnBrk="1" hangingPunct="1">
              <a:buFont typeface="Wingdings" panose="05000000000000000000" pitchFamily="2" charset="2"/>
              <a:buNone/>
            </a:pPr>
            <a:r>
              <a:rPr lang="en-US" altLang="en-US" sz="2800">
                <a:solidFill>
                  <a:srgbClr val="000099"/>
                </a:solidFill>
                <a:latin typeface="Arial" panose="020B0604020202020204" pitchFamily="34" charset="0"/>
                <a:ea typeface="Arial" panose="020B0604020202020204" pitchFamily="34" charset="0"/>
                <a:cs typeface="Arial" panose="020B0604020202020204" pitchFamily="34" charset="0"/>
              </a:rPr>
              <a:t>1.7</a:t>
            </a:r>
            <a:r>
              <a:rPr lang="en-US" altLang="en-US" sz="2800">
                <a:latin typeface="Arial" panose="020B0604020202020204" pitchFamily="34" charset="0"/>
                <a:ea typeface="Arial" panose="020B0604020202020204" pitchFamily="34" charset="0"/>
                <a:cs typeface="Arial" panose="020B0604020202020204" pitchFamily="34" charset="0"/>
              </a:rPr>
              <a:t> Lịch sử</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3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CE8EA36-2E2B-4442-AEF0-1B04E32ED22A}" type="slidenum">
              <a:rPr lang="en-US" altLang="en-US" sz="1200">
                <a:latin typeface="Arial" panose="020B0604020202020204" pitchFamily="34" charset="0"/>
              </a:rPr>
              <a:pPr>
                <a:lnSpc>
                  <a:spcPct val="100000"/>
                </a:lnSpc>
                <a:spcBef>
                  <a:spcPct val="0"/>
                </a:spcBef>
                <a:buClrTx/>
                <a:buSzTx/>
                <a:buFontTx/>
                <a:buNone/>
              </a:pPr>
              <a:t>3</a:t>
            </a:fld>
            <a:endParaRPr lang="en-US" altLang="en-US" sz="1200">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Introduction</a:t>
            </a:r>
          </a:p>
        </p:txBody>
      </p:sp>
      <p:sp>
        <p:nvSpPr>
          <p:cNvPr id="3" name="Slide Number Placeholder 2"/>
          <p:cNvSpPr>
            <a:spLocks noGrp="1"/>
          </p:cNvSpPr>
          <p:nvPr>
            <p:ph type="sldNum" sz="quarter" idx="12"/>
          </p:nvPr>
        </p:nvSpPr>
        <p:spPr/>
        <p:txBody>
          <a:bodyPr/>
          <a:lstStyle/>
          <a:p>
            <a:pPr>
              <a:defRPr/>
            </a:pPr>
            <a:r>
              <a:rPr lang="en-US" altLang="en-US">
                <a:solidFill>
                  <a:srgbClr val="000000"/>
                </a:solidFill>
              </a:rPr>
              <a:t>1-</a:t>
            </a:r>
            <a:fld id="{87258259-5899-4A4C-ADCA-AF32B89D78C1}" type="slidenum">
              <a:rPr lang="en-US" altLang="en-US" smtClean="0">
                <a:solidFill>
                  <a:srgbClr val="000000"/>
                </a:solidFill>
              </a:rPr>
              <a:pPr>
                <a:defRPr/>
              </a:pPr>
              <a:t>30</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a:latin typeface="Arial" panose="020B0604020202020204" pitchFamily="34" charset="0"/>
                <a:ea typeface="ＭＳ Ｐゴシック" panose="020B0600070205080204" pitchFamily="34" charset="-128"/>
                <a:cs typeface="Arial" panose="020B0604020202020204" pitchFamily="34" charset="0"/>
              </a:rPr>
              <a:t>Chuyển mạch kênh: FDM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f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0510" y="895350"/>
            <a:ext cx="7423150" cy="5567363"/>
          </a:xfrm>
          <a:prstGeom prst="rect">
            <a:avLst/>
          </a:prstGeom>
        </p:spPr>
      </p:pic>
    </p:spTree>
    <p:extLst>
      <p:ext uri="{BB962C8B-B14F-4D97-AF65-F5344CB8AC3E}">
        <p14:creationId xmlns:p14="http://schemas.microsoft.com/office/powerpoint/2010/main" val="4986896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solidFill>
                  <a:srgbClr val="000000"/>
                </a:solidFill>
              </a:rPr>
              <a:t>Introduction</a:t>
            </a:r>
          </a:p>
        </p:txBody>
      </p:sp>
      <p:sp>
        <p:nvSpPr>
          <p:cNvPr id="3" name="Slide Number Placeholder 2"/>
          <p:cNvSpPr>
            <a:spLocks noGrp="1"/>
          </p:cNvSpPr>
          <p:nvPr>
            <p:ph type="sldNum" sz="quarter" idx="12"/>
          </p:nvPr>
        </p:nvSpPr>
        <p:spPr/>
        <p:txBody>
          <a:bodyPr/>
          <a:lstStyle/>
          <a:p>
            <a:pPr>
              <a:defRPr/>
            </a:pPr>
            <a:r>
              <a:rPr lang="en-US" altLang="en-US">
                <a:solidFill>
                  <a:srgbClr val="000000"/>
                </a:solidFill>
              </a:rPr>
              <a:t>1-</a:t>
            </a:r>
            <a:fld id="{87258259-5899-4A4C-ADCA-AF32B89D78C1}" type="slidenum">
              <a:rPr lang="en-US" altLang="en-US" smtClean="0">
                <a:solidFill>
                  <a:srgbClr val="000000"/>
                </a:solidFill>
              </a:rPr>
              <a:pPr>
                <a:defRPr/>
              </a:pPr>
              <a:t>31</a:t>
            </a:fld>
            <a:endParaRPr lang="en-US" altLang="en-US">
              <a:solidFill>
                <a:srgbClr val="000000"/>
              </a:solidFill>
            </a:endParaRPr>
          </a:p>
        </p:txBody>
      </p:sp>
      <p:pic>
        <p:nvPicPr>
          <p:cNvPr id="4" name="Picture 108"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274638" y="71438"/>
            <a:ext cx="84629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a:lstStyle>
          <a:p>
            <a:pPr eaLnBrk="1" hangingPunct="1"/>
            <a:r>
              <a:rPr lang="en-US" altLang="en-US" sz="4000" kern="0">
                <a:latin typeface="Arial" panose="020B0604020202020204" pitchFamily="34" charset="0"/>
                <a:ea typeface="ＭＳ Ｐゴシック" panose="020B0600070205080204" pitchFamily="34" charset="-128"/>
                <a:cs typeface="Arial" panose="020B0604020202020204" pitchFamily="34" charset="0"/>
              </a:rPr>
              <a:t>Chuyển mạch kênh: TDM</a:t>
            </a:r>
            <a:endParaRPr lang="fr-FR" altLang="en-US" sz="4000" kern="0"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7" name="td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1632" y="1019175"/>
            <a:ext cx="7180926" cy="5385695"/>
          </a:xfrm>
          <a:prstGeom prst="rect">
            <a:avLst/>
          </a:prstGeom>
        </p:spPr>
      </p:pic>
    </p:spTree>
    <p:extLst>
      <p:ext uri="{BB962C8B-B14F-4D97-AF65-F5344CB8AC3E}">
        <p14:creationId xmlns:p14="http://schemas.microsoft.com/office/powerpoint/2010/main" val="5742771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6349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2" name="Group 49"/>
          <p:cNvGrpSpPr>
            <a:grpSpLocks/>
          </p:cNvGrpSpPr>
          <p:nvPr/>
        </p:nvGrpSpPr>
        <p:grpSpPr bwMode="auto">
          <a:xfrm>
            <a:off x="6438900" y="2770188"/>
            <a:ext cx="1155700" cy="620712"/>
            <a:chOff x="3600" y="219"/>
            <a:chExt cx="360" cy="175"/>
          </a:xfrm>
        </p:grpSpPr>
        <p:sp>
          <p:nvSpPr>
            <p:cNvPr id="63515"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63516"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18"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63519"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63520" name="Group 55"/>
            <p:cNvGrpSpPr>
              <a:grpSpLocks/>
            </p:cNvGrpSpPr>
            <p:nvPr/>
          </p:nvGrpSpPr>
          <p:grpSpPr bwMode="auto">
            <a:xfrm>
              <a:off x="3686" y="244"/>
              <a:ext cx="177" cy="66"/>
              <a:chOff x="2848" y="848"/>
              <a:chExt cx="140" cy="98"/>
            </a:xfrm>
          </p:grpSpPr>
          <p:sp>
            <p:nvSpPr>
              <p:cNvPr id="6352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6"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7"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63521" name="Group 59"/>
            <p:cNvGrpSpPr>
              <a:grpSpLocks/>
            </p:cNvGrpSpPr>
            <p:nvPr/>
          </p:nvGrpSpPr>
          <p:grpSpPr bwMode="auto">
            <a:xfrm flipV="1">
              <a:off x="3686" y="243"/>
              <a:ext cx="177" cy="66"/>
              <a:chOff x="2848" y="848"/>
              <a:chExt cx="140" cy="98"/>
            </a:xfrm>
          </p:grpSpPr>
          <p:sp>
            <p:nvSpPr>
              <p:cNvPr id="63522"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24"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63493" name="Rectangle 2"/>
          <p:cNvSpPr>
            <a:spLocks noGrp="1" noChangeArrowheads="1"/>
          </p:cNvSpPr>
          <p:nvPr>
            <p:ph type="title" idx="4294967295"/>
          </p:nvPr>
        </p:nvSpPr>
        <p:spPr>
          <a:xfrm>
            <a:off x="433388" y="161925"/>
            <a:ext cx="8001000" cy="768350"/>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So sách chuyển mạch gói với </a:t>
            </a:r>
            <a:br>
              <a:rPr lang="en-US" altLang="en-US" sz="3600">
                <a:latin typeface="Arial" panose="020B0604020202020204" pitchFamily="34" charset="0"/>
                <a:ea typeface="ＭＳ Ｐゴシック" panose="020B0600070205080204" pitchFamily="34" charset="-128"/>
                <a:cs typeface="Arial" panose="020B0604020202020204" pitchFamily="34" charset="0"/>
              </a:rPr>
            </a:br>
            <a:r>
              <a:rPr lang="en-US" altLang="en-US" sz="3600">
                <a:latin typeface="Arial" panose="020B0604020202020204" pitchFamily="34" charset="0"/>
                <a:ea typeface="ＭＳ Ｐゴシック" panose="020B0600070205080204" pitchFamily="34" charset="-128"/>
                <a:cs typeface="Arial" panose="020B0604020202020204" pitchFamily="34" charset="0"/>
              </a:rPr>
              <a:t>chuyển mạch kênh</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3494" name="Rectangle 3"/>
          <p:cNvSpPr>
            <a:spLocks noGrp="1" noChangeArrowheads="1"/>
          </p:cNvSpPr>
          <p:nvPr>
            <p:ph type="body" sz="half" idx="4294967295"/>
          </p:nvPr>
        </p:nvSpPr>
        <p:spPr>
          <a:xfrm>
            <a:off x="533400" y="2136775"/>
            <a:ext cx="3810000" cy="4648200"/>
          </a:xfrm>
        </p:spPr>
        <p:txBody>
          <a:bodyPr/>
          <a:lstStyle/>
          <a:p>
            <a:pPr marL="231775" indent="-231775" algn="just" eaLnBrk="1" hangingPunct="1">
              <a:buSzPct val="75000"/>
              <a:buFont typeface="Wingdings" panose="05000000000000000000" pitchFamily="2" charset="2"/>
              <a:buNone/>
              <a:tabLst>
                <a:tab pos="566738" algn="l"/>
              </a:tabLst>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Ví dụ:</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liên kết 1 Mb/s</a:t>
            </a:r>
          </a:p>
          <a:p>
            <a:pPr marL="231775" indent="-231775" algn="just" eaLnBrk="1" hangingPunct="1">
              <a:buSzTx/>
              <a:buFont typeface="Wingdings" panose="05000000000000000000" pitchFamily="2" charset="2"/>
              <a:buChar char="§"/>
              <a:tabLst>
                <a:tab pos="566738" algn="l"/>
              </a:tabLst>
            </a:pPr>
            <a:r>
              <a:rPr lang="en-US" altLang="en-US" sz="2400">
                <a:latin typeface="Arial" panose="020B0604020202020204" pitchFamily="34" charset="0"/>
                <a:ea typeface="ＭＳ Ｐゴシック" panose="020B0600070205080204" pitchFamily="34" charset="-128"/>
                <a:cs typeface="Arial" panose="020B0604020202020204" pitchFamily="34" charset="0"/>
              </a:rPr>
              <a:t>Mỗi người dùng: </a:t>
            </a: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100 kb/s khi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kích hoạt</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endParaRPr lang="en-US" altLang="ja-JP" sz="2000">
              <a:latin typeface="Arial" panose="020B0604020202020204" pitchFamily="34" charset="0"/>
              <a:ea typeface="ＭＳ Ｐゴシック" panose="020B0600070205080204" pitchFamily="34" charset="-128"/>
              <a:cs typeface="Arial" panose="020B0604020202020204" pitchFamily="34" charset="0"/>
            </a:endParaRPr>
          </a:p>
          <a:p>
            <a:pPr marL="566738" lvl="1" indent="-219075" algn="just" eaLnBrk="1" hangingPunct="1">
              <a:buClr>
                <a:schemeClr val="tx1"/>
              </a:buClr>
              <a:buFontTx/>
              <a:buChar char="•"/>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Thời gian kích hoạt 10%</a:t>
            </a:r>
          </a:p>
          <a:p>
            <a:pPr marL="566738" lvl="1" indent="-219075" algn="just" eaLnBrk="1" hangingPunct="1">
              <a:tabLst>
                <a:tab pos="566738" algn="l"/>
              </a:tabLst>
            </a:pP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kênh:</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10 </a:t>
            </a:r>
            <a:r>
              <a:rPr lang="vi-VN" altLang="en-US" sz="2000">
                <a:latin typeface="Arial" panose="020B0604020202020204" pitchFamily="34" charset="0"/>
                <a:ea typeface="Arial" panose="020B0604020202020204" pitchFamily="34" charset="0"/>
                <a:cs typeface="Arial" panose="020B0604020202020204" pitchFamily="34" charset="0"/>
              </a:rPr>
              <a:t>người dùng</a:t>
            </a:r>
            <a:endParaRPr lang="en-US" altLang="en-US" sz="2000">
              <a:latin typeface="Arial" panose="020B0604020202020204" pitchFamily="34" charset="0"/>
              <a:ea typeface="Arial" panose="020B0604020202020204" pitchFamily="34" charset="0"/>
              <a:cs typeface="Arial" panose="020B0604020202020204" pitchFamily="34" charset="0"/>
            </a:endParaRPr>
          </a:p>
          <a:p>
            <a:pPr marL="231775" indent="-231775" algn="just" eaLnBrk="1" hangingPunct="1">
              <a:buSzPct val="75000"/>
              <a:tabLst>
                <a:tab pos="566738" algn="l"/>
              </a:tabLst>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marL="566738" lvl="1" indent="-219075" algn="just" eaLnBrk="1" hangingPunct="1">
              <a:tabLst>
                <a:tab pos="566738" algn="l"/>
              </a:tabLst>
            </a:pPr>
            <a:r>
              <a:rPr lang="en-US" altLang="en-US" sz="2000">
                <a:latin typeface="Arial" panose="020B0604020202020204" pitchFamily="34" charset="0"/>
                <a:ea typeface="Arial" panose="020B0604020202020204" pitchFamily="34" charset="0"/>
                <a:cs typeface="Arial" panose="020B0604020202020204" pitchFamily="34" charset="0"/>
              </a:rPr>
              <a:t>Với 35 </a:t>
            </a:r>
            <a:r>
              <a:rPr lang="vi-VN" altLang="en-US" sz="2000">
                <a:latin typeface="Arial" panose="020B0604020202020204" pitchFamily="34" charset="0"/>
                <a:ea typeface="Arial" panose="020B0604020202020204" pitchFamily="34" charset="0"/>
                <a:cs typeface="Arial" panose="020B0604020202020204" pitchFamily="34" charset="0"/>
              </a:rPr>
              <a:t>người dùng</a:t>
            </a:r>
            <a:r>
              <a:rPr lang="en-US" altLang="en-US" sz="2000">
                <a:latin typeface="Arial" panose="020B0604020202020204" pitchFamily="34" charset="0"/>
                <a:ea typeface="Arial" panose="020B0604020202020204" pitchFamily="34" charset="0"/>
                <a:cs typeface="Arial" panose="020B0604020202020204" pitchFamily="34" charset="0"/>
              </a:rPr>
              <a:t>, xác suất kích hoạt &gt; 10 sẽ nhỏ hơn 0.0004</a:t>
            </a:r>
          </a:p>
          <a:p>
            <a:pPr marL="231775" indent="-231775" algn="just" eaLnBrk="1" hangingPunct="1">
              <a:tabLst>
                <a:tab pos="566738" algn="l"/>
              </a:tabLst>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63495" name="Rectangle 4"/>
          <p:cNvSpPr>
            <a:spLocks noGrp="1" noChangeArrowheads="1"/>
          </p:cNvSpPr>
          <p:nvPr>
            <p:ph type="body" sz="half" idx="4294967295"/>
          </p:nvPr>
        </p:nvSpPr>
        <p:spPr>
          <a:xfrm>
            <a:off x="368300" y="1292225"/>
            <a:ext cx="8715375" cy="609600"/>
          </a:xfrm>
        </p:spPr>
        <p:txBody>
          <a:bodyPr/>
          <a:lstStyle/>
          <a:p>
            <a:pPr marL="0" indent="0"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Chuyển mạch gói cho phép nhiều người dùng được sử dụng mạng!</a:t>
            </a:r>
          </a:p>
        </p:txBody>
      </p:sp>
      <p:sp>
        <p:nvSpPr>
          <p:cNvPr id="63496"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7"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8"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499"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63500" name="Text Box 19"/>
          <p:cNvSpPr txBox="1">
            <a:spLocks noChangeArrowheads="1"/>
          </p:cNvSpPr>
          <p:nvPr/>
        </p:nvSpPr>
        <p:spPr bwMode="auto">
          <a:xfrm>
            <a:off x="4640810" y="2724683"/>
            <a:ext cx="15520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i="1">
                <a:solidFill>
                  <a:srgbClr val="000099"/>
                </a:solidFill>
                <a:latin typeface="Arial" panose="020B0604020202020204" pitchFamily="34" charset="0"/>
              </a:rPr>
              <a:t>N</a:t>
            </a:r>
            <a:r>
              <a:rPr lang="en-US" altLang="en-US" sz="2000">
                <a:solidFill>
                  <a:srgbClr val="000099"/>
                </a:solidFill>
                <a:latin typeface="Arial" panose="020B0604020202020204" pitchFamily="34" charset="0"/>
              </a:rPr>
              <a:t> </a:t>
            </a:r>
          </a:p>
          <a:p>
            <a:pPr algn="ctr">
              <a:lnSpc>
                <a:spcPct val="80000"/>
              </a:lnSpc>
              <a:spcBef>
                <a:spcPct val="0"/>
              </a:spcBef>
              <a:buClrTx/>
              <a:buSzTx/>
              <a:buFontTx/>
              <a:buNone/>
            </a:pPr>
            <a:r>
              <a:rPr lang="en-US" altLang="en-US" sz="2000">
                <a:solidFill>
                  <a:srgbClr val="000099"/>
                </a:solidFill>
                <a:latin typeface="Arial" panose="020B0604020202020204" pitchFamily="34" charset="0"/>
              </a:rPr>
              <a:t>Người dùng</a:t>
            </a:r>
          </a:p>
        </p:txBody>
      </p:sp>
      <p:sp>
        <p:nvSpPr>
          <p:cNvPr id="63501" name="Text Box 20"/>
          <p:cNvSpPr txBox="1">
            <a:spLocks noChangeArrowheads="1"/>
          </p:cNvSpPr>
          <p:nvPr/>
        </p:nvSpPr>
        <p:spPr bwMode="auto">
          <a:xfrm>
            <a:off x="7143858" y="3287427"/>
            <a:ext cx="187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Đường liên kết</a:t>
            </a:r>
          </a:p>
          <a:p>
            <a:pPr>
              <a:lnSpc>
                <a:spcPct val="100000"/>
              </a:lnSpc>
              <a:spcBef>
                <a:spcPct val="0"/>
              </a:spcBef>
              <a:buClrTx/>
              <a:buSzTx/>
              <a:buFontTx/>
              <a:buNone/>
            </a:pPr>
            <a:r>
              <a:rPr lang="en-US" altLang="en-US" sz="2000">
                <a:latin typeface="Arial" panose="020B0604020202020204" pitchFamily="34" charset="0"/>
              </a:rPr>
              <a:t>1 Mbps</a:t>
            </a:r>
          </a:p>
        </p:txBody>
      </p:sp>
      <p:sp>
        <p:nvSpPr>
          <p:cNvPr id="63502" name="Line 47"/>
          <p:cNvSpPr>
            <a:spLocks noChangeShapeType="1"/>
          </p:cNvSpPr>
          <p:nvPr/>
        </p:nvSpPr>
        <p:spPr bwMode="auto">
          <a:xfrm>
            <a:off x="7586663" y="3086100"/>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63503" name="Group 35"/>
          <p:cNvGrpSpPr>
            <a:grpSpLocks/>
          </p:cNvGrpSpPr>
          <p:nvPr/>
        </p:nvGrpSpPr>
        <p:grpSpPr bwMode="auto">
          <a:xfrm>
            <a:off x="3779838" y="4240520"/>
            <a:ext cx="5364162" cy="958850"/>
            <a:chOff x="3016" y="3097"/>
            <a:chExt cx="3379" cy="604"/>
          </a:xfrm>
        </p:grpSpPr>
        <p:sp>
          <p:nvSpPr>
            <p:cNvPr id="63513" name="Text Box 48"/>
            <p:cNvSpPr txBox="1">
              <a:spLocks noChangeArrowheads="1"/>
            </p:cNvSpPr>
            <p:nvPr/>
          </p:nvSpPr>
          <p:spPr bwMode="auto">
            <a:xfrm>
              <a:off x="3016" y="3097"/>
              <a:ext cx="317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làm thế nào có được giá trị 0.0004?</a:t>
              </a:r>
            </a:p>
          </p:txBody>
        </p:sp>
        <p:sp>
          <p:nvSpPr>
            <p:cNvPr id="63514" name="Text Box 48"/>
            <p:cNvSpPr txBox="1">
              <a:spLocks noChangeArrowheads="1"/>
            </p:cNvSpPr>
            <p:nvPr/>
          </p:nvSpPr>
          <p:spPr bwMode="auto">
            <a:xfrm>
              <a:off x="3031" y="3430"/>
              <a:ext cx="336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200" i="1">
                  <a:solidFill>
                    <a:srgbClr val="CC0000"/>
                  </a:solidFill>
                  <a:latin typeface="Arial" panose="020B0604020202020204" pitchFamily="34" charset="0"/>
                </a:rPr>
                <a:t>Q:</a:t>
              </a:r>
              <a:r>
                <a:rPr lang="en-US" altLang="en-US" sz="2200">
                  <a:latin typeface="Arial" panose="020B0604020202020204" pitchFamily="34" charset="0"/>
                </a:rPr>
                <a:t> cái gì sẽ xảy ra nếu &gt; 35 </a:t>
              </a:r>
              <a:r>
                <a:rPr lang="vi-VN" altLang="en-US" sz="2200">
                  <a:latin typeface="Arial" panose="020B0604020202020204" pitchFamily="34" charset="0"/>
                </a:rPr>
                <a:t>người dùng</a:t>
              </a:r>
              <a:r>
                <a:rPr lang="en-US" altLang="en-US" sz="2200">
                  <a:latin typeface="Arial" panose="020B0604020202020204" pitchFamily="34" charset="0"/>
                </a:rPr>
                <a:t>?</a:t>
              </a:r>
            </a:p>
          </p:txBody>
        </p:sp>
      </p:grpSp>
      <p:sp>
        <p:nvSpPr>
          <p:cNvPr id="63504"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b="1">
                <a:latin typeface="Arial" panose="020B0604020202020204" pitchFamily="34" charset="0"/>
              </a:rPr>
              <a:t>…..</a:t>
            </a:r>
          </a:p>
        </p:txBody>
      </p:sp>
      <p:grpSp>
        <p:nvGrpSpPr>
          <p:cNvPr id="63505" name="Group 37"/>
          <p:cNvGrpSpPr>
            <a:grpSpLocks/>
          </p:cNvGrpSpPr>
          <p:nvPr/>
        </p:nvGrpSpPr>
        <p:grpSpPr bwMode="auto">
          <a:xfrm>
            <a:off x="4646613" y="2066925"/>
            <a:ext cx="779462" cy="679450"/>
            <a:chOff x="-44" y="1473"/>
            <a:chExt cx="981" cy="1105"/>
          </a:xfrm>
        </p:grpSpPr>
        <p:pic>
          <p:nvPicPr>
            <p:cNvPr id="63511"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2" name="Freeform 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63506" name="Group 40"/>
          <p:cNvGrpSpPr>
            <a:grpSpLocks/>
          </p:cNvGrpSpPr>
          <p:nvPr/>
        </p:nvGrpSpPr>
        <p:grpSpPr bwMode="auto">
          <a:xfrm>
            <a:off x="4651375" y="3392488"/>
            <a:ext cx="779463" cy="679450"/>
            <a:chOff x="-44" y="1473"/>
            <a:chExt cx="981" cy="1105"/>
          </a:xfrm>
        </p:grpSpPr>
        <p:pic>
          <p:nvPicPr>
            <p:cNvPr id="63509"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0" name="Freeform 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635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9D7C332-B7F8-43E5-BF5C-2AEE8E6D58D7}" type="slidenum">
              <a:rPr lang="en-US" altLang="en-US" sz="1200">
                <a:latin typeface="Arial" panose="020B0604020202020204" pitchFamily="34" charset="0"/>
              </a:rPr>
              <a:pPr>
                <a:lnSpc>
                  <a:spcPct val="100000"/>
                </a:lnSpc>
                <a:spcBef>
                  <a:spcPct val="0"/>
                </a:spcBef>
                <a:buClrTx/>
                <a:buSzTx/>
                <a:buFontTx/>
                <a:buNone/>
              </a:pPr>
              <a:t>32</a:t>
            </a:fld>
            <a:endParaRPr lang="en-US" altLang="en-US" sz="1200">
              <a:latin typeface="Arial" panose="020B0604020202020204" pitchFamily="34" charset="0"/>
            </a:endParaRPr>
          </a:p>
        </p:txBody>
      </p:sp>
      <p:sp>
        <p:nvSpPr>
          <p:cNvPr id="63508" name="TextBox 1"/>
          <p:cNvSpPr txBox="1">
            <a:spLocks noChangeArrowheads="1"/>
          </p:cNvSpPr>
          <p:nvPr/>
        </p:nvSpPr>
        <p:spPr bwMode="auto">
          <a:xfrm>
            <a:off x="647700" y="6462713"/>
            <a:ext cx="5139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online interactive exercises for more examples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65539" name="Rectangle 3"/>
          <p:cNvSpPr>
            <a:spLocks noGrp="1" noChangeArrowheads="1"/>
          </p:cNvSpPr>
          <p:nvPr>
            <p:ph type="body" sz="half" idx="4294967295"/>
          </p:nvPr>
        </p:nvSpPr>
        <p:spPr>
          <a:xfrm>
            <a:off x="384175" y="1851026"/>
            <a:ext cx="8196263" cy="4648200"/>
          </a:xfrm>
        </p:spPr>
        <p:txBody>
          <a:bodyPr/>
          <a:lstStyle/>
          <a:p>
            <a:pPr algn="just" eaLnBrk="1" hangingPunct="1">
              <a:buSzPct val="75000"/>
            </a:pPr>
            <a:r>
              <a:rPr lang="en-US" altLang="en-US" sz="2300">
                <a:latin typeface="Arial" panose="020B0604020202020204" pitchFamily="34" charset="0"/>
                <a:ea typeface="ＭＳ Ｐゴシック" panose="020B0600070205080204" pitchFamily="34" charset="-128"/>
                <a:cs typeface="Arial" panose="020B0604020202020204" pitchFamily="34" charset="0"/>
              </a:rPr>
              <a:t>Tốt cho trường hợp dữ liệu không được truyền ra với tốc độ đều (bursty data)</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Chia sẻ tài nguyên</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Đơn giản, không cần thiết lập cuộc gọi</a:t>
            </a:r>
          </a:p>
          <a:p>
            <a:pPr algn="just" eaLnBrk="1" hangingPunct="1">
              <a:buSzPct val="75000"/>
            </a:pP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Trong trường hợp tắc nghẽn quá mức:</a:t>
            </a:r>
            <a:r>
              <a:rPr lang="en-US" altLang="en-US" sz="2300">
                <a:latin typeface="Arial" panose="020B0604020202020204" pitchFamily="34" charset="0"/>
                <a:ea typeface="ＭＳ Ｐゴシック" panose="020B0600070205080204" pitchFamily="34" charset="-128"/>
                <a:cs typeface="Arial" panose="020B0604020202020204" pitchFamily="34" charset="0"/>
              </a:rPr>
              <a:t> các gói bị trễ và thất lạc</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Các giao thức cần thiết cho việc truyền dữ liệu một cách tin cậy và điều khiển tắc nghẽn</a:t>
            </a:r>
          </a:p>
          <a:p>
            <a:pPr algn="just" eaLnBrk="1" hangingPunct="1">
              <a:buSzPct val="75000"/>
            </a:pPr>
            <a:r>
              <a:rPr lang="en-US" altLang="en-US" sz="23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300">
                <a:solidFill>
                  <a:srgbClr val="CC0000"/>
                </a:solidFill>
                <a:latin typeface="Arial" panose="020B0604020202020204" pitchFamily="34" charset="0"/>
                <a:ea typeface="ＭＳ Ｐゴシック" panose="020B0600070205080204" pitchFamily="34" charset="-128"/>
                <a:cs typeface="Arial" panose="020B0604020202020204" pitchFamily="34" charset="0"/>
              </a:rPr>
              <a:t> Làm thế nào để hỗ trợ cho hành vi chuyển mạch kênh?</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Bảo đảm băng thông cần thiết cho các ứng dụng audio/video</a:t>
            </a:r>
          </a:p>
          <a:p>
            <a:pPr lvl="1" algn="just" eaLnBrk="1" hangingPunct="1"/>
            <a:r>
              <a:rPr lang="en-US" altLang="en-US" sz="2300">
                <a:latin typeface="Arial" panose="020B0604020202020204" pitchFamily="34" charset="0"/>
                <a:ea typeface="Arial" panose="020B0604020202020204" pitchFamily="34" charset="0"/>
                <a:cs typeface="Arial" panose="020B0604020202020204" pitchFamily="34" charset="0"/>
              </a:rPr>
              <a:t>Xem thêm chương 7</a:t>
            </a:r>
          </a:p>
        </p:txBody>
      </p:sp>
      <p:sp>
        <p:nvSpPr>
          <p:cNvPr id="65540" name="Rectangle 4"/>
          <p:cNvSpPr>
            <a:spLocks noGrp="1" noChangeArrowheads="1"/>
          </p:cNvSpPr>
          <p:nvPr>
            <p:ph type="body" sz="half" idx="4294967295"/>
          </p:nvPr>
        </p:nvSpPr>
        <p:spPr>
          <a:xfrm>
            <a:off x="0" y="1230313"/>
            <a:ext cx="9144000" cy="609600"/>
          </a:xfrm>
        </p:spPr>
        <p:txBody>
          <a:bodyPr/>
          <a:lstStyle/>
          <a:p>
            <a:pPr eaLnBrk="1" hangingPunct="1">
              <a:buFont typeface="Wingdings" panose="05000000000000000000" pitchFamily="2" charset="2"/>
              <a:buNone/>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Liệu chuyển mạch gói có phải là “kẻ chiến thắng tất cả”?</a:t>
            </a:r>
          </a:p>
        </p:txBody>
      </p:sp>
      <p:sp>
        <p:nvSpPr>
          <p:cNvPr id="65541" name="Text Box 20"/>
          <p:cNvSpPr txBox="1">
            <a:spLocks noChangeArrowheads="1"/>
          </p:cNvSpPr>
          <p:nvPr/>
        </p:nvSpPr>
        <p:spPr bwMode="auto">
          <a:xfrm>
            <a:off x="254000" y="5940425"/>
            <a:ext cx="82343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solidFill>
                  <a:srgbClr val="CC0000"/>
                </a:solidFill>
                <a:latin typeface="Arial" panose="020B0604020202020204" pitchFamily="34" charset="0"/>
              </a:rPr>
              <a:t>Q:</a:t>
            </a:r>
            <a:r>
              <a:rPr lang="en-US" altLang="en-US" sz="2000" i="1">
                <a:latin typeface="Arial" panose="020B0604020202020204" pitchFamily="34" charset="0"/>
              </a:rPr>
              <a:t> so sánh với con người trong việc cấp tài nguyên dành riêng (chuyển mạch) và cấp phát tài nguyên theo yêu cầu (chuyển gói)?</a:t>
            </a:r>
          </a:p>
        </p:txBody>
      </p:sp>
      <p:pic>
        <p:nvPicPr>
          <p:cNvPr id="65542"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1046163"/>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Rectangle 2"/>
          <p:cNvSpPr>
            <a:spLocks noChangeArrowheads="1"/>
          </p:cNvSpPr>
          <p:nvPr/>
        </p:nvSpPr>
        <p:spPr bwMode="auto">
          <a:xfrm>
            <a:off x="325438" y="177046"/>
            <a:ext cx="8001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So sách chuyển mạch gói với chuyển mạch kênh</a:t>
            </a:r>
            <a:endParaRPr lang="en-US" altLang="en-US" sz="4400">
              <a:solidFill>
                <a:srgbClr val="000099"/>
              </a:solidFill>
              <a:latin typeface="Arial" panose="020B0604020202020204" pitchFamily="34" charset="0"/>
            </a:endParaRPr>
          </a:p>
        </p:txBody>
      </p:sp>
      <p:sp>
        <p:nvSpPr>
          <p:cNvPr id="655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1D97855-8489-48B6-AB60-32AC75B0B284}" type="slidenum">
              <a:rPr lang="en-US" altLang="en-US" sz="1200">
                <a:latin typeface="Arial" panose="020B0604020202020204" pitchFamily="34" charset="0"/>
              </a:rPr>
              <a:pPr>
                <a:lnSpc>
                  <a:spcPct val="100000"/>
                </a:lnSpc>
                <a:spcBef>
                  <a:spcPct val="0"/>
                </a:spcBef>
                <a:buClrTx/>
                <a:buSzTx/>
                <a:buFontTx/>
                <a:buNone/>
              </a:pPr>
              <a:t>33</a:t>
            </a:fld>
            <a:endParaRPr lang="en-US" altLang="en-US" sz="120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55588" y="103108"/>
            <a:ext cx="84232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6758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txBox="1">
            <a:spLocks noChangeArrowheads="1"/>
          </p:cNvSpPr>
          <p:nvPr/>
        </p:nvSpPr>
        <p:spPr bwMode="auto">
          <a:xfrm>
            <a:off x="481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pPr>
            <a:r>
              <a:rPr lang="en-US" altLang="en-US" sz="2400">
                <a:latin typeface="Arial" panose="020B0604020202020204" pitchFamily="34" charset="0"/>
              </a:rPr>
              <a:t>Các hệ thống đầu cuối kết nối đến Internet thông qua  các </a:t>
            </a:r>
            <a:r>
              <a:rPr lang="en-US" altLang="en-US" sz="2400">
                <a:solidFill>
                  <a:srgbClr val="C00000"/>
                </a:solidFill>
                <a:latin typeface="Arial" panose="020B0604020202020204" pitchFamily="34" charset="0"/>
              </a:rPr>
              <a:t>ISP truy cập </a:t>
            </a:r>
            <a:r>
              <a:rPr lang="en-US" altLang="en-US" sz="2400">
                <a:latin typeface="Arial" panose="020B0604020202020204" pitchFamily="34" charset="0"/>
              </a:rPr>
              <a:t>(Internet Service Providers)</a:t>
            </a:r>
          </a:p>
          <a:p>
            <a:pPr lvl="1" algn="just" eaLnBrk="1" hangingPunct="1"/>
            <a:r>
              <a:rPr lang="en-US" altLang="en-US">
                <a:latin typeface="Arial" panose="020B0604020202020204" pitchFamily="34" charset="0"/>
                <a:ea typeface="ＭＳ Ｐゴシック" panose="020B0600070205080204" pitchFamily="34" charset="-128"/>
              </a:rPr>
              <a:t>Các ISP khu dân cư, công ty và trường đại học</a:t>
            </a:r>
          </a:p>
          <a:p>
            <a:pPr lvl="1" algn="just" eaLnBrk="1" hangingPunct="1"/>
            <a:endParaRPr lang="en-US" altLang="en-US">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Các ISP truy cập lần lượt phải được kết nối với nhau</a:t>
            </a:r>
          </a:p>
          <a:p>
            <a:pPr lvl="1" algn="just" eaLnBrk="1" hangingPunct="1">
              <a:buSzPct val="75000"/>
            </a:pPr>
            <a:r>
              <a:rPr lang="en-US" altLang="en-US">
                <a:latin typeface="Arial" panose="020B0604020202020204" pitchFamily="34" charset="0"/>
                <a:ea typeface="ＭＳ Ｐゴシック" panose="020B0600070205080204" pitchFamily="34" charset="-128"/>
              </a:rPr>
              <a:t>Vì vậy, bất cứ hai </a:t>
            </a:r>
            <a:r>
              <a:rPr lang="vi-VN" altLang="en-US">
                <a:latin typeface="Arial" panose="020B0604020202020204" pitchFamily="34" charset="0"/>
                <a:ea typeface="ＭＳ Ｐゴシック" panose="020B0600070205080204" pitchFamily="34" charset="-128"/>
              </a:rPr>
              <a:t>hệ thống đầu cuối</a:t>
            </a:r>
            <a:r>
              <a:rPr lang="en-AU" altLang="en-US">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nào cũng có thể gởi được dữ liệu lẫn nhau.</a:t>
            </a:r>
          </a:p>
          <a:p>
            <a:pPr lvl="1" algn="just" eaLnBrk="1" hangingPunct="1">
              <a:buSzPct val="75000"/>
            </a:pPr>
            <a:endParaRPr lang="en-US" altLang="en-US">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Vì vậy, mạng của các mạng rất là phức tạp</a:t>
            </a:r>
          </a:p>
          <a:p>
            <a:pPr lvl="1" algn="just" eaLnBrk="1" hangingPunct="1">
              <a:buSzPct val="75000"/>
            </a:pPr>
            <a:r>
              <a:rPr lang="en-US" altLang="en-US">
                <a:latin typeface="Arial" panose="020B0604020202020204" pitchFamily="34" charset="0"/>
                <a:ea typeface="ＭＳ Ｐゴシック" panose="020B0600070205080204" pitchFamily="34" charset="-128"/>
              </a:rPr>
              <a:t>Sự phát triển được thúc đẩy bởi</a:t>
            </a:r>
            <a:r>
              <a:rPr lang="en-US" altLang="en-US">
                <a:solidFill>
                  <a:srgbClr val="FF0000"/>
                </a:solidFill>
                <a:latin typeface="Arial" panose="020B0604020202020204" pitchFamily="34" charset="0"/>
                <a:ea typeface="ＭＳ Ｐゴシック" panose="020B0600070205080204" pitchFamily="34" charset="-128"/>
              </a:rPr>
              <a:t> kinh tế </a:t>
            </a:r>
            <a:r>
              <a:rPr lang="en-US" altLang="en-US">
                <a:latin typeface="Arial" panose="020B0604020202020204" pitchFamily="34" charset="0"/>
                <a:ea typeface="ＭＳ Ｐゴシック" panose="020B0600070205080204" pitchFamily="34" charset="-128"/>
              </a:rPr>
              <a:t>và </a:t>
            </a:r>
            <a:r>
              <a:rPr lang="en-US" altLang="en-US">
                <a:solidFill>
                  <a:srgbClr val="FF0000"/>
                </a:solidFill>
                <a:latin typeface="Arial" panose="020B0604020202020204" pitchFamily="34" charset="0"/>
                <a:ea typeface="ＭＳ Ｐゴシック" panose="020B0600070205080204" pitchFamily="34" charset="-128"/>
              </a:rPr>
              <a:t>chính sách quốc gia</a:t>
            </a:r>
          </a:p>
          <a:p>
            <a:pPr lvl="1" algn="just" eaLnBrk="1" hangingPunct="1">
              <a:buSzPct val="75000"/>
            </a:pPr>
            <a:endParaRPr lang="en-US" altLang="en-US">
              <a:solidFill>
                <a:srgbClr val="FF0000"/>
              </a:solidFill>
              <a:latin typeface="Arial" panose="020B0604020202020204" pitchFamily="34" charset="0"/>
              <a:ea typeface="ＭＳ Ｐゴシック" panose="020B0600070205080204" pitchFamily="34" charset="-128"/>
            </a:endParaRPr>
          </a:p>
          <a:p>
            <a:pPr algn="just" eaLnBrk="1" hangingPunct="1">
              <a:buSzPct val="75000"/>
            </a:pPr>
            <a:r>
              <a:rPr lang="en-US" altLang="en-US" sz="2400">
                <a:latin typeface="Arial" panose="020B0604020202020204" pitchFamily="34" charset="0"/>
              </a:rPr>
              <a:t>Chúng ta hãy từng bước khám phá cấu trúc Internet hiện tại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55588" y="103108"/>
            <a:ext cx="83454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69635" name="Rectangle 3"/>
          <p:cNvSpPr>
            <a:spLocks noGrp="1" noChangeArrowheads="1"/>
          </p:cNvSpPr>
          <p:nvPr>
            <p:ph type="body" sz="half" idx="4294967295"/>
          </p:nvPr>
        </p:nvSpPr>
        <p:spPr>
          <a:xfrm>
            <a:off x="473075" y="1073150"/>
            <a:ext cx="8204200" cy="906463"/>
          </a:xfrm>
        </p:spPr>
        <p:txBody>
          <a:bodyPr/>
          <a:lstStyle/>
          <a:p>
            <a:pPr marL="0" indent="0"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 </a:t>
            </a:r>
            <a:r>
              <a:rPr lang="en-US" altLang="en-US" sz="2400" i="1">
                <a:latin typeface="Arial" panose="020B0604020202020204" pitchFamily="34" charset="0"/>
                <a:ea typeface="ＭＳ Ｐゴシック" panose="020B0600070205080204" pitchFamily="34" charset="-128"/>
                <a:cs typeface="Arial" panose="020B0604020202020204" pitchFamily="34" charset="0"/>
              </a:rPr>
              <a:t>có hàng triệu </a:t>
            </a:r>
            <a:r>
              <a:rPr lang="en-US" altLang="en-US" sz="2400">
                <a:latin typeface="Arial" panose="020B0604020202020204" pitchFamily="34" charset="0"/>
                <a:ea typeface="ＭＳ Ｐゴシック" panose="020B0600070205080204" pitchFamily="34" charset="-128"/>
                <a:cs typeface="Arial" panose="020B0604020202020204" pitchFamily="34" charset="0"/>
              </a:rPr>
              <a:t>ISPs truy cập, làm thế nào để chúng kết nối được với nhau?</a:t>
            </a:r>
          </a:p>
          <a:p>
            <a:pPr marL="0" indent="0" algn="just"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6963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oup 5"/>
          <p:cNvGrpSpPr>
            <a:grpSpLocks/>
          </p:cNvGrpSpPr>
          <p:nvPr/>
        </p:nvGrpSpPr>
        <p:grpSpPr bwMode="auto">
          <a:xfrm>
            <a:off x="450850" y="1849438"/>
            <a:ext cx="8437563" cy="4559300"/>
            <a:chOff x="154891" y="1905681"/>
            <a:chExt cx="8436427" cy="4559651"/>
          </a:xfrm>
        </p:grpSpPr>
        <p:grpSp>
          <p:nvGrpSpPr>
            <p:cNvPr id="69638" name="Group 2"/>
            <p:cNvGrpSpPr>
              <a:grpSpLocks/>
            </p:cNvGrpSpPr>
            <p:nvPr/>
          </p:nvGrpSpPr>
          <p:grpSpPr bwMode="auto">
            <a:xfrm>
              <a:off x="1529396" y="2297655"/>
              <a:ext cx="648422" cy="418253"/>
              <a:chOff x="3053396" y="4304255"/>
              <a:chExt cx="648422" cy="418253"/>
            </a:xfrm>
          </p:grpSpPr>
          <p:sp>
            <p:nvSpPr>
              <p:cNvPr id="696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9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39" name="Group 131"/>
            <p:cNvGrpSpPr>
              <a:grpSpLocks/>
            </p:cNvGrpSpPr>
            <p:nvPr/>
          </p:nvGrpSpPr>
          <p:grpSpPr bwMode="auto">
            <a:xfrm>
              <a:off x="373696" y="3097755"/>
              <a:ext cx="648422" cy="418253"/>
              <a:chOff x="3053396" y="4304255"/>
              <a:chExt cx="648422" cy="418253"/>
            </a:xfrm>
          </p:grpSpPr>
          <p:sp>
            <p:nvSpPr>
              <p:cNvPr id="696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0" name="Group 135"/>
            <p:cNvGrpSpPr>
              <a:grpSpLocks/>
            </p:cNvGrpSpPr>
            <p:nvPr/>
          </p:nvGrpSpPr>
          <p:grpSpPr bwMode="auto">
            <a:xfrm>
              <a:off x="6037896" y="2551655"/>
              <a:ext cx="648422" cy="418253"/>
              <a:chOff x="3053396" y="4304255"/>
              <a:chExt cx="648422" cy="418253"/>
            </a:xfrm>
          </p:grpSpPr>
          <p:sp>
            <p:nvSpPr>
              <p:cNvPr id="696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1" name="Group 138"/>
            <p:cNvGrpSpPr>
              <a:grpSpLocks/>
            </p:cNvGrpSpPr>
            <p:nvPr/>
          </p:nvGrpSpPr>
          <p:grpSpPr bwMode="auto">
            <a:xfrm>
              <a:off x="945196" y="5409155"/>
              <a:ext cx="648422" cy="418253"/>
              <a:chOff x="3053396" y="4304255"/>
              <a:chExt cx="648422" cy="418253"/>
            </a:xfrm>
          </p:grpSpPr>
          <p:sp>
            <p:nvSpPr>
              <p:cNvPr id="696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2" name="Group 141"/>
            <p:cNvGrpSpPr>
              <a:grpSpLocks/>
            </p:cNvGrpSpPr>
            <p:nvPr/>
          </p:nvGrpSpPr>
          <p:grpSpPr bwMode="auto">
            <a:xfrm>
              <a:off x="526096" y="4786855"/>
              <a:ext cx="648422" cy="418253"/>
              <a:chOff x="3053396" y="4304255"/>
              <a:chExt cx="648422" cy="418253"/>
            </a:xfrm>
          </p:grpSpPr>
          <p:sp>
            <p:nvSpPr>
              <p:cNvPr id="696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3" name="Group 144"/>
            <p:cNvGrpSpPr>
              <a:grpSpLocks/>
            </p:cNvGrpSpPr>
            <p:nvPr/>
          </p:nvGrpSpPr>
          <p:grpSpPr bwMode="auto">
            <a:xfrm>
              <a:off x="297496" y="4126455"/>
              <a:ext cx="648422" cy="418253"/>
              <a:chOff x="3053396" y="4304255"/>
              <a:chExt cx="648422" cy="418253"/>
            </a:xfrm>
          </p:grpSpPr>
          <p:sp>
            <p:nvSpPr>
              <p:cNvPr id="696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8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4" name="Group 147"/>
            <p:cNvGrpSpPr>
              <a:grpSpLocks/>
            </p:cNvGrpSpPr>
            <p:nvPr/>
          </p:nvGrpSpPr>
          <p:grpSpPr bwMode="auto">
            <a:xfrm>
              <a:off x="6787196" y="2983455"/>
              <a:ext cx="648422" cy="418253"/>
              <a:chOff x="3053396" y="4304255"/>
              <a:chExt cx="648422" cy="418253"/>
            </a:xfrm>
          </p:grpSpPr>
          <p:sp>
            <p:nvSpPr>
              <p:cNvPr id="696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5" name="Group 150"/>
            <p:cNvGrpSpPr>
              <a:grpSpLocks/>
            </p:cNvGrpSpPr>
            <p:nvPr/>
          </p:nvGrpSpPr>
          <p:grpSpPr bwMode="auto">
            <a:xfrm>
              <a:off x="3129596" y="2056355"/>
              <a:ext cx="648422" cy="418253"/>
              <a:chOff x="3053396" y="4304255"/>
              <a:chExt cx="648422" cy="418253"/>
            </a:xfrm>
          </p:grpSpPr>
          <p:sp>
            <p:nvSpPr>
              <p:cNvPr id="696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6" name="Group 153"/>
            <p:cNvGrpSpPr>
              <a:grpSpLocks/>
            </p:cNvGrpSpPr>
            <p:nvPr/>
          </p:nvGrpSpPr>
          <p:grpSpPr bwMode="auto">
            <a:xfrm>
              <a:off x="754696" y="2704055"/>
              <a:ext cx="648422" cy="418253"/>
              <a:chOff x="3053396" y="4304255"/>
              <a:chExt cx="648422" cy="418253"/>
            </a:xfrm>
          </p:grpSpPr>
          <p:sp>
            <p:nvSpPr>
              <p:cNvPr id="696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7" name="Group 156"/>
            <p:cNvGrpSpPr>
              <a:grpSpLocks/>
            </p:cNvGrpSpPr>
            <p:nvPr/>
          </p:nvGrpSpPr>
          <p:grpSpPr bwMode="auto">
            <a:xfrm>
              <a:off x="4043996" y="2030955"/>
              <a:ext cx="648422" cy="418253"/>
              <a:chOff x="3053396" y="4304255"/>
              <a:chExt cx="648422" cy="418253"/>
            </a:xfrm>
          </p:grpSpPr>
          <p:sp>
            <p:nvSpPr>
              <p:cNvPr id="696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8" name="Group 160"/>
            <p:cNvGrpSpPr>
              <a:grpSpLocks/>
            </p:cNvGrpSpPr>
            <p:nvPr/>
          </p:nvGrpSpPr>
          <p:grpSpPr bwMode="auto">
            <a:xfrm>
              <a:off x="7104696" y="5663155"/>
              <a:ext cx="648422" cy="418253"/>
              <a:chOff x="3053396" y="4304255"/>
              <a:chExt cx="648422" cy="418253"/>
            </a:xfrm>
          </p:grpSpPr>
          <p:sp>
            <p:nvSpPr>
              <p:cNvPr id="696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7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49" name="Group 163"/>
            <p:cNvGrpSpPr>
              <a:grpSpLocks/>
            </p:cNvGrpSpPr>
            <p:nvPr/>
          </p:nvGrpSpPr>
          <p:grpSpPr bwMode="auto">
            <a:xfrm>
              <a:off x="7942896" y="5015455"/>
              <a:ext cx="648422" cy="418253"/>
              <a:chOff x="3053396" y="4304255"/>
              <a:chExt cx="648422" cy="418253"/>
            </a:xfrm>
          </p:grpSpPr>
          <p:sp>
            <p:nvSpPr>
              <p:cNvPr id="696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0" name="Group 166"/>
            <p:cNvGrpSpPr>
              <a:grpSpLocks/>
            </p:cNvGrpSpPr>
            <p:nvPr/>
          </p:nvGrpSpPr>
          <p:grpSpPr bwMode="auto">
            <a:xfrm>
              <a:off x="7714296" y="4101055"/>
              <a:ext cx="648422" cy="418253"/>
              <a:chOff x="3053396" y="4304255"/>
              <a:chExt cx="648422" cy="418253"/>
            </a:xfrm>
          </p:grpSpPr>
          <p:sp>
            <p:nvSpPr>
              <p:cNvPr id="696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1" name="Group 169"/>
            <p:cNvGrpSpPr>
              <a:grpSpLocks/>
            </p:cNvGrpSpPr>
            <p:nvPr/>
          </p:nvGrpSpPr>
          <p:grpSpPr bwMode="auto">
            <a:xfrm>
              <a:off x="4869496" y="5904455"/>
              <a:ext cx="648422" cy="418253"/>
              <a:chOff x="3053396" y="4304255"/>
              <a:chExt cx="648422" cy="418253"/>
            </a:xfrm>
          </p:grpSpPr>
          <p:sp>
            <p:nvSpPr>
              <p:cNvPr id="696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2" name="Group 172"/>
            <p:cNvGrpSpPr>
              <a:grpSpLocks/>
            </p:cNvGrpSpPr>
            <p:nvPr/>
          </p:nvGrpSpPr>
          <p:grpSpPr bwMode="auto">
            <a:xfrm>
              <a:off x="3955096" y="6044155"/>
              <a:ext cx="648422" cy="418253"/>
              <a:chOff x="3053396" y="4304255"/>
              <a:chExt cx="648422" cy="418253"/>
            </a:xfrm>
          </p:grpSpPr>
          <p:sp>
            <p:nvSpPr>
              <p:cNvPr id="696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69653" name="Group 175"/>
            <p:cNvGrpSpPr>
              <a:grpSpLocks/>
            </p:cNvGrpSpPr>
            <p:nvPr/>
          </p:nvGrpSpPr>
          <p:grpSpPr bwMode="auto">
            <a:xfrm>
              <a:off x="2735896" y="5891755"/>
              <a:ext cx="648422" cy="418253"/>
              <a:chOff x="3053396" y="4304255"/>
              <a:chExt cx="648422" cy="418253"/>
            </a:xfrm>
          </p:grpSpPr>
          <p:sp>
            <p:nvSpPr>
              <p:cNvPr id="696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696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6965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6965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255588" y="165100"/>
            <a:ext cx="851217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71683" name="Rectangle 3"/>
          <p:cNvSpPr>
            <a:spLocks noGrp="1" noChangeArrowheads="1"/>
          </p:cNvSpPr>
          <p:nvPr>
            <p:ph type="body" sz="half" idx="4294967295"/>
          </p:nvPr>
        </p:nvSpPr>
        <p:spPr>
          <a:xfrm>
            <a:off x="327025" y="1189038"/>
            <a:ext cx="8816975" cy="673100"/>
          </a:xfrm>
        </p:spPr>
        <p:txBody>
          <a:bodyPr/>
          <a:lstStyle/>
          <a:p>
            <a:pPr marL="0" indent="0"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Lựa chọn: </a:t>
            </a:r>
            <a:r>
              <a:rPr lang="en-US" altLang="en-US" sz="2400" i="1">
                <a:latin typeface="Arial" panose="020B0604020202020204" pitchFamily="34" charset="0"/>
                <a:ea typeface="ＭＳ Ｐゴシック" panose="020B0600070205080204" pitchFamily="34" charset="-128"/>
                <a:cs typeface="Arial" panose="020B0604020202020204" pitchFamily="34" charset="0"/>
              </a:rPr>
              <a:t>kết nối từng ISP truy cập đến các ISP truy cập khác? </a:t>
            </a:r>
          </a:p>
          <a:p>
            <a:pPr marL="0" indent="0" eaLnBrk="1" hangingPunct="1">
              <a:buSzPct val="75000"/>
              <a:buFont typeface="Wingdings" panose="05000000000000000000" pitchFamily="2" charset="2"/>
              <a:buNone/>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pic>
        <p:nvPicPr>
          <p:cNvPr id="7168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9794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5" name="Group 5"/>
          <p:cNvGrpSpPr>
            <a:grpSpLocks/>
          </p:cNvGrpSpPr>
          <p:nvPr/>
        </p:nvGrpSpPr>
        <p:grpSpPr bwMode="auto">
          <a:xfrm>
            <a:off x="450850" y="1849438"/>
            <a:ext cx="8437563" cy="4559300"/>
            <a:chOff x="154891" y="1905681"/>
            <a:chExt cx="8436427" cy="4559651"/>
          </a:xfrm>
        </p:grpSpPr>
        <p:grpSp>
          <p:nvGrpSpPr>
            <p:cNvPr id="71740" name="Group 2"/>
            <p:cNvGrpSpPr>
              <a:grpSpLocks/>
            </p:cNvGrpSpPr>
            <p:nvPr/>
          </p:nvGrpSpPr>
          <p:grpSpPr bwMode="auto">
            <a:xfrm>
              <a:off x="1529396" y="2297655"/>
              <a:ext cx="648422" cy="418253"/>
              <a:chOff x="3053396" y="4304255"/>
              <a:chExt cx="648422" cy="418253"/>
            </a:xfrm>
          </p:grpSpPr>
          <p:sp>
            <p:nvSpPr>
              <p:cNvPr id="717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1" name="Group 131"/>
            <p:cNvGrpSpPr>
              <a:grpSpLocks/>
            </p:cNvGrpSpPr>
            <p:nvPr/>
          </p:nvGrpSpPr>
          <p:grpSpPr bwMode="auto">
            <a:xfrm>
              <a:off x="373696" y="3097755"/>
              <a:ext cx="648422" cy="418253"/>
              <a:chOff x="3053396" y="4304255"/>
              <a:chExt cx="648422" cy="418253"/>
            </a:xfrm>
          </p:grpSpPr>
          <p:sp>
            <p:nvSpPr>
              <p:cNvPr id="717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9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2" name="Group 135"/>
            <p:cNvGrpSpPr>
              <a:grpSpLocks/>
            </p:cNvGrpSpPr>
            <p:nvPr/>
          </p:nvGrpSpPr>
          <p:grpSpPr bwMode="auto">
            <a:xfrm>
              <a:off x="6037896" y="2551655"/>
              <a:ext cx="648422" cy="418253"/>
              <a:chOff x="3053396" y="4304255"/>
              <a:chExt cx="648422" cy="418253"/>
            </a:xfrm>
          </p:grpSpPr>
          <p:sp>
            <p:nvSpPr>
              <p:cNvPr id="717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3" name="Group 138"/>
            <p:cNvGrpSpPr>
              <a:grpSpLocks/>
            </p:cNvGrpSpPr>
            <p:nvPr/>
          </p:nvGrpSpPr>
          <p:grpSpPr bwMode="auto">
            <a:xfrm>
              <a:off x="945196" y="5409155"/>
              <a:ext cx="648422" cy="418253"/>
              <a:chOff x="3053396" y="4304255"/>
              <a:chExt cx="648422" cy="418253"/>
            </a:xfrm>
          </p:grpSpPr>
          <p:sp>
            <p:nvSpPr>
              <p:cNvPr id="717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4" name="Group 141"/>
            <p:cNvGrpSpPr>
              <a:grpSpLocks/>
            </p:cNvGrpSpPr>
            <p:nvPr/>
          </p:nvGrpSpPr>
          <p:grpSpPr bwMode="auto">
            <a:xfrm>
              <a:off x="526096" y="4786855"/>
              <a:ext cx="648422" cy="418253"/>
              <a:chOff x="3053396" y="4304255"/>
              <a:chExt cx="648422" cy="418253"/>
            </a:xfrm>
          </p:grpSpPr>
          <p:sp>
            <p:nvSpPr>
              <p:cNvPr id="717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5" name="Group 144"/>
            <p:cNvGrpSpPr>
              <a:grpSpLocks/>
            </p:cNvGrpSpPr>
            <p:nvPr/>
          </p:nvGrpSpPr>
          <p:grpSpPr bwMode="auto">
            <a:xfrm>
              <a:off x="297496" y="4126455"/>
              <a:ext cx="648422" cy="418253"/>
              <a:chOff x="3053396" y="4304255"/>
              <a:chExt cx="648422" cy="418253"/>
            </a:xfrm>
          </p:grpSpPr>
          <p:sp>
            <p:nvSpPr>
              <p:cNvPr id="717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6" name="Group 147"/>
            <p:cNvGrpSpPr>
              <a:grpSpLocks/>
            </p:cNvGrpSpPr>
            <p:nvPr/>
          </p:nvGrpSpPr>
          <p:grpSpPr bwMode="auto">
            <a:xfrm>
              <a:off x="6787196" y="2983455"/>
              <a:ext cx="648422" cy="418253"/>
              <a:chOff x="3053396" y="4304255"/>
              <a:chExt cx="648422" cy="418253"/>
            </a:xfrm>
          </p:grpSpPr>
          <p:sp>
            <p:nvSpPr>
              <p:cNvPr id="717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8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7" name="Group 150"/>
            <p:cNvGrpSpPr>
              <a:grpSpLocks/>
            </p:cNvGrpSpPr>
            <p:nvPr/>
          </p:nvGrpSpPr>
          <p:grpSpPr bwMode="auto">
            <a:xfrm>
              <a:off x="3129596" y="2056355"/>
              <a:ext cx="648422" cy="418253"/>
              <a:chOff x="3053396" y="4304255"/>
              <a:chExt cx="648422" cy="418253"/>
            </a:xfrm>
          </p:grpSpPr>
          <p:sp>
            <p:nvSpPr>
              <p:cNvPr id="717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8" name="Group 153"/>
            <p:cNvGrpSpPr>
              <a:grpSpLocks/>
            </p:cNvGrpSpPr>
            <p:nvPr/>
          </p:nvGrpSpPr>
          <p:grpSpPr bwMode="auto">
            <a:xfrm>
              <a:off x="754696" y="2704055"/>
              <a:ext cx="648422" cy="418253"/>
              <a:chOff x="3053396" y="4304255"/>
              <a:chExt cx="648422" cy="418253"/>
            </a:xfrm>
          </p:grpSpPr>
          <p:sp>
            <p:nvSpPr>
              <p:cNvPr id="717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49" name="Group 156"/>
            <p:cNvGrpSpPr>
              <a:grpSpLocks/>
            </p:cNvGrpSpPr>
            <p:nvPr/>
          </p:nvGrpSpPr>
          <p:grpSpPr bwMode="auto">
            <a:xfrm>
              <a:off x="4043996" y="2030955"/>
              <a:ext cx="648422" cy="418253"/>
              <a:chOff x="3053396" y="4304255"/>
              <a:chExt cx="648422" cy="418253"/>
            </a:xfrm>
          </p:grpSpPr>
          <p:sp>
            <p:nvSpPr>
              <p:cNvPr id="717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0" name="Group 160"/>
            <p:cNvGrpSpPr>
              <a:grpSpLocks/>
            </p:cNvGrpSpPr>
            <p:nvPr/>
          </p:nvGrpSpPr>
          <p:grpSpPr bwMode="auto">
            <a:xfrm>
              <a:off x="7104696" y="5663155"/>
              <a:ext cx="648422" cy="418253"/>
              <a:chOff x="3053396" y="4304255"/>
              <a:chExt cx="648422" cy="418253"/>
            </a:xfrm>
          </p:grpSpPr>
          <p:sp>
            <p:nvSpPr>
              <p:cNvPr id="717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1" name="Group 163"/>
            <p:cNvGrpSpPr>
              <a:grpSpLocks/>
            </p:cNvGrpSpPr>
            <p:nvPr/>
          </p:nvGrpSpPr>
          <p:grpSpPr bwMode="auto">
            <a:xfrm>
              <a:off x="7942896" y="5015455"/>
              <a:ext cx="648422" cy="418253"/>
              <a:chOff x="3053396" y="4304255"/>
              <a:chExt cx="648422" cy="418253"/>
            </a:xfrm>
          </p:grpSpPr>
          <p:sp>
            <p:nvSpPr>
              <p:cNvPr id="717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7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2" name="Group 166"/>
            <p:cNvGrpSpPr>
              <a:grpSpLocks/>
            </p:cNvGrpSpPr>
            <p:nvPr/>
          </p:nvGrpSpPr>
          <p:grpSpPr bwMode="auto">
            <a:xfrm>
              <a:off x="7714296" y="4101055"/>
              <a:ext cx="648422" cy="418253"/>
              <a:chOff x="3053396" y="4304255"/>
              <a:chExt cx="648422" cy="418253"/>
            </a:xfrm>
          </p:grpSpPr>
          <p:sp>
            <p:nvSpPr>
              <p:cNvPr id="717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3" name="Group 169"/>
            <p:cNvGrpSpPr>
              <a:grpSpLocks/>
            </p:cNvGrpSpPr>
            <p:nvPr/>
          </p:nvGrpSpPr>
          <p:grpSpPr bwMode="auto">
            <a:xfrm>
              <a:off x="4869496" y="5904455"/>
              <a:ext cx="648422" cy="418253"/>
              <a:chOff x="3053396" y="4304255"/>
              <a:chExt cx="648422" cy="418253"/>
            </a:xfrm>
          </p:grpSpPr>
          <p:sp>
            <p:nvSpPr>
              <p:cNvPr id="717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4" name="Group 172"/>
            <p:cNvGrpSpPr>
              <a:grpSpLocks/>
            </p:cNvGrpSpPr>
            <p:nvPr/>
          </p:nvGrpSpPr>
          <p:grpSpPr bwMode="auto">
            <a:xfrm>
              <a:off x="3955096" y="6044155"/>
              <a:ext cx="648422" cy="418253"/>
              <a:chOff x="3053396" y="4304255"/>
              <a:chExt cx="648422" cy="418253"/>
            </a:xfrm>
          </p:grpSpPr>
          <p:sp>
            <p:nvSpPr>
              <p:cNvPr id="717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1755" name="Group 175"/>
            <p:cNvGrpSpPr>
              <a:grpSpLocks/>
            </p:cNvGrpSpPr>
            <p:nvPr/>
          </p:nvGrpSpPr>
          <p:grpSpPr bwMode="auto">
            <a:xfrm>
              <a:off x="2735896" y="5891755"/>
              <a:ext cx="648422" cy="418253"/>
              <a:chOff x="3053396" y="4304255"/>
              <a:chExt cx="648422" cy="418253"/>
            </a:xfrm>
          </p:grpSpPr>
          <p:sp>
            <p:nvSpPr>
              <p:cNvPr id="717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176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175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5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176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71720" name="Straight Connector 7"/>
            <p:cNvCxnSpPr>
              <a:cxnSpLocks noChangeShapeType="1"/>
              <a:stCxn id="71786"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1" name="Straight Connector 188"/>
            <p:cNvCxnSpPr>
              <a:cxnSpLocks noChangeShapeType="1"/>
              <a:stCxn id="71786"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2" name="Straight Connector 190"/>
            <p:cNvCxnSpPr>
              <a:cxnSpLocks noChangeShapeType="1"/>
              <a:stCxn id="71786"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3" name="Straight Connector 192"/>
            <p:cNvCxnSpPr>
              <a:cxnSpLocks noChangeShapeType="1"/>
              <a:stCxn id="71786"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4" name="Straight Connector 195"/>
            <p:cNvCxnSpPr>
              <a:cxnSpLocks noChangeShapeType="1"/>
              <a:stCxn id="71786"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5" name="Straight Connector 197"/>
            <p:cNvCxnSpPr>
              <a:cxnSpLocks noChangeShapeType="1"/>
              <a:endCxn id="71786"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6" name="Straight Connector 199"/>
            <p:cNvCxnSpPr>
              <a:cxnSpLocks noChangeShapeType="1"/>
              <a:endCxn id="71786"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7" name="Straight Connector 201"/>
            <p:cNvCxnSpPr>
              <a:cxnSpLocks noChangeShapeType="1"/>
              <a:endCxn id="71786"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8" name="Straight Connector 203"/>
            <p:cNvCxnSpPr>
              <a:cxnSpLocks noChangeShapeType="1"/>
              <a:endCxn id="71786"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29" name="Straight Connector 204"/>
            <p:cNvCxnSpPr>
              <a:cxnSpLocks noChangeShapeType="1"/>
              <a:endCxn id="71786"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0" name="Straight Connector 207"/>
            <p:cNvCxnSpPr>
              <a:cxnSpLocks noChangeShapeType="1"/>
              <a:endCxn id="71786"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1" name="Straight Connector 209"/>
            <p:cNvCxnSpPr>
              <a:cxnSpLocks noChangeShapeType="1"/>
              <a:endCxn id="71786"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2" name="Straight Connector 211"/>
            <p:cNvCxnSpPr>
              <a:cxnSpLocks noChangeShapeType="1"/>
              <a:endCxn id="71786"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3" name="Straight Connector 213"/>
            <p:cNvCxnSpPr>
              <a:cxnSpLocks noChangeShapeType="1"/>
              <a:endCxn id="71786"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34" name="Straight Connector 215"/>
            <p:cNvCxnSpPr>
              <a:cxnSpLocks noChangeShapeType="1"/>
              <a:endCxn id="71786"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1735"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6"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a:t>
              </a:r>
            </a:p>
          </p:txBody>
        </p:sp>
        <p:sp>
          <p:nvSpPr>
            <p:cNvPr id="71737"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8"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71739"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7170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1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7169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69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70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570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Kết nối trực tiếp từng ISP truy cập đến từng ISP truy cập khác </a:t>
            </a:r>
            <a:r>
              <a:rPr lang="en-US" altLang="en-US" sz="2400" i="1">
                <a:solidFill>
                  <a:srgbClr val="CC0000"/>
                </a:solidFill>
                <a:latin typeface="Arial" panose="020B0604020202020204" pitchFamily="34" charset="0"/>
              </a:rPr>
              <a:t>sẽ không phát triển được: </a:t>
            </a:r>
            <a:r>
              <a:rPr lang="en-US" altLang="en-US" sz="2400">
                <a:latin typeface="Arial" panose="020B0604020202020204" pitchFamily="34" charset="0"/>
              </a:rPr>
              <a:t>O(</a:t>
            </a:r>
            <a:r>
              <a:rPr lang="en-US" altLang="en-US" sz="2400" i="1">
                <a:latin typeface="Arial" panose="020B0604020202020204" pitchFamily="34" charset="0"/>
              </a:rPr>
              <a:t>N</a:t>
            </a:r>
            <a:r>
              <a:rPr lang="en-US" altLang="en-US" sz="2400" baseline="30000">
                <a:latin typeface="Arial" panose="020B0604020202020204" pitchFamily="34" charset="0"/>
              </a:rPr>
              <a:t>2</a:t>
            </a:r>
            <a:r>
              <a:rPr lang="en-US" altLang="en-US" sz="2400">
                <a:latin typeface="Arial" panose="020B0604020202020204" pitchFamily="34" charset="0"/>
              </a:rPr>
              <a:t>) số kết nối.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255588" y="103108"/>
            <a:ext cx="85407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373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732" name="Group 5"/>
          <p:cNvGrpSpPr>
            <a:grpSpLocks/>
          </p:cNvGrpSpPr>
          <p:nvPr/>
        </p:nvGrpSpPr>
        <p:grpSpPr bwMode="auto">
          <a:xfrm>
            <a:off x="450850" y="1849438"/>
            <a:ext cx="8437563" cy="4559300"/>
            <a:chOff x="154891" y="1905681"/>
            <a:chExt cx="8436427" cy="4559651"/>
          </a:xfrm>
        </p:grpSpPr>
        <p:grpSp>
          <p:nvGrpSpPr>
            <p:cNvPr id="73832" name="Group 2"/>
            <p:cNvGrpSpPr>
              <a:grpSpLocks/>
            </p:cNvGrpSpPr>
            <p:nvPr/>
          </p:nvGrpSpPr>
          <p:grpSpPr bwMode="auto">
            <a:xfrm>
              <a:off x="1529396" y="2297655"/>
              <a:ext cx="648422" cy="418253"/>
              <a:chOff x="3053396" y="4304255"/>
              <a:chExt cx="648422" cy="418253"/>
            </a:xfrm>
          </p:grpSpPr>
          <p:sp>
            <p:nvSpPr>
              <p:cNvPr id="738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3" name="Group 131"/>
            <p:cNvGrpSpPr>
              <a:grpSpLocks/>
            </p:cNvGrpSpPr>
            <p:nvPr/>
          </p:nvGrpSpPr>
          <p:grpSpPr bwMode="auto">
            <a:xfrm>
              <a:off x="373696" y="3097755"/>
              <a:ext cx="648422" cy="418253"/>
              <a:chOff x="3053396" y="4304255"/>
              <a:chExt cx="648422" cy="418253"/>
            </a:xfrm>
          </p:grpSpPr>
          <p:sp>
            <p:nvSpPr>
              <p:cNvPr id="738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4" name="Group 135"/>
            <p:cNvGrpSpPr>
              <a:grpSpLocks/>
            </p:cNvGrpSpPr>
            <p:nvPr/>
          </p:nvGrpSpPr>
          <p:grpSpPr bwMode="auto">
            <a:xfrm>
              <a:off x="6037896" y="2551655"/>
              <a:ext cx="648422" cy="418253"/>
              <a:chOff x="3053396" y="4304255"/>
              <a:chExt cx="648422" cy="418253"/>
            </a:xfrm>
          </p:grpSpPr>
          <p:sp>
            <p:nvSpPr>
              <p:cNvPr id="738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8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5" name="Group 138"/>
            <p:cNvGrpSpPr>
              <a:grpSpLocks/>
            </p:cNvGrpSpPr>
            <p:nvPr/>
          </p:nvGrpSpPr>
          <p:grpSpPr bwMode="auto">
            <a:xfrm>
              <a:off x="945196" y="5409155"/>
              <a:ext cx="648422" cy="418253"/>
              <a:chOff x="3053396" y="4304255"/>
              <a:chExt cx="648422" cy="418253"/>
            </a:xfrm>
          </p:grpSpPr>
          <p:sp>
            <p:nvSpPr>
              <p:cNvPr id="738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6" name="Group 141"/>
            <p:cNvGrpSpPr>
              <a:grpSpLocks/>
            </p:cNvGrpSpPr>
            <p:nvPr/>
          </p:nvGrpSpPr>
          <p:grpSpPr bwMode="auto">
            <a:xfrm>
              <a:off x="526096" y="4786855"/>
              <a:ext cx="648422" cy="418253"/>
              <a:chOff x="3053396" y="4304255"/>
              <a:chExt cx="648422" cy="418253"/>
            </a:xfrm>
          </p:grpSpPr>
          <p:sp>
            <p:nvSpPr>
              <p:cNvPr id="738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7" name="Group 144"/>
            <p:cNvGrpSpPr>
              <a:grpSpLocks/>
            </p:cNvGrpSpPr>
            <p:nvPr/>
          </p:nvGrpSpPr>
          <p:grpSpPr bwMode="auto">
            <a:xfrm>
              <a:off x="297496" y="4126455"/>
              <a:ext cx="648422" cy="418253"/>
              <a:chOff x="3053396" y="4304255"/>
              <a:chExt cx="648422" cy="418253"/>
            </a:xfrm>
          </p:grpSpPr>
          <p:sp>
            <p:nvSpPr>
              <p:cNvPr id="738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8" name="Group 147"/>
            <p:cNvGrpSpPr>
              <a:grpSpLocks/>
            </p:cNvGrpSpPr>
            <p:nvPr/>
          </p:nvGrpSpPr>
          <p:grpSpPr bwMode="auto">
            <a:xfrm>
              <a:off x="6787196" y="2983455"/>
              <a:ext cx="648422" cy="418253"/>
              <a:chOff x="3053396" y="4304255"/>
              <a:chExt cx="648422" cy="418253"/>
            </a:xfrm>
          </p:grpSpPr>
          <p:sp>
            <p:nvSpPr>
              <p:cNvPr id="738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39" name="Group 150"/>
            <p:cNvGrpSpPr>
              <a:grpSpLocks/>
            </p:cNvGrpSpPr>
            <p:nvPr/>
          </p:nvGrpSpPr>
          <p:grpSpPr bwMode="auto">
            <a:xfrm>
              <a:off x="3129596" y="2056355"/>
              <a:ext cx="648422" cy="418253"/>
              <a:chOff x="3053396" y="4304255"/>
              <a:chExt cx="648422" cy="418253"/>
            </a:xfrm>
          </p:grpSpPr>
          <p:sp>
            <p:nvSpPr>
              <p:cNvPr id="7387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7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0" name="Group 153"/>
            <p:cNvGrpSpPr>
              <a:grpSpLocks/>
            </p:cNvGrpSpPr>
            <p:nvPr/>
          </p:nvGrpSpPr>
          <p:grpSpPr bwMode="auto">
            <a:xfrm>
              <a:off x="754696" y="2704055"/>
              <a:ext cx="648422" cy="418253"/>
              <a:chOff x="3053396" y="4304255"/>
              <a:chExt cx="648422" cy="418253"/>
            </a:xfrm>
          </p:grpSpPr>
          <p:sp>
            <p:nvSpPr>
              <p:cNvPr id="7386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1" name="Group 156"/>
            <p:cNvGrpSpPr>
              <a:grpSpLocks/>
            </p:cNvGrpSpPr>
            <p:nvPr/>
          </p:nvGrpSpPr>
          <p:grpSpPr bwMode="auto">
            <a:xfrm>
              <a:off x="4043996" y="2030955"/>
              <a:ext cx="648422" cy="418253"/>
              <a:chOff x="3053396" y="4304255"/>
              <a:chExt cx="648422" cy="418253"/>
            </a:xfrm>
          </p:grpSpPr>
          <p:sp>
            <p:nvSpPr>
              <p:cNvPr id="7386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2" name="Group 160"/>
            <p:cNvGrpSpPr>
              <a:grpSpLocks/>
            </p:cNvGrpSpPr>
            <p:nvPr/>
          </p:nvGrpSpPr>
          <p:grpSpPr bwMode="auto">
            <a:xfrm>
              <a:off x="7104696" y="5663155"/>
              <a:ext cx="648422" cy="418253"/>
              <a:chOff x="3053396" y="4304255"/>
              <a:chExt cx="648422" cy="418253"/>
            </a:xfrm>
          </p:grpSpPr>
          <p:sp>
            <p:nvSpPr>
              <p:cNvPr id="7386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3" name="Group 163"/>
            <p:cNvGrpSpPr>
              <a:grpSpLocks/>
            </p:cNvGrpSpPr>
            <p:nvPr/>
          </p:nvGrpSpPr>
          <p:grpSpPr bwMode="auto">
            <a:xfrm>
              <a:off x="7942896" y="5015455"/>
              <a:ext cx="648422" cy="418253"/>
              <a:chOff x="3053396" y="4304255"/>
              <a:chExt cx="648422" cy="418253"/>
            </a:xfrm>
          </p:grpSpPr>
          <p:sp>
            <p:nvSpPr>
              <p:cNvPr id="7386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4" name="Group 166"/>
            <p:cNvGrpSpPr>
              <a:grpSpLocks/>
            </p:cNvGrpSpPr>
            <p:nvPr/>
          </p:nvGrpSpPr>
          <p:grpSpPr bwMode="auto">
            <a:xfrm>
              <a:off x="7714296" y="4101055"/>
              <a:ext cx="648422" cy="418253"/>
              <a:chOff x="3053396" y="4304255"/>
              <a:chExt cx="648422" cy="418253"/>
            </a:xfrm>
          </p:grpSpPr>
          <p:sp>
            <p:nvSpPr>
              <p:cNvPr id="7386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6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5" name="Group 169"/>
            <p:cNvGrpSpPr>
              <a:grpSpLocks/>
            </p:cNvGrpSpPr>
            <p:nvPr/>
          </p:nvGrpSpPr>
          <p:grpSpPr bwMode="auto">
            <a:xfrm>
              <a:off x="4869496" y="5904455"/>
              <a:ext cx="648422" cy="418253"/>
              <a:chOff x="3053396" y="4304255"/>
              <a:chExt cx="648422" cy="418253"/>
            </a:xfrm>
          </p:grpSpPr>
          <p:sp>
            <p:nvSpPr>
              <p:cNvPr id="7385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6" name="Group 172"/>
            <p:cNvGrpSpPr>
              <a:grpSpLocks/>
            </p:cNvGrpSpPr>
            <p:nvPr/>
          </p:nvGrpSpPr>
          <p:grpSpPr bwMode="auto">
            <a:xfrm>
              <a:off x="3955096" y="6044155"/>
              <a:ext cx="648422" cy="418253"/>
              <a:chOff x="3053396" y="4304255"/>
              <a:chExt cx="648422" cy="418253"/>
            </a:xfrm>
          </p:grpSpPr>
          <p:sp>
            <p:nvSpPr>
              <p:cNvPr id="7385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3847" name="Group 175"/>
            <p:cNvGrpSpPr>
              <a:grpSpLocks/>
            </p:cNvGrpSpPr>
            <p:nvPr/>
          </p:nvGrpSpPr>
          <p:grpSpPr bwMode="auto">
            <a:xfrm>
              <a:off x="2735896" y="5891755"/>
              <a:ext cx="648422" cy="418253"/>
              <a:chOff x="3053396" y="4304255"/>
              <a:chExt cx="648422" cy="418253"/>
            </a:xfrm>
          </p:grpSpPr>
          <p:sp>
            <p:nvSpPr>
              <p:cNvPr id="7385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385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384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4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385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3733" name="Rectangle 3"/>
          <p:cNvSpPr txBox="1">
            <a:spLocks noChangeArrowheads="1"/>
          </p:cNvSpPr>
          <p:nvPr/>
        </p:nvSpPr>
        <p:spPr bwMode="auto">
          <a:xfrm>
            <a:off x="371475" y="949325"/>
            <a:ext cx="855503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i="1">
                <a:solidFill>
                  <a:srgbClr val="CC0000"/>
                </a:solidFill>
                <a:latin typeface="Arial" panose="020B0604020202020204" pitchFamily="34" charset="0"/>
              </a:rPr>
              <a:t>Lựa chọn: kết nối từng </a:t>
            </a:r>
            <a:r>
              <a:rPr lang="en-US" altLang="en-US" sz="2400" i="1">
                <a:latin typeface="Arial" panose="020B0604020202020204" pitchFamily="34" charset="0"/>
              </a:rPr>
              <a:t>ISP truy cập đến một ISP chuyển tiếp toàn cầu? </a:t>
            </a:r>
            <a:r>
              <a:rPr lang="en-US" altLang="en-US" sz="2400" i="1">
                <a:solidFill>
                  <a:srgbClr val="FF0000"/>
                </a:solidFill>
                <a:latin typeface="Arial" panose="020B0604020202020204" pitchFamily="34" charset="0"/>
              </a:rPr>
              <a:t>Khách hàng </a:t>
            </a:r>
            <a:r>
              <a:rPr lang="en-US" altLang="en-US" sz="2400" i="1">
                <a:latin typeface="Arial" panose="020B0604020202020204" pitchFamily="34" charset="0"/>
              </a:rPr>
              <a:t>và </a:t>
            </a:r>
            <a:r>
              <a:rPr lang="en-US" altLang="en-US" sz="2400" i="1">
                <a:solidFill>
                  <a:srgbClr val="FF0000"/>
                </a:solidFill>
                <a:latin typeface="Arial" panose="020B0604020202020204" pitchFamily="34" charset="0"/>
              </a:rPr>
              <a:t>nhà cung cấp dịch vụ ISP </a:t>
            </a:r>
            <a:r>
              <a:rPr lang="en-US" altLang="en-US" sz="2400" i="1">
                <a:latin typeface="Arial" panose="020B0604020202020204" pitchFamily="34" charset="0"/>
              </a:rPr>
              <a:t>phải thoả thuận về kinh tế.</a:t>
            </a:r>
            <a:endParaRPr lang="en-US" altLang="en-US" sz="2400">
              <a:latin typeface="Arial" panose="020B0604020202020204" pitchFamily="34" charset="0"/>
            </a:endParaRPr>
          </a:p>
        </p:txBody>
      </p:sp>
      <p:sp>
        <p:nvSpPr>
          <p:cNvPr id="73734"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35" name="Group 133"/>
          <p:cNvGrpSpPr>
            <a:grpSpLocks/>
          </p:cNvGrpSpPr>
          <p:nvPr/>
        </p:nvGrpSpPr>
        <p:grpSpPr bwMode="auto">
          <a:xfrm>
            <a:off x="3138488" y="4392613"/>
            <a:ext cx="617537" cy="250825"/>
            <a:chOff x="2356" y="1300"/>
            <a:chExt cx="555" cy="194"/>
          </a:xfrm>
        </p:grpSpPr>
        <p:sp>
          <p:nvSpPr>
            <p:cNvPr id="738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27" name="Group 137"/>
            <p:cNvGrpSpPr>
              <a:grpSpLocks/>
            </p:cNvGrpSpPr>
            <p:nvPr/>
          </p:nvGrpSpPr>
          <p:grpSpPr bwMode="auto">
            <a:xfrm>
              <a:off x="2468" y="1332"/>
              <a:ext cx="310" cy="60"/>
              <a:chOff x="2468" y="1332"/>
              <a:chExt cx="310" cy="60"/>
            </a:xfrm>
          </p:grpSpPr>
          <p:sp>
            <p:nvSpPr>
              <p:cNvPr id="738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6" name="Group 133"/>
          <p:cNvGrpSpPr>
            <a:grpSpLocks/>
          </p:cNvGrpSpPr>
          <p:nvPr/>
        </p:nvGrpSpPr>
        <p:grpSpPr bwMode="auto">
          <a:xfrm>
            <a:off x="4132263" y="3706813"/>
            <a:ext cx="617537" cy="250825"/>
            <a:chOff x="2356" y="1300"/>
            <a:chExt cx="555" cy="194"/>
          </a:xfrm>
        </p:grpSpPr>
        <p:sp>
          <p:nvSpPr>
            <p:cNvPr id="738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9" name="Group 137"/>
            <p:cNvGrpSpPr>
              <a:grpSpLocks/>
            </p:cNvGrpSpPr>
            <p:nvPr/>
          </p:nvGrpSpPr>
          <p:grpSpPr bwMode="auto">
            <a:xfrm>
              <a:off x="2468" y="1332"/>
              <a:ext cx="310" cy="60"/>
              <a:chOff x="2468" y="1332"/>
              <a:chExt cx="310" cy="60"/>
            </a:xfrm>
          </p:grpSpPr>
          <p:sp>
            <p:nvSpPr>
              <p:cNvPr id="738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2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2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7" name="Group 133"/>
          <p:cNvGrpSpPr>
            <a:grpSpLocks/>
          </p:cNvGrpSpPr>
          <p:nvPr/>
        </p:nvGrpSpPr>
        <p:grpSpPr bwMode="auto">
          <a:xfrm>
            <a:off x="4706938" y="4013200"/>
            <a:ext cx="617537" cy="250825"/>
            <a:chOff x="2356" y="1300"/>
            <a:chExt cx="555" cy="194"/>
          </a:xfrm>
        </p:grpSpPr>
        <p:sp>
          <p:nvSpPr>
            <p:cNvPr id="738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11" name="Group 137"/>
            <p:cNvGrpSpPr>
              <a:grpSpLocks/>
            </p:cNvGrpSpPr>
            <p:nvPr/>
          </p:nvGrpSpPr>
          <p:grpSpPr bwMode="auto">
            <a:xfrm>
              <a:off x="2468" y="1332"/>
              <a:ext cx="310" cy="60"/>
              <a:chOff x="2468" y="1332"/>
              <a:chExt cx="310" cy="60"/>
            </a:xfrm>
          </p:grpSpPr>
          <p:sp>
            <p:nvSpPr>
              <p:cNvPr id="738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1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1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8" name="Group 133"/>
          <p:cNvGrpSpPr>
            <a:grpSpLocks/>
          </p:cNvGrpSpPr>
          <p:nvPr/>
        </p:nvGrpSpPr>
        <p:grpSpPr bwMode="auto">
          <a:xfrm>
            <a:off x="5245100" y="3538538"/>
            <a:ext cx="617538" cy="250825"/>
            <a:chOff x="2356" y="1300"/>
            <a:chExt cx="555" cy="194"/>
          </a:xfrm>
        </p:grpSpPr>
        <p:sp>
          <p:nvSpPr>
            <p:cNvPr id="738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8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8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803" name="Group 137"/>
            <p:cNvGrpSpPr>
              <a:grpSpLocks/>
            </p:cNvGrpSpPr>
            <p:nvPr/>
          </p:nvGrpSpPr>
          <p:grpSpPr bwMode="auto">
            <a:xfrm>
              <a:off x="2468" y="1332"/>
              <a:ext cx="310" cy="60"/>
              <a:chOff x="2468" y="1332"/>
              <a:chExt cx="310" cy="60"/>
            </a:xfrm>
          </p:grpSpPr>
          <p:sp>
            <p:nvSpPr>
              <p:cNvPr id="738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8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804"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805"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39" name="Group 133"/>
          <p:cNvGrpSpPr>
            <a:grpSpLocks/>
          </p:cNvGrpSpPr>
          <p:nvPr/>
        </p:nvGrpSpPr>
        <p:grpSpPr bwMode="auto">
          <a:xfrm>
            <a:off x="3813175" y="4121150"/>
            <a:ext cx="617538" cy="250825"/>
            <a:chOff x="2356" y="1300"/>
            <a:chExt cx="555" cy="194"/>
          </a:xfrm>
        </p:grpSpPr>
        <p:sp>
          <p:nvSpPr>
            <p:cNvPr id="737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95" name="Group 137"/>
            <p:cNvGrpSpPr>
              <a:grpSpLocks/>
            </p:cNvGrpSpPr>
            <p:nvPr/>
          </p:nvGrpSpPr>
          <p:grpSpPr bwMode="auto">
            <a:xfrm>
              <a:off x="2468" y="1332"/>
              <a:ext cx="310" cy="60"/>
              <a:chOff x="2468" y="1332"/>
              <a:chExt cx="310" cy="60"/>
            </a:xfrm>
          </p:grpSpPr>
          <p:sp>
            <p:nvSpPr>
              <p:cNvPr id="737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96"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97"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0" name="Group 133"/>
          <p:cNvGrpSpPr>
            <a:grpSpLocks/>
          </p:cNvGrpSpPr>
          <p:nvPr/>
        </p:nvGrpSpPr>
        <p:grpSpPr bwMode="auto">
          <a:xfrm>
            <a:off x="4368800" y="4610100"/>
            <a:ext cx="617538" cy="250825"/>
            <a:chOff x="2356" y="1300"/>
            <a:chExt cx="555" cy="194"/>
          </a:xfrm>
        </p:grpSpPr>
        <p:sp>
          <p:nvSpPr>
            <p:cNvPr id="737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87" name="Group 137"/>
            <p:cNvGrpSpPr>
              <a:grpSpLocks/>
            </p:cNvGrpSpPr>
            <p:nvPr/>
          </p:nvGrpSpPr>
          <p:grpSpPr bwMode="auto">
            <a:xfrm>
              <a:off x="2468" y="1332"/>
              <a:ext cx="310" cy="60"/>
              <a:chOff x="2468" y="1332"/>
              <a:chExt cx="310" cy="60"/>
            </a:xfrm>
          </p:grpSpPr>
          <p:sp>
            <p:nvSpPr>
              <p:cNvPr id="737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1" name="Group 133"/>
          <p:cNvGrpSpPr>
            <a:grpSpLocks/>
          </p:cNvGrpSpPr>
          <p:nvPr/>
        </p:nvGrpSpPr>
        <p:grpSpPr bwMode="auto">
          <a:xfrm>
            <a:off x="5389563" y="4411663"/>
            <a:ext cx="617537" cy="250825"/>
            <a:chOff x="2356" y="1300"/>
            <a:chExt cx="555" cy="194"/>
          </a:xfrm>
        </p:grpSpPr>
        <p:sp>
          <p:nvSpPr>
            <p:cNvPr id="737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9" name="Group 137"/>
            <p:cNvGrpSpPr>
              <a:grpSpLocks/>
            </p:cNvGrpSpPr>
            <p:nvPr/>
          </p:nvGrpSpPr>
          <p:grpSpPr bwMode="auto">
            <a:xfrm>
              <a:off x="2468" y="1332"/>
              <a:ext cx="310" cy="60"/>
              <a:chOff x="2468" y="1332"/>
              <a:chExt cx="310" cy="60"/>
            </a:xfrm>
          </p:grpSpPr>
          <p:sp>
            <p:nvSpPr>
              <p:cNvPr id="737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8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8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3742" name="Group 133"/>
          <p:cNvGrpSpPr>
            <a:grpSpLocks/>
          </p:cNvGrpSpPr>
          <p:nvPr/>
        </p:nvGrpSpPr>
        <p:grpSpPr bwMode="auto">
          <a:xfrm>
            <a:off x="3502025" y="3351213"/>
            <a:ext cx="617538" cy="250825"/>
            <a:chOff x="2356" y="1300"/>
            <a:chExt cx="555" cy="194"/>
          </a:xfrm>
        </p:grpSpPr>
        <p:sp>
          <p:nvSpPr>
            <p:cNvPr id="737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37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37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3771" name="Group 137"/>
            <p:cNvGrpSpPr>
              <a:grpSpLocks/>
            </p:cNvGrpSpPr>
            <p:nvPr/>
          </p:nvGrpSpPr>
          <p:grpSpPr bwMode="auto">
            <a:xfrm>
              <a:off x="2468" y="1332"/>
              <a:ext cx="310" cy="60"/>
              <a:chOff x="2468" y="1332"/>
              <a:chExt cx="310" cy="60"/>
            </a:xfrm>
          </p:grpSpPr>
          <p:sp>
            <p:nvSpPr>
              <p:cNvPr id="737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37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377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377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3743" name="Straight Connector 10"/>
          <p:cNvCxnSpPr>
            <a:cxnSpLocks noChangeShapeType="1"/>
            <a:stCxn id="73773" idx="0"/>
            <a:endCxn id="73804"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4" name="Straight Connector 297"/>
          <p:cNvCxnSpPr>
            <a:cxnSpLocks noChangeShapeType="1"/>
            <a:endCxn id="73810"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5" name="Straight Connector 298"/>
          <p:cNvCxnSpPr>
            <a:cxnSpLocks noChangeShapeType="1"/>
            <a:endCxn id="73812"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6"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7"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8" name="Straight Connector 301"/>
          <p:cNvCxnSpPr>
            <a:cxnSpLocks noChangeShapeType="1"/>
            <a:stCxn id="73786"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49"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0"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1" name="Straight Connector 304"/>
          <p:cNvCxnSpPr>
            <a:cxnSpLocks noChangeShapeType="1"/>
            <a:endCxn id="73768"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3752" name="Straight Connector 22"/>
          <p:cNvCxnSpPr>
            <a:cxnSpLocks noChangeShapeType="1"/>
            <a:endCxn id="73770"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3" name="Straight Connector 305"/>
          <p:cNvCxnSpPr>
            <a:cxnSpLocks noChangeShapeType="1"/>
            <a:endCxn id="73772"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4" name="Straight Connector 306"/>
          <p:cNvCxnSpPr>
            <a:cxnSpLocks noChangeShapeType="1"/>
            <a:endCxn id="73772"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5" name="Straight Connector 307"/>
          <p:cNvCxnSpPr>
            <a:cxnSpLocks noChangeShapeType="1"/>
            <a:endCxn id="73828"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6" name="Straight Connector 308"/>
          <p:cNvCxnSpPr>
            <a:cxnSpLocks noChangeShapeType="1"/>
            <a:endCxn id="73824"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7" name="Straight Connector 309"/>
          <p:cNvCxnSpPr>
            <a:cxnSpLocks noChangeShapeType="1"/>
            <a:endCxn id="73824"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8" name="Straight Connector 310"/>
          <p:cNvCxnSpPr>
            <a:cxnSpLocks noChangeShapeType="1"/>
            <a:stCxn id="73855" idx="0"/>
            <a:endCxn id="73824"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59"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0" name="Straight Connector 312"/>
          <p:cNvCxnSpPr>
            <a:cxnSpLocks noChangeShapeType="1"/>
            <a:stCxn id="7385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1"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2" name="Straight Connector 314"/>
          <p:cNvCxnSpPr>
            <a:cxnSpLocks noChangeShapeType="1"/>
            <a:endCxn id="73781"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3" name="Straight Connector 315"/>
          <p:cNvCxnSpPr>
            <a:cxnSpLocks noChangeShapeType="1"/>
            <a:endCxn id="73781"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4"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5"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766" name="Straight Connector 318"/>
          <p:cNvCxnSpPr>
            <a:cxnSpLocks noChangeShapeType="1"/>
            <a:stCxn id="7386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3767" name="TextBox 39958"/>
          <p:cNvSpPr txBox="1">
            <a:spLocks noChangeArrowheads="1"/>
          </p:cNvSpPr>
          <p:nvPr/>
        </p:nvSpPr>
        <p:spPr bwMode="auto">
          <a:xfrm>
            <a:off x="2655888" y="3569249"/>
            <a:ext cx="12684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200" i="1">
                <a:solidFill>
                  <a:srgbClr val="FF0000"/>
                </a:solidFill>
                <a:latin typeface="Arial" panose="020B0604020202020204" pitchFamily="34" charset="0"/>
              </a:rPr>
              <a:t>ISP</a:t>
            </a:r>
          </a:p>
          <a:p>
            <a:pPr algn="ctr">
              <a:lnSpc>
                <a:spcPct val="100000"/>
              </a:lnSpc>
              <a:spcBef>
                <a:spcPct val="0"/>
              </a:spcBef>
              <a:buClrTx/>
              <a:buSzTx/>
              <a:buFontTx/>
              <a:buNone/>
            </a:pPr>
            <a:r>
              <a:rPr lang="en-US" altLang="en-US" sz="2200" i="1">
                <a:solidFill>
                  <a:srgbClr val="FF0000"/>
                </a:solidFill>
                <a:latin typeface="Arial" panose="020B0604020202020204" pitchFamily="34" charset="0"/>
              </a:rPr>
              <a:t>toàn cầu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255588" y="103108"/>
            <a:ext cx="8531225"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577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5"/>
          <p:cNvGrpSpPr>
            <a:grpSpLocks/>
          </p:cNvGrpSpPr>
          <p:nvPr/>
        </p:nvGrpSpPr>
        <p:grpSpPr bwMode="auto">
          <a:xfrm>
            <a:off x="450850" y="1849438"/>
            <a:ext cx="8437563" cy="4559300"/>
            <a:chOff x="154891" y="1905681"/>
            <a:chExt cx="8436427" cy="4559651"/>
          </a:xfrm>
        </p:grpSpPr>
        <p:grpSp>
          <p:nvGrpSpPr>
            <p:cNvPr id="76050" name="Group 2"/>
            <p:cNvGrpSpPr>
              <a:grpSpLocks/>
            </p:cNvGrpSpPr>
            <p:nvPr/>
          </p:nvGrpSpPr>
          <p:grpSpPr bwMode="auto">
            <a:xfrm>
              <a:off x="1529396" y="2297655"/>
              <a:ext cx="648422" cy="418253"/>
              <a:chOff x="3053396" y="4304255"/>
              <a:chExt cx="648422" cy="418253"/>
            </a:xfrm>
          </p:grpSpPr>
          <p:sp>
            <p:nvSpPr>
              <p:cNvPr id="761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3"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1" name="Group 131"/>
            <p:cNvGrpSpPr>
              <a:grpSpLocks/>
            </p:cNvGrpSpPr>
            <p:nvPr/>
          </p:nvGrpSpPr>
          <p:grpSpPr bwMode="auto">
            <a:xfrm>
              <a:off x="373696" y="3097755"/>
              <a:ext cx="648422" cy="418253"/>
              <a:chOff x="3053396" y="4304255"/>
              <a:chExt cx="648422" cy="418253"/>
            </a:xfrm>
          </p:grpSpPr>
          <p:sp>
            <p:nvSpPr>
              <p:cNvPr id="761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101"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2" name="Group 135"/>
            <p:cNvGrpSpPr>
              <a:grpSpLocks/>
            </p:cNvGrpSpPr>
            <p:nvPr/>
          </p:nvGrpSpPr>
          <p:grpSpPr bwMode="auto">
            <a:xfrm>
              <a:off x="6037896" y="2551655"/>
              <a:ext cx="648422" cy="418253"/>
              <a:chOff x="3053396" y="4304255"/>
              <a:chExt cx="648422" cy="418253"/>
            </a:xfrm>
          </p:grpSpPr>
          <p:sp>
            <p:nvSpPr>
              <p:cNvPr id="760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3" name="Group 138"/>
            <p:cNvGrpSpPr>
              <a:grpSpLocks/>
            </p:cNvGrpSpPr>
            <p:nvPr/>
          </p:nvGrpSpPr>
          <p:grpSpPr bwMode="auto">
            <a:xfrm>
              <a:off x="945196" y="5409155"/>
              <a:ext cx="648422" cy="418253"/>
              <a:chOff x="3053396" y="4304255"/>
              <a:chExt cx="648422" cy="418253"/>
            </a:xfrm>
          </p:grpSpPr>
          <p:sp>
            <p:nvSpPr>
              <p:cNvPr id="760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7"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4" name="Group 141"/>
            <p:cNvGrpSpPr>
              <a:grpSpLocks/>
            </p:cNvGrpSpPr>
            <p:nvPr/>
          </p:nvGrpSpPr>
          <p:grpSpPr bwMode="auto">
            <a:xfrm>
              <a:off x="526096" y="4786855"/>
              <a:ext cx="648422" cy="418253"/>
              <a:chOff x="3053396" y="4304255"/>
              <a:chExt cx="648422" cy="418253"/>
            </a:xfrm>
          </p:grpSpPr>
          <p:sp>
            <p:nvSpPr>
              <p:cNvPr id="760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5"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5" name="Group 144"/>
            <p:cNvGrpSpPr>
              <a:grpSpLocks/>
            </p:cNvGrpSpPr>
            <p:nvPr/>
          </p:nvGrpSpPr>
          <p:grpSpPr bwMode="auto">
            <a:xfrm>
              <a:off x="297496" y="4126455"/>
              <a:ext cx="648422" cy="418253"/>
              <a:chOff x="3053396" y="4304255"/>
              <a:chExt cx="648422" cy="418253"/>
            </a:xfrm>
          </p:grpSpPr>
          <p:sp>
            <p:nvSpPr>
              <p:cNvPr id="760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3"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6" name="Group 147"/>
            <p:cNvGrpSpPr>
              <a:grpSpLocks/>
            </p:cNvGrpSpPr>
            <p:nvPr/>
          </p:nvGrpSpPr>
          <p:grpSpPr bwMode="auto">
            <a:xfrm>
              <a:off x="6787196" y="2983455"/>
              <a:ext cx="648422" cy="418253"/>
              <a:chOff x="3053396" y="4304255"/>
              <a:chExt cx="648422" cy="418253"/>
            </a:xfrm>
          </p:grpSpPr>
          <p:sp>
            <p:nvSpPr>
              <p:cNvPr id="760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91"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7" name="Group 150"/>
            <p:cNvGrpSpPr>
              <a:grpSpLocks/>
            </p:cNvGrpSpPr>
            <p:nvPr/>
          </p:nvGrpSpPr>
          <p:grpSpPr bwMode="auto">
            <a:xfrm>
              <a:off x="3129596" y="2056355"/>
              <a:ext cx="648422" cy="418253"/>
              <a:chOff x="3053396" y="4304255"/>
              <a:chExt cx="648422" cy="418253"/>
            </a:xfrm>
          </p:grpSpPr>
          <p:sp>
            <p:nvSpPr>
              <p:cNvPr id="7608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9"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8" name="Group 153"/>
            <p:cNvGrpSpPr>
              <a:grpSpLocks/>
            </p:cNvGrpSpPr>
            <p:nvPr/>
          </p:nvGrpSpPr>
          <p:grpSpPr bwMode="auto">
            <a:xfrm>
              <a:off x="754696" y="2704055"/>
              <a:ext cx="648422" cy="418253"/>
              <a:chOff x="3053396" y="4304255"/>
              <a:chExt cx="648422" cy="418253"/>
            </a:xfrm>
          </p:grpSpPr>
          <p:sp>
            <p:nvSpPr>
              <p:cNvPr id="7608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7"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59" name="Group 156"/>
            <p:cNvGrpSpPr>
              <a:grpSpLocks/>
            </p:cNvGrpSpPr>
            <p:nvPr/>
          </p:nvGrpSpPr>
          <p:grpSpPr bwMode="auto">
            <a:xfrm>
              <a:off x="4043996" y="2030955"/>
              <a:ext cx="648422" cy="418253"/>
              <a:chOff x="3053396" y="4304255"/>
              <a:chExt cx="648422" cy="418253"/>
            </a:xfrm>
          </p:grpSpPr>
          <p:sp>
            <p:nvSpPr>
              <p:cNvPr id="7608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5"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0" name="Group 160"/>
            <p:cNvGrpSpPr>
              <a:grpSpLocks/>
            </p:cNvGrpSpPr>
            <p:nvPr/>
          </p:nvGrpSpPr>
          <p:grpSpPr bwMode="auto">
            <a:xfrm>
              <a:off x="7104696" y="5663155"/>
              <a:ext cx="648422" cy="418253"/>
              <a:chOff x="3053396" y="4304255"/>
              <a:chExt cx="648422" cy="418253"/>
            </a:xfrm>
          </p:grpSpPr>
          <p:sp>
            <p:nvSpPr>
              <p:cNvPr id="7608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3"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1" name="Group 163"/>
            <p:cNvGrpSpPr>
              <a:grpSpLocks/>
            </p:cNvGrpSpPr>
            <p:nvPr/>
          </p:nvGrpSpPr>
          <p:grpSpPr bwMode="auto">
            <a:xfrm>
              <a:off x="7942896" y="5015455"/>
              <a:ext cx="648422" cy="418253"/>
              <a:chOff x="3053396" y="4304255"/>
              <a:chExt cx="648422" cy="418253"/>
            </a:xfrm>
          </p:grpSpPr>
          <p:sp>
            <p:nvSpPr>
              <p:cNvPr id="7608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81"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2" name="Group 166"/>
            <p:cNvGrpSpPr>
              <a:grpSpLocks/>
            </p:cNvGrpSpPr>
            <p:nvPr/>
          </p:nvGrpSpPr>
          <p:grpSpPr bwMode="auto">
            <a:xfrm>
              <a:off x="7714296" y="4101055"/>
              <a:ext cx="648422" cy="418253"/>
              <a:chOff x="3053396" y="4304255"/>
              <a:chExt cx="648422" cy="418253"/>
            </a:xfrm>
          </p:grpSpPr>
          <p:sp>
            <p:nvSpPr>
              <p:cNvPr id="7607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3" name="Group 169"/>
            <p:cNvGrpSpPr>
              <a:grpSpLocks/>
            </p:cNvGrpSpPr>
            <p:nvPr/>
          </p:nvGrpSpPr>
          <p:grpSpPr bwMode="auto">
            <a:xfrm>
              <a:off x="4869496" y="5904455"/>
              <a:ext cx="648422" cy="418253"/>
              <a:chOff x="3053396" y="4304255"/>
              <a:chExt cx="648422" cy="418253"/>
            </a:xfrm>
          </p:grpSpPr>
          <p:sp>
            <p:nvSpPr>
              <p:cNvPr id="7607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4" name="Group 172"/>
            <p:cNvGrpSpPr>
              <a:grpSpLocks/>
            </p:cNvGrpSpPr>
            <p:nvPr/>
          </p:nvGrpSpPr>
          <p:grpSpPr bwMode="auto">
            <a:xfrm>
              <a:off x="3955096" y="6044155"/>
              <a:ext cx="648422" cy="418253"/>
              <a:chOff x="3053396" y="4304255"/>
              <a:chExt cx="648422" cy="418253"/>
            </a:xfrm>
          </p:grpSpPr>
          <p:sp>
            <p:nvSpPr>
              <p:cNvPr id="7607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6065" name="Group 175"/>
            <p:cNvGrpSpPr>
              <a:grpSpLocks/>
            </p:cNvGrpSpPr>
            <p:nvPr/>
          </p:nvGrpSpPr>
          <p:grpSpPr bwMode="auto">
            <a:xfrm>
              <a:off x="2735896" y="5891755"/>
              <a:ext cx="648422" cy="418253"/>
              <a:chOff x="3053396" y="4304255"/>
              <a:chExt cx="648422" cy="418253"/>
            </a:xfrm>
          </p:grpSpPr>
          <p:sp>
            <p:nvSpPr>
              <p:cNvPr id="7607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607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6066"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7"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8"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69"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0"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6071"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5781"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nhiều đối thủ cạnh tranh</a:t>
            </a:r>
          </a:p>
        </p:txBody>
      </p:sp>
      <p:grpSp>
        <p:nvGrpSpPr>
          <p:cNvPr id="75782" name="Group 8"/>
          <p:cNvGrpSpPr>
            <a:grpSpLocks/>
          </p:cNvGrpSpPr>
          <p:nvPr/>
        </p:nvGrpSpPr>
        <p:grpSpPr bwMode="auto">
          <a:xfrm>
            <a:off x="4546600" y="3746500"/>
            <a:ext cx="3225800" cy="1117600"/>
            <a:chOff x="7848600" y="2044700"/>
            <a:chExt cx="3200399" cy="1371600"/>
          </a:xfrm>
        </p:grpSpPr>
        <p:sp>
          <p:nvSpPr>
            <p:cNvPr id="75967"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8" name="Group 133"/>
            <p:cNvGrpSpPr>
              <a:grpSpLocks/>
            </p:cNvGrpSpPr>
            <p:nvPr/>
          </p:nvGrpSpPr>
          <p:grpSpPr bwMode="auto">
            <a:xfrm>
              <a:off x="8526482" y="2160804"/>
              <a:ext cx="532759" cy="184809"/>
              <a:chOff x="2356" y="1300"/>
              <a:chExt cx="555" cy="194"/>
            </a:xfrm>
          </p:grpSpPr>
          <p:sp>
            <p:nvSpPr>
              <p:cNvPr id="760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45" name="Group 137"/>
              <p:cNvGrpSpPr>
                <a:grpSpLocks/>
              </p:cNvGrpSpPr>
              <p:nvPr/>
            </p:nvGrpSpPr>
            <p:grpSpPr bwMode="auto">
              <a:xfrm>
                <a:off x="2468" y="1332"/>
                <a:ext cx="310" cy="60"/>
                <a:chOff x="2468" y="1332"/>
                <a:chExt cx="310" cy="60"/>
              </a:xfrm>
            </p:grpSpPr>
            <p:sp>
              <p:nvSpPr>
                <p:cNvPr id="760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4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47"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969" name="Straight Connector 10"/>
            <p:cNvCxnSpPr>
              <a:cxnSpLocks noChangeShapeType="1"/>
              <a:stCxn id="7604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0"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1"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2"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3"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4"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5"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6"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977" name="Straight Connector 304"/>
            <p:cNvCxnSpPr>
              <a:cxnSpLocks noChangeShapeType="1"/>
              <a:endCxn id="7604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978"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5979" name="Group 133"/>
            <p:cNvGrpSpPr>
              <a:grpSpLocks/>
            </p:cNvGrpSpPr>
            <p:nvPr/>
          </p:nvGrpSpPr>
          <p:grpSpPr bwMode="auto">
            <a:xfrm>
              <a:off x="9555206" y="2650627"/>
              <a:ext cx="532759" cy="184809"/>
              <a:chOff x="2356" y="1300"/>
              <a:chExt cx="555" cy="194"/>
            </a:xfrm>
          </p:grpSpPr>
          <p:sp>
            <p:nvSpPr>
              <p:cNvPr id="760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37" name="Group 137"/>
              <p:cNvGrpSpPr>
                <a:grpSpLocks/>
              </p:cNvGrpSpPr>
              <p:nvPr/>
            </p:nvGrpSpPr>
            <p:grpSpPr bwMode="auto">
              <a:xfrm>
                <a:off x="2468" y="1332"/>
                <a:ext cx="310" cy="60"/>
                <a:chOff x="2468" y="1332"/>
                <a:chExt cx="310" cy="60"/>
              </a:xfrm>
            </p:grpSpPr>
            <p:sp>
              <p:nvSpPr>
                <p:cNvPr id="760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0" name="Group 133"/>
            <p:cNvGrpSpPr>
              <a:grpSpLocks/>
            </p:cNvGrpSpPr>
            <p:nvPr/>
          </p:nvGrpSpPr>
          <p:grpSpPr bwMode="auto">
            <a:xfrm>
              <a:off x="8772607" y="2725609"/>
              <a:ext cx="532759" cy="184809"/>
              <a:chOff x="2356" y="1300"/>
              <a:chExt cx="555" cy="194"/>
            </a:xfrm>
          </p:grpSpPr>
          <p:sp>
            <p:nvSpPr>
              <p:cNvPr id="760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9" name="Group 137"/>
              <p:cNvGrpSpPr>
                <a:grpSpLocks/>
              </p:cNvGrpSpPr>
              <p:nvPr/>
            </p:nvGrpSpPr>
            <p:grpSpPr bwMode="auto">
              <a:xfrm>
                <a:off x="2468" y="1332"/>
                <a:ext cx="310" cy="60"/>
                <a:chOff x="2468" y="1332"/>
                <a:chExt cx="310" cy="60"/>
              </a:xfrm>
            </p:grpSpPr>
            <p:sp>
              <p:nvSpPr>
                <p:cNvPr id="760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30"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31"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1" name="Group 133"/>
            <p:cNvGrpSpPr>
              <a:grpSpLocks/>
            </p:cNvGrpSpPr>
            <p:nvPr/>
          </p:nvGrpSpPr>
          <p:grpSpPr bwMode="auto">
            <a:xfrm>
              <a:off x="9060908" y="2428111"/>
              <a:ext cx="532759" cy="184809"/>
              <a:chOff x="2356" y="1300"/>
              <a:chExt cx="555" cy="194"/>
            </a:xfrm>
          </p:grpSpPr>
          <p:sp>
            <p:nvSpPr>
              <p:cNvPr id="760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21" name="Group 137"/>
              <p:cNvGrpSpPr>
                <a:grpSpLocks/>
              </p:cNvGrpSpPr>
              <p:nvPr/>
            </p:nvGrpSpPr>
            <p:grpSpPr bwMode="auto">
              <a:xfrm>
                <a:off x="2468" y="1332"/>
                <a:ext cx="310" cy="60"/>
                <a:chOff x="2468" y="1332"/>
                <a:chExt cx="310" cy="60"/>
              </a:xfrm>
            </p:grpSpPr>
            <p:sp>
              <p:nvSpPr>
                <p:cNvPr id="760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22"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2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2" name="Group 133"/>
            <p:cNvGrpSpPr>
              <a:grpSpLocks/>
            </p:cNvGrpSpPr>
            <p:nvPr/>
          </p:nvGrpSpPr>
          <p:grpSpPr bwMode="auto">
            <a:xfrm>
              <a:off x="10005281" y="2289952"/>
              <a:ext cx="532759" cy="184809"/>
              <a:chOff x="2356" y="1300"/>
              <a:chExt cx="555" cy="194"/>
            </a:xfrm>
          </p:grpSpPr>
          <p:sp>
            <p:nvSpPr>
              <p:cNvPr id="760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13" name="Group 137"/>
              <p:cNvGrpSpPr>
                <a:grpSpLocks/>
              </p:cNvGrpSpPr>
              <p:nvPr/>
            </p:nvGrpSpPr>
            <p:grpSpPr bwMode="auto">
              <a:xfrm>
                <a:off x="2468" y="1332"/>
                <a:ext cx="310" cy="60"/>
                <a:chOff x="2468" y="1332"/>
                <a:chExt cx="310" cy="60"/>
              </a:xfrm>
            </p:grpSpPr>
            <p:sp>
              <p:nvSpPr>
                <p:cNvPr id="760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14"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1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3" name="Group 133"/>
            <p:cNvGrpSpPr>
              <a:grpSpLocks/>
            </p:cNvGrpSpPr>
            <p:nvPr/>
          </p:nvGrpSpPr>
          <p:grpSpPr bwMode="auto">
            <a:xfrm>
              <a:off x="10232661" y="2882876"/>
              <a:ext cx="532759" cy="184809"/>
              <a:chOff x="2356" y="1300"/>
              <a:chExt cx="555" cy="194"/>
            </a:xfrm>
          </p:grpSpPr>
          <p:sp>
            <p:nvSpPr>
              <p:cNvPr id="760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60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60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6005" name="Group 137"/>
              <p:cNvGrpSpPr>
                <a:grpSpLocks/>
              </p:cNvGrpSpPr>
              <p:nvPr/>
            </p:nvGrpSpPr>
            <p:grpSpPr bwMode="auto">
              <a:xfrm>
                <a:off x="2468" y="1332"/>
                <a:ext cx="310" cy="60"/>
                <a:chOff x="2468" y="1332"/>
                <a:chExt cx="310" cy="60"/>
              </a:xfrm>
            </p:grpSpPr>
            <p:sp>
              <p:nvSpPr>
                <p:cNvPr id="760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600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600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4" name="Group 133"/>
            <p:cNvGrpSpPr>
              <a:grpSpLocks/>
            </p:cNvGrpSpPr>
            <p:nvPr/>
          </p:nvGrpSpPr>
          <p:grpSpPr bwMode="auto">
            <a:xfrm>
              <a:off x="9330660" y="3072767"/>
              <a:ext cx="532759" cy="184809"/>
              <a:chOff x="2356" y="1300"/>
              <a:chExt cx="555" cy="194"/>
            </a:xfrm>
          </p:grpSpPr>
          <p:sp>
            <p:nvSpPr>
              <p:cNvPr id="759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97" name="Group 137"/>
              <p:cNvGrpSpPr>
                <a:grpSpLocks/>
              </p:cNvGrpSpPr>
              <p:nvPr/>
            </p:nvGrpSpPr>
            <p:grpSpPr bwMode="auto">
              <a:xfrm>
                <a:off x="2468" y="1332"/>
                <a:ext cx="310" cy="60"/>
                <a:chOff x="2468" y="1332"/>
                <a:chExt cx="310" cy="60"/>
              </a:xfrm>
            </p:grpSpPr>
            <p:sp>
              <p:nvSpPr>
                <p:cNvPr id="76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6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8"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9"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85" name="Group 133"/>
            <p:cNvGrpSpPr>
              <a:grpSpLocks/>
            </p:cNvGrpSpPr>
            <p:nvPr/>
          </p:nvGrpSpPr>
          <p:grpSpPr bwMode="auto">
            <a:xfrm>
              <a:off x="8438032" y="3018963"/>
              <a:ext cx="532759" cy="184809"/>
              <a:chOff x="2356" y="1300"/>
              <a:chExt cx="555" cy="194"/>
            </a:xfrm>
          </p:grpSpPr>
          <p:sp>
            <p:nvSpPr>
              <p:cNvPr id="75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89" name="Group 137"/>
              <p:cNvGrpSpPr>
                <a:grpSpLocks/>
              </p:cNvGrpSpPr>
              <p:nvPr/>
            </p:nvGrpSpPr>
            <p:grpSpPr bwMode="auto">
              <a:xfrm>
                <a:off x="2468" y="1332"/>
                <a:ext cx="310" cy="60"/>
                <a:chOff x="2468" y="1332"/>
                <a:chExt cx="310" cy="60"/>
              </a:xfrm>
            </p:grpSpPr>
            <p:sp>
              <p:nvSpPr>
                <p:cNvPr id="75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9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91"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3" name="Group 331"/>
          <p:cNvGrpSpPr>
            <a:grpSpLocks/>
          </p:cNvGrpSpPr>
          <p:nvPr/>
        </p:nvGrpSpPr>
        <p:grpSpPr bwMode="auto">
          <a:xfrm>
            <a:off x="1803400" y="2755900"/>
            <a:ext cx="3467100" cy="1193800"/>
            <a:chOff x="7848600" y="2044700"/>
            <a:chExt cx="3200399" cy="1371600"/>
          </a:xfrm>
        </p:grpSpPr>
        <p:sp>
          <p:nvSpPr>
            <p:cNvPr id="75884"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85" name="Group 133"/>
            <p:cNvGrpSpPr>
              <a:grpSpLocks/>
            </p:cNvGrpSpPr>
            <p:nvPr/>
          </p:nvGrpSpPr>
          <p:grpSpPr bwMode="auto">
            <a:xfrm>
              <a:off x="8526482" y="2160804"/>
              <a:ext cx="532759" cy="184809"/>
              <a:chOff x="2356" y="1300"/>
              <a:chExt cx="555" cy="194"/>
            </a:xfrm>
          </p:grpSpPr>
          <p:sp>
            <p:nvSpPr>
              <p:cNvPr id="759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62" name="Group 137"/>
              <p:cNvGrpSpPr>
                <a:grpSpLocks/>
              </p:cNvGrpSpPr>
              <p:nvPr/>
            </p:nvGrpSpPr>
            <p:grpSpPr bwMode="auto">
              <a:xfrm>
                <a:off x="2468" y="1332"/>
                <a:ext cx="310" cy="60"/>
                <a:chOff x="2468" y="1332"/>
                <a:chExt cx="310" cy="60"/>
              </a:xfrm>
            </p:grpSpPr>
            <p:sp>
              <p:nvSpPr>
                <p:cNvPr id="759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6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6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86" name="Straight Connector 334"/>
            <p:cNvCxnSpPr>
              <a:cxnSpLocks noChangeShapeType="1"/>
              <a:stCxn id="7596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7"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8"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89"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0"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1"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2"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3"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94" name="Straight Connector 342"/>
            <p:cNvCxnSpPr>
              <a:cxnSpLocks noChangeShapeType="1"/>
              <a:endCxn id="7595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95"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5896" name="Group 133"/>
            <p:cNvGrpSpPr>
              <a:grpSpLocks/>
            </p:cNvGrpSpPr>
            <p:nvPr/>
          </p:nvGrpSpPr>
          <p:grpSpPr bwMode="auto">
            <a:xfrm>
              <a:off x="9555206" y="2650627"/>
              <a:ext cx="532759" cy="184809"/>
              <a:chOff x="2356" y="1300"/>
              <a:chExt cx="555" cy="194"/>
            </a:xfrm>
          </p:grpSpPr>
          <p:sp>
            <p:nvSpPr>
              <p:cNvPr id="759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54" name="Group 137"/>
              <p:cNvGrpSpPr>
                <a:grpSpLocks/>
              </p:cNvGrpSpPr>
              <p:nvPr/>
            </p:nvGrpSpPr>
            <p:grpSpPr bwMode="auto">
              <a:xfrm>
                <a:off x="2468" y="1332"/>
                <a:ext cx="310" cy="60"/>
                <a:chOff x="2468" y="1332"/>
                <a:chExt cx="310" cy="60"/>
              </a:xfrm>
            </p:grpSpPr>
            <p:sp>
              <p:nvSpPr>
                <p:cNvPr id="759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5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7" name="Group 133"/>
            <p:cNvGrpSpPr>
              <a:grpSpLocks/>
            </p:cNvGrpSpPr>
            <p:nvPr/>
          </p:nvGrpSpPr>
          <p:grpSpPr bwMode="auto">
            <a:xfrm>
              <a:off x="8772607" y="2725609"/>
              <a:ext cx="532759" cy="184809"/>
              <a:chOff x="2356" y="1300"/>
              <a:chExt cx="555" cy="194"/>
            </a:xfrm>
          </p:grpSpPr>
          <p:sp>
            <p:nvSpPr>
              <p:cNvPr id="759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46" name="Group 137"/>
              <p:cNvGrpSpPr>
                <a:grpSpLocks/>
              </p:cNvGrpSpPr>
              <p:nvPr/>
            </p:nvGrpSpPr>
            <p:grpSpPr bwMode="auto">
              <a:xfrm>
                <a:off x="2468" y="1332"/>
                <a:ext cx="310" cy="60"/>
                <a:chOff x="2468" y="1332"/>
                <a:chExt cx="310" cy="60"/>
              </a:xfrm>
            </p:grpSpPr>
            <p:sp>
              <p:nvSpPr>
                <p:cNvPr id="759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4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8" name="Group 133"/>
            <p:cNvGrpSpPr>
              <a:grpSpLocks/>
            </p:cNvGrpSpPr>
            <p:nvPr/>
          </p:nvGrpSpPr>
          <p:grpSpPr bwMode="auto">
            <a:xfrm>
              <a:off x="9060908" y="2428111"/>
              <a:ext cx="532759" cy="184809"/>
              <a:chOff x="2356" y="1300"/>
              <a:chExt cx="555" cy="194"/>
            </a:xfrm>
          </p:grpSpPr>
          <p:sp>
            <p:nvSpPr>
              <p:cNvPr id="759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8" name="Group 137"/>
              <p:cNvGrpSpPr>
                <a:grpSpLocks/>
              </p:cNvGrpSpPr>
              <p:nvPr/>
            </p:nvGrpSpPr>
            <p:grpSpPr bwMode="auto">
              <a:xfrm>
                <a:off x="2468" y="1332"/>
                <a:ext cx="310" cy="60"/>
                <a:chOff x="2468" y="1332"/>
                <a:chExt cx="310" cy="60"/>
              </a:xfrm>
            </p:grpSpPr>
            <p:sp>
              <p:nvSpPr>
                <p:cNvPr id="759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4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99" name="Group 133"/>
            <p:cNvGrpSpPr>
              <a:grpSpLocks/>
            </p:cNvGrpSpPr>
            <p:nvPr/>
          </p:nvGrpSpPr>
          <p:grpSpPr bwMode="auto">
            <a:xfrm>
              <a:off x="10005281" y="2289952"/>
              <a:ext cx="532759" cy="184809"/>
              <a:chOff x="2356" y="1300"/>
              <a:chExt cx="555" cy="194"/>
            </a:xfrm>
          </p:grpSpPr>
          <p:sp>
            <p:nvSpPr>
              <p:cNvPr id="759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30" name="Group 137"/>
              <p:cNvGrpSpPr>
                <a:grpSpLocks/>
              </p:cNvGrpSpPr>
              <p:nvPr/>
            </p:nvGrpSpPr>
            <p:grpSpPr bwMode="auto">
              <a:xfrm>
                <a:off x="2468" y="1332"/>
                <a:ext cx="310" cy="60"/>
                <a:chOff x="2468" y="1332"/>
                <a:chExt cx="310" cy="60"/>
              </a:xfrm>
            </p:grpSpPr>
            <p:sp>
              <p:nvSpPr>
                <p:cNvPr id="759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31"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32"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0" name="Group 133"/>
            <p:cNvGrpSpPr>
              <a:grpSpLocks/>
            </p:cNvGrpSpPr>
            <p:nvPr/>
          </p:nvGrpSpPr>
          <p:grpSpPr bwMode="auto">
            <a:xfrm>
              <a:off x="10232661" y="2882876"/>
              <a:ext cx="532759" cy="184809"/>
              <a:chOff x="2356" y="1300"/>
              <a:chExt cx="555" cy="194"/>
            </a:xfrm>
          </p:grpSpPr>
          <p:sp>
            <p:nvSpPr>
              <p:cNvPr id="759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22" name="Group 137"/>
              <p:cNvGrpSpPr>
                <a:grpSpLocks/>
              </p:cNvGrpSpPr>
              <p:nvPr/>
            </p:nvGrpSpPr>
            <p:grpSpPr bwMode="auto">
              <a:xfrm>
                <a:off x="2468" y="1332"/>
                <a:ext cx="310" cy="60"/>
                <a:chOff x="2468" y="1332"/>
                <a:chExt cx="310" cy="60"/>
              </a:xfrm>
            </p:grpSpPr>
            <p:sp>
              <p:nvSpPr>
                <p:cNvPr id="759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23"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24"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1" name="Group 133"/>
            <p:cNvGrpSpPr>
              <a:grpSpLocks/>
            </p:cNvGrpSpPr>
            <p:nvPr/>
          </p:nvGrpSpPr>
          <p:grpSpPr bwMode="auto">
            <a:xfrm>
              <a:off x="9330660" y="3072767"/>
              <a:ext cx="532759" cy="184809"/>
              <a:chOff x="2356" y="1300"/>
              <a:chExt cx="555" cy="194"/>
            </a:xfrm>
          </p:grpSpPr>
          <p:sp>
            <p:nvSpPr>
              <p:cNvPr id="759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14" name="Group 137"/>
              <p:cNvGrpSpPr>
                <a:grpSpLocks/>
              </p:cNvGrpSpPr>
              <p:nvPr/>
            </p:nvGrpSpPr>
            <p:grpSpPr bwMode="auto">
              <a:xfrm>
                <a:off x="2468" y="1332"/>
                <a:ext cx="310" cy="60"/>
                <a:chOff x="2468" y="1332"/>
                <a:chExt cx="310" cy="60"/>
              </a:xfrm>
            </p:grpSpPr>
            <p:sp>
              <p:nvSpPr>
                <p:cNvPr id="759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1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1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902" name="Group 133"/>
            <p:cNvGrpSpPr>
              <a:grpSpLocks/>
            </p:cNvGrpSpPr>
            <p:nvPr/>
          </p:nvGrpSpPr>
          <p:grpSpPr bwMode="auto">
            <a:xfrm>
              <a:off x="8438032" y="3018963"/>
              <a:ext cx="532759" cy="184809"/>
              <a:chOff x="2356" y="1300"/>
              <a:chExt cx="555" cy="194"/>
            </a:xfrm>
          </p:grpSpPr>
          <p:sp>
            <p:nvSpPr>
              <p:cNvPr id="759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9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9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906" name="Group 137"/>
              <p:cNvGrpSpPr>
                <a:grpSpLocks/>
              </p:cNvGrpSpPr>
              <p:nvPr/>
            </p:nvGrpSpPr>
            <p:grpSpPr bwMode="auto">
              <a:xfrm>
                <a:off x="2468" y="1332"/>
                <a:ext cx="310" cy="60"/>
                <a:chOff x="2468" y="1332"/>
                <a:chExt cx="310" cy="60"/>
              </a:xfrm>
            </p:grpSpPr>
            <p:sp>
              <p:nvSpPr>
                <p:cNvPr id="759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9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907"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90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5784" name="Group 416"/>
          <p:cNvGrpSpPr>
            <a:grpSpLocks/>
          </p:cNvGrpSpPr>
          <p:nvPr/>
        </p:nvGrpSpPr>
        <p:grpSpPr bwMode="auto">
          <a:xfrm>
            <a:off x="1498600" y="4165600"/>
            <a:ext cx="3086100" cy="1168400"/>
            <a:chOff x="7848600" y="2044700"/>
            <a:chExt cx="3200399" cy="1371600"/>
          </a:xfrm>
        </p:grpSpPr>
        <p:sp>
          <p:nvSpPr>
            <p:cNvPr id="75801"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02" name="Group 133"/>
            <p:cNvGrpSpPr>
              <a:grpSpLocks/>
            </p:cNvGrpSpPr>
            <p:nvPr/>
          </p:nvGrpSpPr>
          <p:grpSpPr bwMode="auto">
            <a:xfrm>
              <a:off x="8526482" y="2160804"/>
              <a:ext cx="532759" cy="184809"/>
              <a:chOff x="2356" y="1300"/>
              <a:chExt cx="555" cy="194"/>
            </a:xfrm>
          </p:grpSpPr>
          <p:sp>
            <p:nvSpPr>
              <p:cNvPr id="75876"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9" name="Group 137"/>
              <p:cNvGrpSpPr>
                <a:grpSpLocks/>
              </p:cNvGrpSpPr>
              <p:nvPr/>
            </p:nvGrpSpPr>
            <p:grpSpPr bwMode="auto">
              <a:xfrm>
                <a:off x="2468" y="1332"/>
                <a:ext cx="310" cy="60"/>
                <a:chOff x="2468" y="1332"/>
                <a:chExt cx="310" cy="60"/>
              </a:xfrm>
            </p:grpSpPr>
            <p:sp>
              <p:nvSpPr>
                <p:cNvPr id="758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8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8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5803" name="Straight Connector 419"/>
            <p:cNvCxnSpPr>
              <a:cxnSpLocks noChangeShapeType="1"/>
              <a:stCxn id="7588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4"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5"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6"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7"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8"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09"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0"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5811" name="Straight Connector 427"/>
            <p:cNvCxnSpPr>
              <a:cxnSpLocks noChangeShapeType="1"/>
              <a:endCxn id="7587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5812"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5813" name="Group 133"/>
            <p:cNvGrpSpPr>
              <a:grpSpLocks/>
            </p:cNvGrpSpPr>
            <p:nvPr/>
          </p:nvGrpSpPr>
          <p:grpSpPr bwMode="auto">
            <a:xfrm>
              <a:off x="9555206" y="2650627"/>
              <a:ext cx="532759" cy="184809"/>
              <a:chOff x="2356" y="1300"/>
              <a:chExt cx="555" cy="194"/>
            </a:xfrm>
          </p:grpSpPr>
          <p:sp>
            <p:nvSpPr>
              <p:cNvPr id="758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71" name="Group 137"/>
              <p:cNvGrpSpPr>
                <a:grpSpLocks/>
              </p:cNvGrpSpPr>
              <p:nvPr/>
            </p:nvGrpSpPr>
            <p:grpSpPr bwMode="auto">
              <a:xfrm>
                <a:off x="2468" y="1332"/>
                <a:ext cx="310" cy="60"/>
                <a:chOff x="2468" y="1332"/>
                <a:chExt cx="310" cy="60"/>
              </a:xfrm>
            </p:grpSpPr>
            <p:sp>
              <p:nvSpPr>
                <p:cNvPr id="758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7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7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4" name="Group 133"/>
            <p:cNvGrpSpPr>
              <a:grpSpLocks/>
            </p:cNvGrpSpPr>
            <p:nvPr/>
          </p:nvGrpSpPr>
          <p:grpSpPr bwMode="auto">
            <a:xfrm>
              <a:off x="8772607" y="2725609"/>
              <a:ext cx="532759" cy="184809"/>
              <a:chOff x="2356" y="1300"/>
              <a:chExt cx="555" cy="194"/>
            </a:xfrm>
          </p:grpSpPr>
          <p:sp>
            <p:nvSpPr>
              <p:cNvPr id="758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63" name="Group 137"/>
              <p:cNvGrpSpPr>
                <a:grpSpLocks/>
              </p:cNvGrpSpPr>
              <p:nvPr/>
            </p:nvGrpSpPr>
            <p:grpSpPr bwMode="auto">
              <a:xfrm>
                <a:off x="2468" y="1332"/>
                <a:ext cx="310" cy="60"/>
                <a:chOff x="2468" y="1332"/>
                <a:chExt cx="310" cy="60"/>
              </a:xfrm>
            </p:grpSpPr>
            <p:sp>
              <p:nvSpPr>
                <p:cNvPr id="758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64"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65"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5" name="Group 133"/>
            <p:cNvGrpSpPr>
              <a:grpSpLocks/>
            </p:cNvGrpSpPr>
            <p:nvPr/>
          </p:nvGrpSpPr>
          <p:grpSpPr bwMode="auto">
            <a:xfrm>
              <a:off x="9060908" y="2428111"/>
              <a:ext cx="532759" cy="184809"/>
              <a:chOff x="2356" y="1300"/>
              <a:chExt cx="555" cy="194"/>
            </a:xfrm>
          </p:grpSpPr>
          <p:sp>
            <p:nvSpPr>
              <p:cNvPr id="758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55" name="Group 137"/>
              <p:cNvGrpSpPr>
                <a:grpSpLocks/>
              </p:cNvGrpSpPr>
              <p:nvPr/>
            </p:nvGrpSpPr>
            <p:grpSpPr bwMode="auto">
              <a:xfrm>
                <a:off x="2468" y="1332"/>
                <a:ext cx="310" cy="60"/>
                <a:chOff x="2468" y="1332"/>
                <a:chExt cx="310" cy="60"/>
              </a:xfrm>
            </p:grpSpPr>
            <p:sp>
              <p:nvSpPr>
                <p:cNvPr id="758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5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6" name="Group 133"/>
            <p:cNvGrpSpPr>
              <a:grpSpLocks/>
            </p:cNvGrpSpPr>
            <p:nvPr/>
          </p:nvGrpSpPr>
          <p:grpSpPr bwMode="auto">
            <a:xfrm>
              <a:off x="10005281" y="2289952"/>
              <a:ext cx="532759" cy="184809"/>
              <a:chOff x="2356" y="1300"/>
              <a:chExt cx="555" cy="194"/>
            </a:xfrm>
          </p:grpSpPr>
          <p:sp>
            <p:nvSpPr>
              <p:cNvPr id="758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47" name="Group 137"/>
              <p:cNvGrpSpPr>
                <a:grpSpLocks/>
              </p:cNvGrpSpPr>
              <p:nvPr/>
            </p:nvGrpSpPr>
            <p:grpSpPr bwMode="auto">
              <a:xfrm>
                <a:off x="2468" y="1332"/>
                <a:ext cx="310" cy="60"/>
                <a:chOff x="2468" y="1332"/>
                <a:chExt cx="310" cy="60"/>
              </a:xfrm>
            </p:grpSpPr>
            <p:sp>
              <p:nvSpPr>
                <p:cNvPr id="758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7" name="Group 133"/>
            <p:cNvGrpSpPr>
              <a:grpSpLocks/>
            </p:cNvGrpSpPr>
            <p:nvPr/>
          </p:nvGrpSpPr>
          <p:grpSpPr bwMode="auto">
            <a:xfrm>
              <a:off x="10232661" y="2882876"/>
              <a:ext cx="532759" cy="184809"/>
              <a:chOff x="2356" y="1300"/>
              <a:chExt cx="555" cy="194"/>
            </a:xfrm>
          </p:grpSpPr>
          <p:sp>
            <p:nvSpPr>
              <p:cNvPr id="758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9" name="Group 137"/>
              <p:cNvGrpSpPr>
                <a:grpSpLocks/>
              </p:cNvGrpSpPr>
              <p:nvPr/>
            </p:nvGrpSpPr>
            <p:grpSpPr bwMode="auto">
              <a:xfrm>
                <a:off x="2468" y="1332"/>
                <a:ext cx="310" cy="60"/>
                <a:chOff x="2468" y="1332"/>
                <a:chExt cx="310" cy="60"/>
              </a:xfrm>
            </p:grpSpPr>
            <p:sp>
              <p:nvSpPr>
                <p:cNvPr id="758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4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8" name="Group 133"/>
            <p:cNvGrpSpPr>
              <a:grpSpLocks/>
            </p:cNvGrpSpPr>
            <p:nvPr/>
          </p:nvGrpSpPr>
          <p:grpSpPr bwMode="auto">
            <a:xfrm>
              <a:off x="9330660" y="3072767"/>
              <a:ext cx="532759" cy="184809"/>
              <a:chOff x="2356" y="1300"/>
              <a:chExt cx="555" cy="194"/>
            </a:xfrm>
          </p:grpSpPr>
          <p:sp>
            <p:nvSpPr>
              <p:cNvPr id="758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31" name="Group 137"/>
              <p:cNvGrpSpPr>
                <a:grpSpLocks/>
              </p:cNvGrpSpPr>
              <p:nvPr/>
            </p:nvGrpSpPr>
            <p:grpSpPr bwMode="auto">
              <a:xfrm>
                <a:off x="2468" y="1332"/>
                <a:ext cx="310" cy="60"/>
                <a:chOff x="2468" y="1332"/>
                <a:chExt cx="310" cy="60"/>
              </a:xfrm>
            </p:grpSpPr>
            <p:sp>
              <p:nvSpPr>
                <p:cNvPr id="758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3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5819" name="Group 133"/>
            <p:cNvGrpSpPr>
              <a:grpSpLocks/>
            </p:cNvGrpSpPr>
            <p:nvPr/>
          </p:nvGrpSpPr>
          <p:grpSpPr bwMode="auto">
            <a:xfrm>
              <a:off x="8438032" y="3018963"/>
              <a:ext cx="532759" cy="184809"/>
              <a:chOff x="2356" y="1300"/>
              <a:chExt cx="555" cy="194"/>
            </a:xfrm>
          </p:grpSpPr>
          <p:sp>
            <p:nvSpPr>
              <p:cNvPr id="758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58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58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5823" name="Group 137"/>
              <p:cNvGrpSpPr>
                <a:grpSpLocks/>
              </p:cNvGrpSpPr>
              <p:nvPr/>
            </p:nvGrpSpPr>
            <p:grpSpPr bwMode="auto">
              <a:xfrm>
                <a:off x="2468" y="1332"/>
                <a:ext cx="310" cy="60"/>
                <a:chOff x="2468" y="1332"/>
                <a:chExt cx="310" cy="60"/>
              </a:xfrm>
            </p:grpSpPr>
            <p:sp>
              <p:nvSpPr>
                <p:cNvPr id="758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58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58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58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5785" name="Straight Connector 12"/>
          <p:cNvCxnSpPr>
            <a:cxnSpLocks noChangeShapeType="1"/>
            <a:endCxn id="75961"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6" name="Straight Connector 500"/>
          <p:cNvCxnSpPr>
            <a:cxnSpLocks noChangeShapeType="1"/>
            <a:endCxn id="75963"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7" name="Straight Connector 501"/>
          <p:cNvCxnSpPr>
            <a:cxnSpLocks noChangeShapeType="1"/>
            <a:endCxn id="75959"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8" name="Straight Connector 502"/>
          <p:cNvCxnSpPr>
            <a:cxnSpLocks noChangeShapeType="1"/>
            <a:endCxn id="75929"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89" name="Straight Connector 503"/>
          <p:cNvCxnSpPr>
            <a:cxnSpLocks noChangeShapeType="1"/>
            <a:endCxn id="75929"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0" name="Straight Connector 504"/>
          <p:cNvCxnSpPr>
            <a:cxnSpLocks noChangeShapeType="1"/>
            <a:endCxn id="76012"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2" name="Straight Connector 506"/>
          <p:cNvCxnSpPr>
            <a:cxnSpLocks noChangeShapeType="1"/>
            <a:stCxn id="76078" idx="4"/>
            <a:endCxn id="76007"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4" name="Straight Connector 508"/>
          <p:cNvCxnSpPr>
            <a:cxnSpLocks noChangeShapeType="1"/>
            <a:endCxn id="75994"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5" name="Straight Connector 509"/>
          <p:cNvCxnSpPr>
            <a:cxnSpLocks noChangeShapeType="1"/>
            <a:stCxn id="76076"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6"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7" name="Straight Connector 511"/>
          <p:cNvCxnSpPr>
            <a:cxnSpLocks noChangeShapeType="1"/>
            <a:stCxn id="76073"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8"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799" name="Straight Connector 513"/>
          <p:cNvCxnSpPr>
            <a:cxnSpLocks noChangeShapeType="1"/>
            <a:endCxn id="75824"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800" name="Straight Connector 514"/>
          <p:cNvCxnSpPr>
            <a:cxnSpLocks noChangeShapeType="1"/>
            <a:endCxn id="75880"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255588" y="103108"/>
            <a:ext cx="8612187"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782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28" name="Group 5"/>
          <p:cNvGrpSpPr>
            <a:grpSpLocks/>
          </p:cNvGrpSpPr>
          <p:nvPr/>
        </p:nvGrpSpPr>
        <p:grpSpPr bwMode="auto">
          <a:xfrm>
            <a:off x="450850" y="1849438"/>
            <a:ext cx="8437563" cy="4559300"/>
            <a:chOff x="154891" y="1905681"/>
            <a:chExt cx="8436427" cy="4559651"/>
          </a:xfrm>
        </p:grpSpPr>
        <p:grpSp>
          <p:nvGrpSpPr>
            <p:cNvPr id="78121" name="Group 2"/>
            <p:cNvGrpSpPr>
              <a:grpSpLocks/>
            </p:cNvGrpSpPr>
            <p:nvPr/>
          </p:nvGrpSpPr>
          <p:grpSpPr bwMode="auto">
            <a:xfrm>
              <a:off x="1529396" y="2297655"/>
              <a:ext cx="648422" cy="418253"/>
              <a:chOff x="3053396" y="4304255"/>
              <a:chExt cx="648422" cy="418253"/>
            </a:xfrm>
          </p:grpSpPr>
          <p:sp>
            <p:nvSpPr>
              <p:cNvPr id="781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2" name="Group 131"/>
            <p:cNvGrpSpPr>
              <a:grpSpLocks/>
            </p:cNvGrpSpPr>
            <p:nvPr/>
          </p:nvGrpSpPr>
          <p:grpSpPr bwMode="auto">
            <a:xfrm>
              <a:off x="373696" y="3097755"/>
              <a:ext cx="648422" cy="418253"/>
              <a:chOff x="3053396" y="4304255"/>
              <a:chExt cx="648422" cy="418253"/>
            </a:xfrm>
          </p:grpSpPr>
          <p:sp>
            <p:nvSpPr>
              <p:cNvPr id="781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3" name="Group 135"/>
            <p:cNvGrpSpPr>
              <a:grpSpLocks/>
            </p:cNvGrpSpPr>
            <p:nvPr/>
          </p:nvGrpSpPr>
          <p:grpSpPr bwMode="auto">
            <a:xfrm>
              <a:off x="6037896" y="2551655"/>
              <a:ext cx="648422" cy="418253"/>
              <a:chOff x="3053396" y="4304255"/>
              <a:chExt cx="648422" cy="418253"/>
            </a:xfrm>
          </p:grpSpPr>
          <p:sp>
            <p:nvSpPr>
              <p:cNvPr id="781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7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4" name="Group 138"/>
            <p:cNvGrpSpPr>
              <a:grpSpLocks/>
            </p:cNvGrpSpPr>
            <p:nvPr/>
          </p:nvGrpSpPr>
          <p:grpSpPr bwMode="auto">
            <a:xfrm>
              <a:off x="945196" y="5409155"/>
              <a:ext cx="648422" cy="418253"/>
              <a:chOff x="3053396" y="4304255"/>
              <a:chExt cx="648422" cy="418253"/>
            </a:xfrm>
          </p:grpSpPr>
          <p:sp>
            <p:nvSpPr>
              <p:cNvPr id="781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5" name="Group 141"/>
            <p:cNvGrpSpPr>
              <a:grpSpLocks/>
            </p:cNvGrpSpPr>
            <p:nvPr/>
          </p:nvGrpSpPr>
          <p:grpSpPr bwMode="auto">
            <a:xfrm>
              <a:off x="526096" y="4786855"/>
              <a:ext cx="648422" cy="418253"/>
              <a:chOff x="3053396" y="4304255"/>
              <a:chExt cx="648422" cy="418253"/>
            </a:xfrm>
          </p:grpSpPr>
          <p:sp>
            <p:nvSpPr>
              <p:cNvPr id="781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6" name="Group 144"/>
            <p:cNvGrpSpPr>
              <a:grpSpLocks/>
            </p:cNvGrpSpPr>
            <p:nvPr/>
          </p:nvGrpSpPr>
          <p:grpSpPr bwMode="auto">
            <a:xfrm>
              <a:off x="297496" y="4126455"/>
              <a:ext cx="648422" cy="418253"/>
              <a:chOff x="3053396" y="4304255"/>
              <a:chExt cx="648422" cy="418253"/>
            </a:xfrm>
          </p:grpSpPr>
          <p:sp>
            <p:nvSpPr>
              <p:cNvPr id="781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7" name="Group 147"/>
            <p:cNvGrpSpPr>
              <a:grpSpLocks/>
            </p:cNvGrpSpPr>
            <p:nvPr/>
          </p:nvGrpSpPr>
          <p:grpSpPr bwMode="auto">
            <a:xfrm>
              <a:off x="6787196" y="2983455"/>
              <a:ext cx="648422" cy="418253"/>
              <a:chOff x="3053396" y="4304255"/>
              <a:chExt cx="648422" cy="418253"/>
            </a:xfrm>
          </p:grpSpPr>
          <p:sp>
            <p:nvSpPr>
              <p:cNvPr id="781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8" name="Group 150"/>
            <p:cNvGrpSpPr>
              <a:grpSpLocks/>
            </p:cNvGrpSpPr>
            <p:nvPr/>
          </p:nvGrpSpPr>
          <p:grpSpPr bwMode="auto">
            <a:xfrm>
              <a:off x="3129596" y="2056355"/>
              <a:ext cx="648422" cy="418253"/>
              <a:chOff x="3053396" y="4304255"/>
              <a:chExt cx="648422" cy="418253"/>
            </a:xfrm>
          </p:grpSpPr>
          <p:sp>
            <p:nvSpPr>
              <p:cNvPr id="781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6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29" name="Group 153"/>
            <p:cNvGrpSpPr>
              <a:grpSpLocks/>
            </p:cNvGrpSpPr>
            <p:nvPr/>
          </p:nvGrpSpPr>
          <p:grpSpPr bwMode="auto">
            <a:xfrm>
              <a:off x="754696" y="2704055"/>
              <a:ext cx="648422" cy="418253"/>
              <a:chOff x="3053396" y="4304255"/>
              <a:chExt cx="648422" cy="418253"/>
            </a:xfrm>
          </p:grpSpPr>
          <p:sp>
            <p:nvSpPr>
              <p:cNvPr id="781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0" name="Group 156"/>
            <p:cNvGrpSpPr>
              <a:grpSpLocks/>
            </p:cNvGrpSpPr>
            <p:nvPr/>
          </p:nvGrpSpPr>
          <p:grpSpPr bwMode="auto">
            <a:xfrm>
              <a:off x="4043996" y="2030955"/>
              <a:ext cx="648422" cy="418253"/>
              <a:chOff x="3053396" y="4304255"/>
              <a:chExt cx="648422" cy="418253"/>
            </a:xfrm>
          </p:grpSpPr>
          <p:sp>
            <p:nvSpPr>
              <p:cNvPr id="781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1" name="Group 160"/>
            <p:cNvGrpSpPr>
              <a:grpSpLocks/>
            </p:cNvGrpSpPr>
            <p:nvPr/>
          </p:nvGrpSpPr>
          <p:grpSpPr bwMode="auto">
            <a:xfrm>
              <a:off x="7104696" y="5663155"/>
              <a:ext cx="648422" cy="418253"/>
              <a:chOff x="3053396" y="4304255"/>
              <a:chExt cx="648422" cy="418253"/>
            </a:xfrm>
          </p:grpSpPr>
          <p:sp>
            <p:nvSpPr>
              <p:cNvPr id="781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2" name="Group 163"/>
            <p:cNvGrpSpPr>
              <a:grpSpLocks/>
            </p:cNvGrpSpPr>
            <p:nvPr/>
          </p:nvGrpSpPr>
          <p:grpSpPr bwMode="auto">
            <a:xfrm>
              <a:off x="7942896" y="5015455"/>
              <a:ext cx="648422" cy="418253"/>
              <a:chOff x="3053396" y="4304255"/>
              <a:chExt cx="648422" cy="418253"/>
            </a:xfrm>
          </p:grpSpPr>
          <p:sp>
            <p:nvSpPr>
              <p:cNvPr id="781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3" name="Group 166"/>
            <p:cNvGrpSpPr>
              <a:grpSpLocks/>
            </p:cNvGrpSpPr>
            <p:nvPr/>
          </p:nvGrpSpPr>
          <p:grpSpPr bwMode="auto">
            <a:xfrm>
              <a:off x="7714296" y="4101055"/>
              <a:ext cx="648422" cy="418253"/>
              <a:chOff x="3053396" y="4304255"/>
              <a:chExt cx="648422" cy="418253"/>
            </a:xfrm>
          </p:grpSpPr>
          <p:sp>
            <p:nvSpPr>
              <p:cNvPr id="781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5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4" name="Group 169"/>
            <p:cNvGrpSpPr>
              <a:grpSpLocks/>
            </p:cNvGrpSpPr>
            <p:nvPr/>
          </p:nvGrpSpPr>
          <p:grpSpPr bwMode="auto">
            <a:xfrm>
              <a:off x="4869496" y="5904455"/>
              <a:ext cx="648422" cy="418253"/>
              <a:chOff x="3053396" y="4304255"/>
              <a:chExt cx="648422" cy="418253"/>
            </a:xfrm>
          </p:grpSpPr>
          <p:sp>
            <p:nvSpPr>
              <p:cNvPr id="7814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5" name="Group 172"/>
            <p:cNvGrpSpPr>
              <a:grpSpLocks/>
            </p:cNvGrpSpPr>
            <p:nvPr/>
          </p:nvGrpSpPr>
          <p:grpSpPr bwMode="auto">
            <a:xfrm>
              <a:off x="3955096" y="6044155"/>
              <a:ext cx="648422" cy="418253"/>
              <a:chOff x="3053396" y="4304255"/>
              <a:chExt cx="648422" cy="418253"/>
            </a:xfrm>
          </p:grpSpPr>
          <p:sp>
            <p:nvSpPr>
              <p:cNvPr id="7814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78136" name="Group 175"/>
            <p:cNvGrpSpPr>
              <a:grpSpLocks/>
            </p:cNvGrpSpPr>
            <p:nvPr/>
          </p:nvGrpSpPr>
          <p:grpSpPr bwMode="auto">
            <a:xfrm>
              <a:off x="2735896" y="5891755"/>
              <a:ext cx="648422" cy="418253"/>
              <a:chOff x="3053396" y="4304255"/>
              <a:chExt cx="648422" cy="418253"/>
            </a:xfrm>
          </p:grpSpPr>
          <p:sp>
            <p:nvSpPr>
              <p:cNvPr id="7814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7814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7813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3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7814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7829"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Nhưng nếu một ISP toàn cầu là khả thi, thì sẽ có các đối thủ cạnh tranh được kết nối với nhau</a:t>
            </a:r>
          </a:p>
        </p:txBody>
      </p:sp>
      <p:grpSp>
        <p:nvGrpSpPr>
          <p:cNvPr id="77830" name="Group 8"/>
          <p:cNvGrpSpPr>
            <a:grpSpLocks/>
          </p:cNvGrpSpPr>
          <p:nvPr/>
        </p:nvGrpSpPr>
        <p:grpSpPr bwMode="auto">
          <a:xfrm>
            <a:off x="4546600" y="3746500"/>
            <a:ext cx="3225800" cy="1117600"/>
            <a:chOff x="7848600" y="2044700"/>
            <a:chExt cx="3200399" cy="1371600"/>
          </a:xfrm>
        </p:grpSpPr>
        <p:sp>
          <p:nvSpPr>
            <p:cNvPr id="7803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9" name="Group 133"/>
            <p:cNvGrpSpPr>
              <a:grpSpLocks/>
            </p:cNvGrpSpPr>
            <p:nvPr/>
          </p:nvGrpSpPr>
          <p:grpSpPr bwMode="auto">
            <a:xfrm>
              <a:off x="8526482" y="2160804"/>
              <a:ext cx="532759" cy="184809"/>
              <a:chOff x="2356" y="1300"/>
              <a:chExt cx="555" cy="194"/>
            </a:xfrm>
          </p:grpSpPr>
          <p:sp>
            <p:nvSpPr>
              <p:cNvPr id="781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16" name="Group 137"/>
              <p:cNvGrpSpPr>
                <a:grpSpLocks/>
              </p:cNvGrpSpPr>
              <p:nvPr/>
            </p:nvGrpSpPr>
            <p:grpSpPr bwMode="auto">
              <a:xfrm>
                <a:off x="2468" y="1332"/>
                <a:ext cx="310" cy="60"/>
                <a:chOff x="2468" y="1332"/>
                <a:chExt cx="310" cy="60"/>
              </a:xfrm>
            </p:grpSpPr>
            <p:sp>
              <p:nvSpPr>
                <p:cNvPr id="781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8040" name="Straight Connector 10"/>
            <p:cNvCxnSpPr>
              <a:cxnSpLocks noChangeShapeType="1"/>
              <a:stCxn id="7811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048" name="Straight Connector 304"/>
            <p:cNvCxnSpPr>
              <a:cxnSpLocks noChangeShapeType="1"/>
              <a:endCxn id="7811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049"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78050" name="Group 133"/>
            <p:cNvGrpSpPr>
              <a:grpSpLocks/>
            </p:cNvGrpSpPr>
            <p:nvPr/>
          </p:nvGrpSpPr>
          <p:grpSpPr bwMode="auto">
            <a:xfrm>
              <a:off x="9555206" y="2650627"/>
              <a:ext cx="532759" cy="184809"/>
              <a:chOff x="2356" y="1300"/>
              <a:chExt cx="555" cy="194"/>
            </a:xfrm>
          </p:grpSpPr>
          <p:sp>
            <p:nvSpPr>
              <p:cNvPr id="781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1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1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8" name="Group 137"/>
              <p:cNvGrpSpPr>
                <a:grpSpLocks/>
              </p:cNvGrpSpPr>
              <p:nvPr/>
            </p:nvGrpSpPr>
            <p:grpSpPr bwMode="auto">
              <a:xfrm>
                <a:off x="2468" y="1332"/>
                <a:ext cx="310" cy="60"/>
                <a:chOff x="2468" y="1332"/>
                <a:chExt cx="310" cy="60"/>
              </a:xfrm>
            </p:grpSpPr>
            <p:sp>
              <p:nvSpPr>
                <p:cNvPr id="781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1" name="Group 133"/>
            <p:cNvGrpSpPr>
              <a:grpSpLocks/>
            </p:cNvGrpSpPr>
            <p:nvPr/>
          </p:nvGrpSpPr>
          <p:grpSpPr bwMode="auto">
            <a:xfrm>
              <a:off x="8772607" y="2725609"/>
              <a:ext cx="532759" cy="184809"/>
              <a:chOff x="2356" y="1300"/>
              <a:chExt cx="555" cy="194"/>
            </a:xfrm>
          </p:grpSpPr>
          <p:sp>
            <p:nvSpPr>
              <p:cNvPr id="780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100" name="Group 137"/>
              <p:cNvGrpSpPr>
                <a:grpSpLocks/>
              </p:cNvGrpSpPr>
              <p:nvPr/>
            </p:nvGrpSpPr>
            <p:grpSpPr bwMode="auto">
              <a:xfrm>
                <a:off x="2468" y="1332"/>
                <a:ext cx="310" cy="60"/>
                <a:chOff x="2468" y="1332"/>
                <a:chExt cx="310" cy="60"/>
              </a:xfrm>
            </p:grpSpPr>
            <p:sp>
              <p:nvSpPr>
                <p:cNvPr id="781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1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10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10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2" name="Group 133"/>
            <p:cNvGrpSpPr>
              <a:grpSpLocks/>
            </p:cNvGrpSpPr>
            <p:nvPr/>
          </p:nvGrpSpPr>
          <p:grpSpPr bwMode="auto">
            <a:xfrm>
              <a:off x="9060908" y="2428111"/>
              <a:ext cx="532759" cy="184809"/>
              <a:chOff x="2356" y="1300"/>
              <a:chExt cx="555" cy="194"/>
            </a:xfrm>
          </p:grpSpPr>
          <p:sp>
            <p:nvSpPr>
              <p:cNvPr id="780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92" name="Group 137"/>
              <p:cNvGrpSpPr>
                <a:grpSpLocks/>
              </p:cNvGrpSpPr>
              <p:nvPr/>
            </p:nvGrpSpPr>
            <p:grpSpPr bwMode="auto">
              <a:xfrm>
                <a:off x="2468" y="1332"/>
                <a:ext cx="310" cy="60"/>
                <a:chOff x="2468" y="1332"/>
                <a:chExt cx="310" cy="60"/>
              </a:xfrm>
            </p:grpSpPr>
            <p:sp>
              <p:nvSpPr>
                <p:cNvPr id="7809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9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9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9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3" name="Group 133"/>
            <p:cNvGrpSpPr>
              <a:grpSpLocks/>
            </p:cNvGrpSpPr>
            <p:nvPr/>
          </p:nvGrpSpPr>
          <p:grpSpPr bwMode="auto">
            <a:xfrm>
              <a:off x="10005281" y="2289952"/>
              <a:ext cx="532759" cy="184809"/>
              <a:chOff x="2356" y="1300"/>
              <a:chExt cx="555" cy="194"/>
            </a:xfrm>
          </p:grpSpPr>
          <p:sp>
            <p:nvSpPr>
              <p:cNvPr id="7808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8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8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84" name="Group 137"/>
              <p:cNvGrpSpPr>
                <a:grpSpLocks/>
              </p:cNvGrpSpPr>
              <p:nvPr/>
            </p:nvGrpSpPr>
            <p:grpSpPr bwMode="auto">
              <a:xfrm>
                <a:off x="2468" y="1332"/>
                <a:ext cx="310" cy="60"/>
                <a:chOff x="2468" y="1332"/>
                <a:chExt cx="310" cy="60"/>
              </a:xfrm>
            </p:grpSpPr>
            <p:sp>
              <p:nvSpPr>
                <p:cNvPr id="7808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8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8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4" name="Group 133"/>
            <p:cNvGrpSpPr>
              <a:grpSpLocks/>
            </p:cNvGrpSpPr>
            <p:nvPr/>
          </p:nvGrpSpPr>
          <p:grpSpPr bwMode="auto">
            <a:xfrm>
              <a:off x="10232661" y="2882876"/>
              <a:ext cx="532759" cy="184809"/>
              <a:chOff x="2356" y="1300"/>
              <a:chExt cx="555" cy="194"/>
            </a:xfrm>
          </p:grpSpPr>
          <p:sp>
            <p:nvSpPr>
              <p:cNvPr id="780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76" name="Group 137"/>
              <p:cNvGrpSpPr>
                <a:grpSpLocks/>
              </p:cNvGrpSpPr>
              <p:nvPr/>
            </p:nvGrpSpPr>
            <p:grpSpPr bwMode="auto">
              <a:xfrm>
                <a:off x="2468" y="1332"/>
                <a:ext cx="310" cy="60"/>
                <a:chOff x="2468" y="1332"/>
                <a:chExt cx="310" cy="60"/>
              </a:xfrm>
            </p:grpSpPr>
            <p:sp>
              <p:nvSpPr>
                <p:cNvPr id="780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7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5" name="Group 133"/>
            <p:cNvGrpSpPr>
              <a:grpSpLocks/>
            </p:cNvGrpSpPr>
            <p:nvPr/>
          </p:nvGrpSpPr>
          <p:grpSpPr bwMode="auto">
            <a:xfrm>
              <a:off x="9330660" y="3072767"/>
              <a:ext cx="532759" cy="184809"/>
              <a:chOff x="2356" y="1300"/>
              <a:chExt cx="555" cy="194"/>
            </a:xfrm>
          </p:grpSpPr>
          <p:sp>
            <p:nvSpPr>
              <p:cNvPr id="780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8" name="Group 137"/>
              <p:cNvGrpSpPr>
                <a:grpSpLocks/>
              </p:cNvGrpSpPr>
              <p:nvPr/>
            </p:nvGrpSpPr>
            <p:grpSpPr bwMode="auto">
              <a:xfrm>
                <a:off x="2468" y="1332"/>
                <a:ext cx="310" cy="60"/>
                <a:chOff x="2468" y="1332"/>
                <a:chExt cx="310" cy="60"/>
              </a:xfrm>
            </p:grpSpPr>
            <p:sp>
              <p:nvSpPr>
                <p:cNvPr id="780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7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8056" name="Group 133"/>
            <p:cNvGrpSpPr>
              <a:grpSpLocks/>
            </p:cNvGrpSpPr>
            <p:nvPr/>
          </p:nvGrpSpPr>
          <p:grpSpPr bwMode="auto">
            <a:xfrm>
              <a:off x="8438032" y="3018963"/>
              <a:ext cx="532759" cy="184809"/>
              <a:chOff x="2356" y="1300"/>
              <a:chExt cx="555" cy="194"/>
            </a:xfrm>
          </p:grpSpPr>
          <p:sp>
            <p:nvSpPr>
              <p:cNvPr id="780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60" name="Group 137"/>
              <p:cNvGrpSpPr>
                <a:grpSpLocks/>
              </p:cNvGrpSpPr>
              <p:nvPr/>
            </p:nvGrpSpPr>
            <p:grpSpPr bwMode="auto">
              <a:xfrm>
                <a:off x="2468" y="1332"/>
                <a:ext cx="310" cy="60"/>
                <a:chOff x="2468" y="1332"/>
                <a:chExt cx="310" cy="60"/>
              </a:xfrm>
            </p:grpSpPr>
            <p:sp>
              <p:nvSpPr>
                <p:cNvPr id="780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6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6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1" name="Group 331"/>
          <p:cNvGrpSpPr>
            <a:grpSpLocks/>
          </p:cNvGrpSpPr>
          <p:nvPr/>
        </p:nvGrpSpPr>
        <p:grpSpPr bwMode="auto">
          <a:xfrm>
            <a:off x="1803400" y="2755900"/>
            <a:ext cx="3467100" cy="1193800"/>
            <a:chOff x="7848600" y="2044700"/>
            <a:chExt cx="3200399" cy="1371600"/>
          </a:xfrm>
        </p:grpSpPr>
        <p:sp>
          <p:nvSpPr>
            <p:cNvPr id="7795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6" name="Group 133"/>
            <p:cNvGrpSpPr>
              <a:grpSpLocks/>
            </p:cNvGrpSpPr>
            <p:nvPr/>
          </p:nvGrpSpPr>
          <p:grpSpPr bwMode="auto">
            <a:xfrm>
              <a:off x="8526482" y="2160804"/>
              <a:ext cx="532759" cy="184809"/>
              <a:chOff x="2356" y="1300"/>
              <a:chExt cx="555" cy="194"/>
            </a:xfrm>
          </p:grpSpPr>
          <p:sp>
            <p:nvSpPr>
              <p:cNvPr id="780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33" name="Group 137"/>
              <p:cNvGrpSpPr>
                <a:grpSpLocks/>
              </p:cNvGrpSpPr>
              <p:nvPr/>
            </p:nvGrpSpPr>
            <p:grpSpPr bwMode="auto">
              <a:xfrm>
                <a:off x="2468" y="1332"/>
                <a:ext cx="310" cy="60"/>
                <a:chOff x="2468" y="1332"/>
                <a:chExt cx="310" cy="60"/>
              </a:xfrm>
            </p:grpSpPr>
            <p:sp>
              <p:nvSpPr>
                <p:cNvPr id="780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3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3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957" name="Straight Connector 334"/>
            <p:cNvCxnSpPr>
              <a:cxnSpLocks noChangeShapeType="1"/>
              <a:stCxn id="7803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5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965" name="Straight Connector 342"/>
            <p:cNvCxnSpPr>
              <a:cxnSpLocks noChangeShapeType="1"/>
              <a:endCxn id="7803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966"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77967" name="Group 133"/>
            <p:cNvGrpSpPr>
              <a:grpSpLocks/>
            </p:cNvGrpSpPr>
            <p:nvPr/>
          </p:nvGrpSpPr>
          <p:grpSpPr bwMode="auto">
            <a:xfrm>
              <a:off x="9555206" y="2650627"/>
              <a:ext cx="532759" cy="184809"/>
              <a:chOff x="2356" y="1300"/>
              <a:chExt cx="555" cy="194"/>
            </a:xfrm>
          </p:grpSpPr>
          <p:sp>
            <p:nvSpPr>
              <p:cNvPr id="780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25" name="Group 137"/>
              <p:cNvGrpSpPr>
                <a:grpSpLocks/>
              </p:cNvGrpSpPr>
              <p:nvPr/>
            </p:nvGrpSpPr>
            <p:grpSpPr bwMode="auto">
              <a:xfrm>
                <a:off x="2468" y="1332"/>
                <a:ext cx="310" cy="60"/>
                <a:chOff x="2468" y="1332"/>
                <a:chExt cx="310" cy="60"/>
              </a:xfrm>
            </p:grpSpPr>
            <p:sp>
              <p:nvSpPr>
                <p:cNvPr id="780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2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8" name="Group 133"/>
            <p:cNvGrpSpPr>
              <a:grpSpLocks/>
            </p:cNvGrpSpPr>
            <p:nvPr/>
          </p:nvGrpSpPr>
          <p:grpSpPr bwMode="auto">
            <a:xfrm>
              <a:off x="8772607" y="2725609"/>
              <a:ext cx="532759" cy="184809"/>
              <a:chOff x="2356" y="1300"/>
              <a:chExt cx="555" cy="194"/>
            </a:xfrm>
          </p:grpSpPr>
          <p:sp>
            <p:nvSpPr>
              <p:cNvPr id="780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17" name="Group 137"/>
              <p:cNvGrpSpPr>
                <a:grpSpLocks/>
              </p:cNvGrpSpPr>
              <p:nvPr/>
            </p:nvGrpSpPr>
            <p:grpSpPr bwMode="auto">
              <a:xfrm>
                <a:off x="2468" y="1332"/>
                <a:ext cx="310" cy="60"/>
                <a:chOff x="2468" y="1332"/>
                <a:chExt cx="310" cy="60"/>
              </a:xfrm>
            </p:grpSpPr>
            <p:sp>
              <p:nvSpPr>
                <p:cNvPr id="7802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2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69" name="Group 133"/>
            <p:cNvGrpSpPr>
              <a:grpSpLocks/>
            </p:cNvGrpSpPr>
            <p:nvPr/>
          </p:nvGrpSpPr>
          <p:grpSpPr bwMode="auto">
            <a:xfrm>
              <a:off x="9060908" y="2428111"/>
              <a:ext cx="532759" cy="184809"/>
              <a:chOff x="2356" y="1300"/>
              <a:chExt cx="555" cy="194"/>
            </a:xfrm>
          </p:grpSpPr>
          <p:sp>
            <p:nvSpPr>
              <p:cNvPr id="780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80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9" name="Group 137"/>
              <p:cNvGrpSpPr>
                <a:grpSpLocks/>
              </p:cNvGrpSpPr>
              <p:nvPr/>
            </p:nvGrpSpPr>
            <p:grpSpPr bwMode="auto">
              <a:xfrm>
                <a:off x="2468" y="1332"/>
                <a:ext cx="310" cy="60"/>
                <a:chOff x="2468" y="1332"/>
                <a:chExt cx="310" cy="60"/>
              </a:xfrm>
            </p:grpSpPr>
            <p:sp>
              <p:nvSpPr>
                <p:cNvPr id="7801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1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1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1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0" name="Group 133"/>
            <p:cNvGrpSpPr>
              <a:grpSpLocks/>
            </p:cNvGrpSpPr>
            <p:nvPr/>
          </p:nvGrpSpPr>
          <p:grpSpPr bwMode="auto">
            <a:xfrm>
              <a:off x="10005281" y="2289952"/>
              <a:ext cx="532759" cy="184809"/>
              <a:chOff x="2356" y="1300"/>
              <a:chExt cx="555" cy="194"/>
            </a:xfrm>
          </p:grpSpPr>
          <p:sp>
            <p:nvSpPr>
              <p:cNvPr id="779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80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8001" name="Group 137"/>
              <p:cNvGrpSpPr>
                <a:grpSpLocks/>
              </p:cNvGrpSpPr>
              <p:nvPr/>
            </p:nvGrpSpPr>
            <p:grpSpPr bwMode="auto">
              <a:xfrm>
                <a:off x="2468" y="1332"/>
                <a:ext cx="310" cy="60"/>
                <a:chOff x="2468" y="1332"/>
                <a:chExt cx="310" cy="60"/>
              </a:xfrm>
            </p:grpSpPr>
            <p:sp>
              <p:nvSpPr>
                <p:cNvPr id="780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80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800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800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1" name="Group 133"/>
            <p:cNvGrpSpPr>
              <a:grpSpLocks/>
            </p:cNvGrpSpPr>
            <p:nvPr/>
          </p:nvGrpSpPr>
          <p:grpSpPr bwMode="auto">
            <a:xfrm>
              <a:off x="10232661" y="2882876"/>
              <a:ext cx="532759" cy="184809"/>
              <a:chOff x="2356" y="1300"/>
              <a:chExt cx="555" cy="194"/>
            </a:xfrm>
          </p:grpSpPr>
          <p:sp>
            <p:nvSpPr>
              <p:cNvPr id="779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93" name="Group 137"/>
              <p:cNvGrpSpPr>
                <a:grpSpLocks/>
              </p:cNvGrpSpPr>
              <p:nvPr/>
            </p:nvGrpSpPr>
            <p:grpSpPr bwMode="auto">
              <a:xfrm>
                <a:off x="2468" y="1332"/>
                <a:ext cx="310" cy="60"/>
                <a:chOff x="2468" y="1332"/>
                <a:chExt cx="310" cy="60"/>
              </a:xfrm>
            </p:grpSpPr>
            <p:sp>
              <p:nvSpPr>
                <p:cNvPr id="779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9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9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2" name="Group 133"/>
            <p:cNvGrpSpPr>
              <a:grpSpLocks/>
            </p:cNvGrpSpPr>
            <p:nvPr/>
          </p:nvGrpSpPr>
          <p:grpSpPr bwMode="auto">
            <a:xfrm>
              <a:off x="9330660" y="3072767"/>
              <a:ext cx="532759" cy="184809"/>
              <a:chOff x="2356" y="1300"/>
              <a:chExt cx="555" cy="194"/>
            </a:xfrm>
          </p:grpSpPr>
          <p:sp>
            <p:nvSpPr>
              <p:cNvPr id="779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85" name="Group 137"/>
              <p:cNvGrpSpPr>
                <a:grpSpLocks/>
              </p:cNvGrpSpPr>
              <p:nvPr/>
            </p:nvGrpSpPr>
            <p:grpSpPr bwMode="auto">
              <a:xfrm>
                <a:off x="2468" y="1332"/>
                <a:ext cx="310" cy="60"/>
                <a:chOff x="2468" y="1332"/>
                <a:chExt cx="310" cy="60"/>
              </a:xfrm>
            </p:grpSpPr>
            <p:sp>
              <p:nvSpPr>
                <p:cNvPr id="779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8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8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973" name="Group 133"/>
            <p:cNvGrpSpPr>
              <a:grpSpLocks/>
            </p:cNvGrpSpPr>
            <p:nvPr/>
          </p:nvGrpSpPr>
          <p:grpSpPr bwMode="auto">
            <a:xfrm>
              <a:off x="8438032" y="3018963"/>
              <a:ext cx="532759" cy="184809"/>
              <a:chOff x="2356" y="1300"/>
              <a:chExt cx="555" cy="194"/>
            </a:xfrm>
          </p:grpSpPr>
          <p:sp>
            <p:nvSpPr>
              <p:cNvPr id="779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77" name="Group 137"/>
              <p:cNvGrpSpPr>
                <a:grpSpLocks/>
              </p:cNvGrpSpPr>
              <p:nvPr/>
            </p:nvGrpSpPr>
            <p:grpSpPr bwMode="auto">
              <a:xfrm>
                <a:off x="2468" y="1332"/>
                <a:ext cx="310" cy="60"/>
                <a:chOff x="2468" y="1332"/>
                <a:chExt cx="310" cy="60"/>
              </a:xfrm>
            </p:grpSpPr>
            <p:sp>
              <p:nvSpPr>
                <p:cNvPr id="779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7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7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7832" name="Group 416"/>
          <p:cNvGrpSpPr>
            <a:grpSpLocks/>
          </p:cNvGrpSpPr>
          <p:nvPr/>
        </p:nvGrpSpPr>
        <p:grpSpPr bwMode="auto">
          <a:xfrm>
            <a:off x="1498600" y="4165600"/>
            <a:ext cx="3086100" cy="1168400"/>
            <a:chOff x="7848600" y="2044700"/>
            <a:chExt cx="3200399" cy="1371600"/>
          </a:xfrm>
        </p:grpSpPr>
        <p:sp>
          <p:nvSpPr>
            <p:cNvPr id="7787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73" name="Group 133"/>
            <p:cNvGrpSpPr>
              <a:grpSpLocks/>
            </p:cNvGrpSpPr>
            <p:nvPr/>
          </p:nvGrpSpPr>
          <p:grpSpPr bwMode="auto">
            <a:xfrm>
              <a:off x="8526482" y="2160804"/>
              <a:ext cx="532759" cy="184809"/>
              <a:chOff x="2356" y="1300"/>
              <a:chExt cx="555" cy="194"/>
            </a:xfrm>
          </p:grpSpPr>
          <p:sp>
            <p:nvSpPr>
              <p:cNvPr id="7794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50" name="Group 137"/>
              <p:cNvGrpSpPr>
                <a:grpSpLocks/>
              </p:cNvGrpSpPr>
              <p:nvPr/>
            </p:nvGrpSpPr>
            <p:grpSpPr bwMode="auto">
              <a:xfrm>
                <a:off x="2468" y="1332"/>
                <a:ext cx="310" cy="60"/>
                <a:chOff x="2468" y="1332"/>
                <a:chExt cx="310" cy="60"/>
              </a:xfrm>
            </p:grpSpPr>
            <p:sp>
              <p:nvSpPr>
                <p:cNvPr id="779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5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5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7874" name="Straight Connector 419"/>
            <p:cNvCxnSpPr>
              <a:cxnSpLocks noChangeShapeType="1"/>
              <a:stCxn id="7795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7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7882" name="Straight Connector 427"/>
            <p:cNvCxnSpPr>
              <a:cxnSpLocks noChangeShapeType="1"/>
              <a:endCxn id="7794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7883"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7884" name="Group 133"/>
            <p:cNvGrpSpPr>
              <a:grpSpLocks/>
            </p:cNvGrpSpPr>
            <p:nvPr/>
          </p:nvGrpSpPr>
          <p:grpSpPr bwMode="auto">
            <a:xfrm>
              <a:off x="9555206" y="2650627"/>
              <a:ext cx="532759" cy="184809"/>
              <a:chOff x="2356" y="1300"/>
              <a:chExt cx="555" cy="194"/>
            </a:xfrm>
          </p:grpSpPr>
          <p:sp>
            <p:nvSpPr>
              <p:cNvPr id="779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42" name="Group 137"/>
              <p:cNvGrpSpPr>
                <a:grpSpLocks/>
              </p:cNvGrpSpPr>
              <p:nvPr/>
            </p:nvGrpSpPr>
            <p:grpSpPr bwMode="auto">
              <a:xfrm>
                <a:off x="2468" y="1332"/>
                <a:ext cx="310" cy="60"/>
                <a:chOff x="2468" y="1332"/>
                <a:chExt cx="310" cy="60"/>
              </a:xfrm>
            </p:grpSpPr>
            <p:sp>
              <p:nvSpPr>
                <p:cNvPr id="779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4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4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5" name="Group 133"/>
            <p:cNvGrpSpPr>
              <a:grpSpLocks/>
            </p:cNvGrpSpPr>
            <p:nvPr/>
          </p:nvGrpSpPr>
          <p:grpSpPr bwMode="auto">
            <a:xfrm>
              <a:off x="8772607" y="2725609"/>
              <a:ext cx="532759" cy="184809"/>
              <a:chOff x="2356" y="1300"/>
              <a:chExt cx="555" cy="194"/>
            </a:xfrm>
          </p:grpSpPr>
          <p:sp>
            <p:nvSpPr>
              <p:cNvPr id="779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34" name="Group 137"/>
              <p:cNvGrpSpPr>
                <a:grpSpLocks/>
              </p:cNvGrpSpPr>
              <p:nvPr/>
            </p:nvGrpSpPr>
            <p:grpSpPr bwMode="auto">
              <a:xfrm>
                <a:off x="2468" y="1332"/>
                <a:ext cx="310" cy="60"/>
                <a:chOff x="2468" y="1332"/>
                <a:chExt cx="310" cy="60"/>
              </a:xfrm>
            </p:grpSpPr>
            <p:sp>
              <p:nvSpPr>
                <p:cNvPr id="779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3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3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6" name="Group 133"/>
            <p:cNvGrpSpPr>
              <a:grpSpLocks/>
            </p:cNvGrpSpPr>
            <p:nvPr/>
          </p:nvGrpSpPr>
          <p:grpSpPr bwMode="auto">
            <a:xfrm>
              <a:off x="9060908" y="2428111"/>
              <a:ext cx="532759" cy="184809"/>
              <a:chOff x="2356" y="1300"/>
              <a:chExt cx="555" cy="194"/>
            </a:xfrm>
          </p:grpSpPr>
          <p:sp>
            <p:nvSpPr>
              <p:cNvPr id="779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26" name="Group 137"/>
              <p:cNvGrpSpPr>
                <a:grpSpLocks/>
              </p:cNvGrpSpPr>
              <p:nvPr/>
            </p:nvGrpSpPr>
            <p:grpSpPr bwMode="auto">
              <a:xfrm>
                <a:off x="2468" y="1332"/>
                <a:ext cx="310" cy="60"/>
                <a:chOff x="2468" y="1332"/>
                <a:chExt cx="310" cy="60"/>
              </a:xfrm>
            </p:grpSpPr>
            <p:sp>
              <p:nvSpPr>
                <p:cNvPr id="779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2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7" name="Group 133"/>
            <p:cNvGrpSpPr>
              <a:grpSpLocks/>
            </p:cNvGrpSpPr>
            <p:nvPr/>
          </p:nvGrpSpPr>
          <p:grpSpPr bwMode="auto">
            <a:xfrm>
              <a:off x="10005281" y="2289952"/>
              <a:ext cx="532759" cy="184809"/>
              <a:chOff x="2356" y="1300"/>
              <a:chExt cx="555" cy="194"/>
            </a:xfrm>
          </p:grpSpPr>
          <p:sp>
            <p:nvSpPr>
              <p:cNvPr id="779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8" name="Group 137"/>
              <p:cNvGrpSpPr>
                <a:grpSpLocks/>
              </p:cNvGrpSpPr>
              <p:nvPr/>
            </p:nvGrpSpPr>
            <p:grpSpPr bwMode="auto">
              <a:xfrm>
                <a:off x="2468" y="1332"/>
                <a:ext cx="310" cy="60"/>
                <a:chOff x="2468" y="1332"/>
                <a:chExt cx="310" cy="60"/>
              </a:xfrm>
            </p:grpSpPr>
            <p:sp>
              <p:nvSpPr>
                <p:cNvPr id="779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2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8" name="Group 133"/>
            <p:cNvGrpSpPr>
              <a:grpSpLocks/>
            </p:cNvGrpSpPr>
            <p:nvPr/>
          </p:nvGrpSpPr>
          <p:grpSpPr bwMode="auto">
            <a:xfrm>
              <a:off x="10232661" y="2882876"/>
              <a:ext cx="532759" cy="184809"/>
              <a:chOff x="2356" y="1300"/>
              <a:chExt cx="555" cy="194"/>
            </a:xfrm>
          </p:grpSpPr>
          <p:sp>
            <p:nvSpPr>
              <p:cNvPr id="779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10" name="Group 137"/>
              <p:cNvGrpSpPr>
                <a:grpSpLocks/>
              </p:cNvGrpSpPr>
              <p:nvPr/>
            </p:nvGrpSpPr>
            <p:grpSpPr bwMode="auto">
              <a:xfrm>
                <a:off x="2468" y="1332"/>
                <a:ext cx="310" cy="60"/>
                <a:chOff x="2468" y="1332"/>
                <a:chExt cx="310" cy="60"/>
              </a:xfrm>
            </p:grpSpPr>
            <p:sp>
              <p:nvSpPr>
                <p:cNvPr id="779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1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1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89" name="Group 133"/>
            <p:cNvGrpSpPr>
              <a:grpSpLocks/>
            </p:cNvGrpSpPr>
            <p:nvPr/>
          </p:nvGrpSpPr>
          <p:grpSpPr bwMode="auto">
            <a:xfrm>
              <a:off x="9330660" y="3072767"/>
              <a:ext cx="532759" cy="184809"/>
              <a:chOff x="2356" y="1300"/>
              <a:chExt cx="555" cy="194"/>
            </a:xfrm>
          </p:grpSpPr>
          <p:sp>
            <p:nvSpPr>
              <p:cNvPr id="778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9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9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902" name="Group 137"/>
              <p:cNvGrpSpPr>
                <a:grpSpLocks/>
              </p:cNvGrpSpPr>
              <p:nvPr/>
            </p:nvGrpSpPr>
            <p:grpSpPr bwMode="auto">
              <a:xfrm>
                <a:off x="2468" y="1332"/>
                <a:ext cx="310" cy="60"/>
                <a:chOff x="2468" y="1332"/>
                <a:chExt cx="310" cy="60"/>
              </a:xfrm>
            </p:grpSpPr>
            <p:sp>
              <p:nvSpPr>
                <p:cNvPr id="779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9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90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90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7890" name="Group 133"/>
            <p:cNvGrpSpPr>
              <a:grpSpLocks/>
            </p:cNvGrpSpPr>
            <p:nvPr/>
          </p:nvGrpSpPr>
          <p:grpSpPr bwMode="auto">
            <a:xfrm>
              <a:off x="8438032" y="3018963"/>
              <a:ext cx="532759" cy="184809"/>
              <a:chOff x="2356" y="1300"/>
              <a:chExt cx="555" cy="194"/>
            </a:xfrm>
          </p:grpSpPr>
          <p:sp>
            <p:nvSpPr>
              <p:cNvPr id="77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7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7894" name="Group 137"/>
              <p:cNvGrpSpPr>
                <a:grpSpLocks/>
              </p:cNvGrpSpPr>
              <p:nvPr/>
            </p:nvGrpSpPr>
            <p:grpSpPr bwMode="auto">
              <a:xfrm>
                <a:off x="2468" y="1332"/>
                <a:ext cx="310" cy="60"/>
                <a:chOff x="2468" y="1332"/>
                <a:chExt cx="310" cy="60"/>
              </a:xfrm>
            </p:grpSpPr>
            <p:sp>
              <p:nvSpPr>
                <p:cNvPr id="778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78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789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789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7833" name="Straight Connector 12"/>
          <p:cNvCxnSpPr>
            <a:cxnSpLocks noChangeShapeType="1"/>
            <a:endCxn id="78032"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4" name="Straight Connector 500"/>
          <p:cNvCxnSpPr>
            <a:cxnSpLocks noChangeShapeType="1"/>
            <a:endCxn id="78034"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5" name="Straight Connector 501"/>
          <p:cNvCxnSpPr>
            <a:cxnSpLocks noChangeShapeType="1"/>
            <a:endCxn id="78030"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6" name="Straight Connector 502"/>
          <p:cNvCxnSpPr>
            <a:cxnSpLocks noChangeShapeType="1"/>
            <a:endCxn id="78000"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7" name="Straight Connector 503"/>
          <p:cNvCxnSpPr>
            <a:cxnSpLocks noChangeShapeType="1"/>
            <a:endCxn id="78000"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8" name="Straight Connector 504"/>
          <p:cNvCxnSpPr>
            <a:cxnSpLocks noChangeShapeType="1"/>
            <a:endCxn id="78083"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39"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0" name="Straight Connector 506"/>
          <p:cNvCxnSpPr>
            <a:cxnSpLocks noChangeShapeType="1"/>
            <a:stCxn id="78149" idx="4"/>
            <a:endCxn id="78078"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1"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2" name="Straight Connector 508"/>
          <p:cNvCxnSpPr>
            <a:cxnSpLocks noChangeShapeType="1"/>
            <a:endCxn id="78065"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3" name="Straight Connector 509"/>
          <p:cNvCxnSpPr>
            <a:cxnSpLocks noChangeShapeType="1"/>
            <a:stCxn id="7814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5" name="Straight Connector 511"/>
          <p:cNvCxnSpPr>
            <a:cxnSpLocks noChangeShapeType="1"/>
            <a:stCxn id="7814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7" name="Straight Connector 513"/>
          <p:cNvCxnSpPr>
            <a:cxnSpLocks noChangeShapeType="1"/>
            <a:endCxn id="77895"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848" name="Straight Connector 514"/>
          <p:cNvCxnSpPr>
            <a:cxnSpLocks noChangeShapeType="1"/>
            <a:endCxn id="77951"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77867" name="Group 16"/>
            <p:cNvGrpSpPr>
              <a:grpSpLocks/>
            </p:cNvGrpSpPr>
            <p:nvPr/>
          </p:nvGrpSpPr>
          <p:grpSpPr bwMode="auto">
            <a:xfrm>
              <a:off x="5677190" y="2871032"/>
              <a:ext cx="530938" cy="338554"/>
              <a:chOff x="5573768" y="2726239"/>
              <a:chExt cx="530938" cy="338554"/>
            </a:xfrm>
          </p:grpSpPr>
          <p:sp>
            <p:nvSpPr>
              <p:cNvPr id="77870"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71"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8"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9"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77861" name="Straight Connector 515"/>
            <p:cNvCxnSpPr>
              <a:cxnSpLocks noChangeShapeType="1"/>
              <a:stCxn id="77917"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7862" name="Group 518"/>
            <p:cNvGrpSpPr>
              <a:grpSpLocks/>
            </p:cNvGrpSpPr>
            <p:nvPr/>
          </p:nvGrpSpPr>
          <p:grpSpPr bwMode="auto">
            <a:xfrm>
              <a:off x="3932901" y="3934211"/>
              <a:ext cx="530938" cy="338554"/>
              <a:chOff x="5573768" y="2726239"/>
              <a:chExt cx="530938" cy="338554"/>
            </a:xfrm>
          </p:grpSpPr>
          <p:sp>
            <p:nvSpPr>
              <p:cNvPr id="77865"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7866"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7863" name="Straight Connector 519"/>
            <p:cNvCxnSpPr>
              <a:cxnSpLocks noChangeShapeType="1"/>
              <a:stCxn id="77865" idx="6"/>
              <a:endCxn id="78117"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4"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77858" name="Straight Connector 7"/>
            <p:cNvCxnSpPr>
              <a:cxnSpLocks noChangeShapeType="1"/>
              <a:stCxn id="77990" idx="5"/>
              <a:endCxn id="78115"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59" name="Straight Connector 415"/>
            <p:cNvCxnSpPr>
              <a:cxnSpLocks noChangeShapeType="1"/>
              <a:endCxn id="77949"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7860" name="Straight Connector 523"/>
            <p:cNvCxnSpPr>
              <a:cxnSpLocks noChangeShapeType="1"/>
              <a:stCxn id="77912"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57" name="Group 39945"/>
          <p:cNvGrpSpPr>
            <a:grpSpLocks/>
          </p:cNvGrpSpPr>
          <p:nvPr/>
        </p:nvGrpSpPr>
        <p:grpSpPr bwMode="auto">
          <a:xfrm>
            <a:off x="4686300" y="4864100"/>
            <a:ext cx="2427288" cy="741363"/>
            <a:chOff x="4686300" y="4864100"/>
            <a:chExt cx="2426898" cy="740764"/>
          </a:xfrm>
        </p:grpSpPr>
        <p:sp>
          <p:nvSpPr>
            <p:cNvPr id="77856" name="TextBox 39940"/>
            <p:cNvSpPr txBox="1">
              <a:spLocks noChangeArrowheads="1"/>
            </p:cNvSpPr>
            <p:nvPr/>
          </p:nvSpPr>
          <p:spPr bwMode="auto">
            <a:xfrm>
              <a:off x="4838700" y="5143500"/>
              <a:ext cx="2274498"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peering liên kết</a:t>
              </a:r>
            </a:p>
          </p:txBody>
        </p:sp>
        <p:cxnSp>
          <p:nvCxnSpPr>
            <p:cNvPr id="77857"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77854"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Internet exchange point</a:t>
              </a:r>
            </a:p>
          </p:txBody>
        </p:sp>
        <p:cxnSp>
          <p:nvCxnSpPr>
            <p:cNvPr id="77855" name="Straight Connector 39948"/>
            <p:cNvCxnSpPr>
              <a:cxnSpLocks noChangeShapeType="1"/>
              <a:endCxn id="77871"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5363" name="Rectangle 2"/>
          <p:cNvSpPr>
            <a:spLocks noGrp="1" noChangeArrowheads="1"/>
          </p:cNvSpPr>
          <p:nvPr>
            <p:ph type="title" idx="4294967295"/>
          </p:nvPr>
        </p:nvSpPr>
        <p:spPr>
          <a:xfrm>
            <a:off x="212725" y="190500"/>
            <a:ext cx="8382000" cy="936625"/>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nuts and bolts</a:t>
            </a:r>
            <a:r>
              <a:rPr lang="ja-JP" altLang="en-US" sz="3600">
                <a:latin typeface="Arial" panose="020B0604020202020204" pitchFamily="34" charset="0"/>
                <a:ea typeface="ＭＳ Ｐゴシック" panose="020B0600070205080204" pitchFamily="34" charset="-128"/>
                <a:cs typeface="Arial" panose="020B0604020202020204" pitchFamily="34" charset="0"/>
              </a:rPr>
              <a:t>”</a:t>
            </a:r>
            <a:r>
              <a:rPr lang="en-US" altLang="ja-JP" sz="3600">
                <a:latin typeface="Arial" panose="020B0604020202020204" pitchFamily="34" charset="0"/>
                <a:ea typeface="ＭＳ Ｐゴシック" panose="020B0600070205080204" pitchFamily="34" charset="-128"/>
                <a:cs typeface="Arial" panose="020B0604020202020204" pitchFamily="34" charset="0"/>
              </a:rPr>
              <a:t> view</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p:cNvSpPr>
            <a:spLocks noGrp="1" noChangeArrowheads="1"/>
          </p:cNvSpPr>
          <p:nvPr>
            <p:ph type="body" sz="half" idx="4294967295"/>
          </p:nvPr>
        </p:nvSpPr>
        <p:spPr>
          <a:xfrm>
            <a:off x="1657350" y="1173163"/>
            <a:ext cx="3779838" cy="1271587"/>
          </a:xfrm>
        </p:spPr>
        <p:txBody>
          <a:bodyPr/>
          <a:lstStyle/>
          <a:p>
            <a:pPr marL="231775" indent="-231775" eaLnBrk="1" hangingPunct="1">
              <a:spcBef>
                <a:spcPct val="15000"/>
              </a:spcBef>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Hàng triệu các thiết bị máy tính được kết nối: </a:t>
            </a:r>
          </a:p>
          <a:p>
            <a:pPr marL="631825" lvl="1" indent="-231775" eaLnBrk="1" hangingPunct="1">
              <a:spcBef>
                <a:spcPct val="15000"/>
              </a:spcBef>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Hosts </a:t>
            </a:r>
            <a:r>
              <a:rPr lang="en-US" altLang="en-US" i="1">
                <a:latin typeface="Arial" panose="020B0604020202020204" pitchFamily="34" charset="0"/>
                <a:ea typeface="ＭＳ Ｐゴシック" panose="020B0600070205080204" pitchFamily="34" charset="-128"/>
                <a:cs typeface="Arial" panose="020B0604020202020204" pitchFamily="34" charset="0"/>
              </a:rPr>
              <a:t>=</a:t>
            </a: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 hệ thống đầu cuối</a:t>
            </a:r>
            <a:endParaRPr lang="en-US" altLang="en-US" i="1">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a:p>
            <a:pPr marL="631825" lvl="1" indent="-231775" eaLnBrk="1" hangingPunct="1">
              <a:buSzPct val="75000"/>
            </a:pPr>
            <a:r>
              <a:rPr lang="en-US" altLang="en-US">
                <a:latin typeface="Arial" panose="020B0604020202020204" pitchFamily="34" charset="0"/>
                <a:ea typeface="Arial" panose="020B0604020202020204" pitchFamily="34" charset="0"/>
                <a:cs typeface="Arial" panose="020B0604020202020204" pitchFamily="34" charset="0"/>
              </a:rPr>
              <a:t>Chạy </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ứng dụng mạng</a:t>
            </a:r>
            <a:endParaRPr lang="en-US" altLang="en-US">
              <a:solidFill>
                <a:srgbClr val="CC0000"/>
              </a:solidFill>
              <a:latin typeface="Arial" panose="020B0604020202020204" pitchFamily="34" charset="0"/>
              <a:ea typeface="Arial" panose="020B0604020202020204" pitchFamily="34" charset="0"/>
              <a:cs typeface="Arial" panose="020B0604020202020204" pitchFamily="34" charset="0"/>
            </a:endParaRPr>
          </a:p>
        </p:txBody>
      </p:sp>
      <p:sp>
        <p:nvSpPr>
          <p:cNvPr id="4766" name="Rectangle 670"/>
          <p:cNvSpPr>
            <a:spLocks noChangeArrowheads="1"/>
          </p:cNvSpPr>
          <p:nvPr/>
        </p:nvSpPr>
        <p:spPr bwMode="auto">
          <a:xfrm>
            <a:off x="1617731" y="3138998"/>
            <a:ext cx="38068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7713"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dirty="0" err="1">
                <a:solidFill>
                  <a:srgbClr val="CC0000"/>
                </a:solidFill>
                <a:latin typeface="Arial" panose="020B0604020202020204" pitchFamily="34" charset="0"/>
              </a:rPr>
              <a:t>Các</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liên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kết</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truyền</a:t>
            </a:r>
            <a:r>
              <a:rPr lang="en-US" altLang="en-US" sz="2400" i="1" dirty="0">
                <a:solidFill>
                  <a:srgbClr val="CC0000"/>
                </a:solidFill>
                <a:latin typeface="Arial" panose="020B0604020202020204" pitchFamily="34" charset="0"/>
              </a:rPr>
              <a:t> </a:t>
            </a:r>
            <a:r>
              <a:rPr lang="en-US" altLang="en-US" sz="2400" i="1" dirty="0" err="1">
                <a:solidFill>
                  <a:srgbClr val="CC0000"/>
                </a:solidFill>
                <a:latin typeface="Arial" panose="020B0604020202020204" pitchFamily="34" charset="0"/>
              </a:rPr>
              <a:t>thông</a:t>
            </a:r>
            <a:endParaRPr lang="en-US" altLang="en-US" sz="2400" dirty="0">
              <a:solidFill>
                <a:srgbClr val="CC0000"/>
              </a:solidFill>
              <a:latin typeface="Arial" panose="020B0604020202020204" pitchFamily="34" charset="0"/>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C</a:t>
            </a:r>
            <a:r>
              <a:rPr lang="en-US" altLang="en-US">
                <a:latin typeface="Arial" panose="020B0604020202020204" pitchFamily="34" charset="0"/>
                <a:ea typeface="ＭＳ Ｐゴシック" panose="020B0600070205080204" pitchFamily="34" charset="-128"/>
              </a:rPr>
              <a:t>áp </a:t>
            </a:r>
            <a:r>
              <a:rPr lang="en-US" altLang="en-US" dirty="0" err="1">
                <a:latin typeface="Arial" panose="020B0604020202020204" pitchFamily="34" charset="0"/>
                <a:ea typeface="ＭＳ Ｐゴシック" panose="020B0600070205080204" pitchFamily="34" charset="-128"/>
              </a:rPr>
              <a:t>quang</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cáp</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đồng</a:t>
            </a:r>
            <a:r>
              <a:rPr lang="en-US" altLang="en-US" dirty="0">
                <a:latin typeface="Arial" panose="020B0604020202020204" pitchFamily="34" charset="0"/>
                <a:ea typeface="ＭＳ Ｐゴシック" panose="020B0600070205080204" pitchFamily="34" charset="-128"/>
              </a:rPr>
              <a:t>,  radio, </a:t>
            </a:r>
            <a:r>
              <a:rPr lang="en-US" altLang="en-US" dirty="0" err="1">
                <a:latin typeface="Arial" panose="020B0604020202020204" pitchFamily="34" charset="0"/>
                <a:ea typeface="ＭＳ Ｐゴシック" panose="020B0600070205080204" pitchFamily="34" charset="-128"/>
              </a:rPr>
              <a:t>vệ</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tinh</a:t>
            </a:r>
            <a:endParaRPr lang="en-US" altLang="en-US" dirty="0">
              <a:latin typeface="Arial" panose="020B0604020202020204" pitchFamily="34" charset="0"/>
              <a:ea typeface="ＭＳ Ｐゴシック" panose="020B0600070205080204" pitchFamily="34" charset="-128"/>
            </a:endParaRPr>
          </a:p>
          <a:p>
            <a:pPr lvl="1">
              <a:lnSpc>
                <a:spcPct val="80000"/>
              </a:lnSpc>
              <a:spcBef>
                <a:spcPct val="10000"/>
              </a:spcBef>
            </a:pPr>
            <a:r>
              <a:rPr lang="en-US" altLang="en-US" dirty="0" err="1">
                <a:latin typeface="Arial" panose="020B0604020202020204" pitchFamily="34" charset="0"/>
                <a:ea typeface="ＭＳ Ｐゴシック" panose="020B0600070205080204" pitchFamily="34" charset="-128"/>
              </a:rPr>
              <a:t>T</a:t>
            </a:r>
            <a:r>
              <a:rPr lang="en-US" altLang="en-US">
                <a:latin typeface="Arial" panose="020B0604020202020204" pitchFamily="34" charset="0"/>
                <a:ea typeface="ＭＳ Ｐゴシック" panose="020B0600070205080204" pitchFamily="34" charset="-128"/>
              </a:rPr>
              <a:t>ốc </a:t>
            </a:r>
            <a:r>
              <a:rPr lang="en-US" altLang="en-US" dirty="0" err="1">
                <a:latin typeface="Arial" panose="020B0604020202020204" pitchFamily="34" charset="0"/>
                <a:ea typeface="ＭＳ Ｐゴシック" panose="020B0600070205080204" pitchFamily="34" charset="-128"/>
              </a:rPr>
              <a:t>độ</a:t>
            </a:r>
            <a:r>
              <a:rPr lang="en-US" altLang="en-US" dirty="0">
                <a:latin typeface="Arial" panose="020B0604020202020204" pitchFamily="34" charset="0"/>
                <a:ea typeface="ＭＳ Ｐゴシック" panose="020B0600070205080204" pitchFamily="34" charset="-128"/>
              </a:rPr>
              <a:t> </a:t>
            </a:r>
            <a:r>
              <a:rPr lang="en-US" altLang="en-US" dirty="0" err="1">
                <a:latin typeface="Arial" panose="020B0604020202020204" pitchFamily="34" charset="0"/>
                <a:ea typeface="ＭＳ Ｐゴシック" panose="020B0600070205080204" pitchFamily="34" charset="-128"/>
              </a:rPr>
              <a:t>truyền</a:t>
            </a:r>
            <a:r>
              <a:rPr lang="en-US" altLang="en-US" dirty="0">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băng</a:t>
            </a:r>
            <a:r>
              <a:rPr lang="en-US" altLang="en-US" i="1" dirty="0">
                <a:solidFill>
                  <a:srgbClr val="CC0000"/>
                </a:solidFill>
                <a:latin typeface="Arial" panose="020B0604020202020204" pitchFamily="34" charset="0"/>
                <a:ea typeface="ＭＳ Ｐゴシック" panose="020B0600070205080204" pitchFamily="34" charset="-128"/>
              </a:rPr>
              <a:t> </a:t>
            </a:r>
            <a:r>
              <a:rPr lang="en-US" altLang="en-US" i="1" dirty="0" err="1">
                <a:solidFill>
                  <a:srgbClr val="CC0000"/>
                </a:solidFill>
                <a:latin typeface="Arial" panose="020B0604020202020204" pitchFamily="34" charset="0"/>
                <a:ea typeface="ＭＳ Ｐゴシック" panose="020B0600070205080204" pitchFamily="34" charset="-128"/>
              </a:rPr>
              <a:t>thông</a:t>
            </a:r>
            <a:r>
              <a:rPr lang="en-US" altLang="en-US" i="1" dirty="0">
                <a:solidFill>
                  <a:srgbClr val="CC0000"/>
                </a:solidFill>
                <a:latin typeface="Arial" panose="020B0604020202020204" pitchFamily="34" charset="0"/>
                <a:ea typeface="ＭＳ Ｐゴシック" panose="020B0600070205080204" pitchFamily="34" charset="-128"/>
              </a:rPr>
              <a:t> (bandwidth)</a:t>
            </a:r>
            <a:endParaRPr lang="en-US" altLang="en-US" dirty="0">
              <a:solidFill>
                <a:srgbClr val="CC0000"/>
              </a:solidFill>
              <a:latin typeface="Arial" panose="020B0604020202020204" pitchFamily="34" charset="0"/>
              <a:ea typeface="ＭＳ Ｐゴシック" panose="020B0600070205080204" pitchFamily="34" charset="-128"/>
            </a:endParaRPr>
          </a:p>
        </p:txBody>
      </p:sp>
      <p:sp>
        <p:nvSpPr>
          <p:cNvPr id="4767" name="Rectangle 671"/>
          <p:cNvSpPr>
            <a:spLocks noChangeArrowheads="1"/>
          </p:cNvSpPr>
          <p:nvPr/>
        </p:nvSpPr>
        <p:spPr bwMode="auto">
          <a:xfrm>
            <a:off x="1811338" y="4935538"/>
            <a:ext cx="4186237"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1775" indent="-231775">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688975" indent="-231775">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buSzPct val="75000"/>
            </a:pPr>
            <a:r>
              <a:rPr lang="en-US" altLang="en-US" sz="2400" i="1">
                <a:solidFill>
                  <a:srgbClr val="CC0000"/>
                </a:solidFill>
                <a:latin typeface="Arial" panose="020B0604020202020204" pitchFamily="34" charset="0"/>
              </a:rPr>
              <a:t>Chuyển mạch gói:</a:t>
            </a:r>
            <a:r>
              <a:rPr lang="en-US" altLang="en-US" sz="2400">
                <a:latin typeface="Arial" panose="020B0604020202020204" pitchFamily="34" charset="0"/>
              </a:rPr>
              <a:t> chuyển tiếp gói tin (khối dữ liệu)</a:t>
            </a:r>
          </a:p>
          <a:p>
            <a:pPr lvl="1">
              <a:buSzPct val="75000"/>
            </a:pPr>
            <a:r>
              <a:rPr lang="en-US" altLang="en-US" i="1">
                <a:solidFill>
                  <a:srgbClr val="C00000"/>
                </a:solidFill>
                <a:latin typeface="Arial" panose="020B0604020202020204" pitchFamily="34" charset="0"/>
                <a:ea typeface="ＭＳ Ｐゴシック" panose="020B0600070205080204" pitchFamily="34" charset="-128"/>
              </a:rPr>
              <a:t>Thiết bị định tuyến (routers</a:t>
            </a:r>
            <a:r>
              <a:rPr lang="en-US" altLang="en-US">
                <a:latin typeface="Arial" panose="020B0604020202020204" pitchFamily="34" charset="0"/>
                <a:ea typeface="ＭＳ Ｐゴシック" panose="020B0600070205080204" pitchFamily="34" charset="-128"/>
              </a:rPr>
              <a:t> </a:t>
            </a:r>
            <a:r>
              <a:rPr lang="en-US" altLang="en-US">
                <a:solidFill>
                  <a:srgbClr val="FF0000"/>
                </a:solidFill>
                <a:latin typeface="Arial" panose="020B0604020202020204" pitchFamily="34" charset="0"/>
                <a:ea typeface="ＭＳ Ｐゴシック" panose="020B0600070205080204" pitchFamily="34" charset="-128"/>
              </a:rPr>
              <a:t>) </a:t>
            </a:r>
            <a:r>
              <a:rPr lang="en-US" altLang="en-US">
                <a:solidFill>
                  <a:srgbClr val="C00000"/>
                </a:solidFill>
                <a:latin typeface="Arial" panose="020B0604020202020204" pitchFamily="34" charset="0"/>
                <a:ea typeface="ＭＳ Ｐゴシック" panose="020B0600070205080204" pitchFamily="34" charset="-128"/>
              </a:rPr>
              <a:t>và thiêt bị chuyển mạch (</a:t>
            </a:r>
            <a:r>
              <a:rPr lang="en-US" altLang="en-US" i="1">
                <a:solidFill>
                  <a:srgbClr val="C00000"/>
                </a:solidFill>
                <a:latin typeface="Arial" panose="020B0604020202020204" pitchFamily="34" charset="0"/>
                <a:ea typeface="ＭＳ Ｐゴシック" panose="020B0600070205080204" pitchFamily="34" charset="-128"/>
              </a:rPr>
              <a:t>switches)</a:t>
            </a:r>
          </a:p>
          <a:p>
            <a:pPr>
              <a:buSzPct val="75000"/>
              <a:buFontTx/>
              <a:buNone/>
            </a:pPr>
            <a:endParaRPr lang="en-US" altLang="en-US" sz="2400">
              <a:latin typeface="Arial" panose="020B0604020202020204" pitchFamily="34" charset="0"/>
            </a:endParaRPr>
          </a:p>
        </p:txBody>
      </p:sp>
      <p:grpSp>
        <p:nvGrpSpPr>
          <p:cNvPr id="2" name="Group 842"/>
          <p:cNvGrpSpPr>
            <a:grpSpLocks/>
          </p:cNvGrpSpPr>
          <p:nvPr/>
        </p:nvGrpSpPr>
        <p:grpSpPr bwMode="auto">
          <a:xfrm>
            <a:off x="76435" y="3454255"/>
            <a:ext cx="2043111" cy="1417638"/>
            <a:chOff x="98" y="2320"/>
            <a:chExt cx="1287" cy="893"/>
          </a:xfrm>
        </p:grpSpPr>
        <p:sp>
          <p:nvSpPr>
            <p:cNvPr id="15805" name="Text Box 666"/>
            <p:cNvSpPr txBox="1">
              <a:spLocks noChangeArrowheads="1"/>
            </p:cNvSpPr>
            <p:nvPr/>
          </p:nvSpPr>
          <p:spPr bwMode="auto">
            <a:xfrm>
              <a:off x="614" y="2893"/>
              <a:ext cx="66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Liên kết </a:t>
              </a:r>
            </a:p>
            <a:p>
              <a:pPr>
                <a:lnSpc>
                  <a:spcPct val="75000"/>
                </a:lnSpc>
                <a:spcBef>
                  <a:spcPct val="0"/>
                </a:spcBef>
                <a:buClrTx/>
                <a:buSzTx/>
                <a:buFontTx/>
                <a:buNone/>
              </a:pPr>
              <a:r>
                <a:rPr lang="en-US" altLang="en-US" sz="1800">
                  <a:latin typeface="Arial" panose="020B0604020202020204" pitchFamily="34" charset="0"/>
                </a:rPr>
                <a:t>có dây</a:t>
              </a:r>
            </a:p>
          </p:txBody>
        </p:sp>
        <p:sp>
          <p:nvSpPr>
            <p:cNvPr id="15806" name="Text Box 669"/>
            <p:cNvSpPr txBox="1">
              <a:spLocks noChangeArrowheads="1"/>
            </p:cNvSpPr>
            <p:nvPr/>
          </p:nvSpPr>
          <p:spPr bwMode="auto">
            <a:xfrm>
              <a:off x="598" y="2358"/>
              <a:ext cx="78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Liên kết </a:t>
              </a:r>
            </a:p>
            <a:p>
              <a:pPr>
                <a:lnSpc>
                  <a:spcPct val="75000"/>
                </a:lnSpc>
                <a:spcBef>
                  <a:spcPct val="0"/>
                </a:spcBef>
                <a:buClrTx/>
                <a:buSzTx/>
                <a:buFontTx/>
                <a:buNone/>
              </a:pPr>
              <a:r>
                <a:rPr lang="en-US" altLang="en-US" sz="1800">
                  <a:latin typeface="Arial" panose="020B0604020202020204" pitchFamily="34" charset="0"/>
                </a:rPr>
                <a:t>không dây</a:t>
              </a:r>
            </a:p>
          </p:txBody>
        </p:sp>
        <p:grpSp>
          <p:nvGrpSpPr>
            <p:cNvPr id="15807" name="Group 819"/>
            <p:cNvGrpSpPr>
              <a:grpSpLocks/>
            </p:cNvGrpSpPr>
            <p:nvPr/>
          </p:nvGrpSpPr>
          <p:grpSpPr bwMode="auto">
            <a:xfrm>
              <a:off x="385" y="2320"/>
              <a:ext cx="201" cy="282"/>
              <a:chOff x="742" y="2409"/>
              <a:chExt cx="576" cy="881"/>
            </a:xfrm>
          </p:grpSpPr>
          <p:grpSp>
            <p:nvGrpSpPr>
              <p:cNvPr id="15812" name="Group 820"/>
              <p:cNvGrpSpPr>
                <a:grpSpLocks/>
              </p:cNvGrpSpPr>
              <p:nvPr/>
            </p:nvGrpSpPr>
            <p:grpSpPr bwMode="auto">
              <a:xfrm>
                <a:off x="832" y="2643"/>
                <a:ext cx="376" cy="647"/>
                <a:chOff x="3130" y="3288"/>
                <a:chExt cx="410" cy="742"/>
              </a:xfrm>
            </p:grpSpPr>
            <p:sp>
              <p:nvSpPr>
                <p:cNvPr id="158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sp>
              <p:nvSpPr>
                <p:cNvPr id="158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a:cs typeface="Arial" panose="020B0604020202020204" pitchFamily="34" charset="0"/>
                  </a:endParaRPr>
                </a:p>
              </p:txBody>
            </p:sp>
          </p:grpSp>
          <p:pic>
            <p:nvPicPr>
              <p:cNvPr id="158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nvGrpSpPr>
            <p:cNvPr id="15808" name="Group 838"/>
            <p:cNvGrpSpPr>
              <a:grpSpLocks/>
            </p:cNvGrpSpPr>
            <p:nvPr/>
          </p:nvGrpSpPr>
          <p:grpSpPr bwMode="auto">
            <a:xfrm>
              <a:off x="98" y="2444"/>
              <a:ext cx="355" cy="265"/>
              <a:chOff x="2967" y="478"/>
              <a:chExt cx="788" cy="625"/>
            </a:xfrm>
          </p:grpSpPr>
          <p:pic>
            <p:nvPicPr>
              <p:cNvPr id="158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809" name="Line 841"/>
            <p:cNvSpPr>
              <a:spLocks noChangeShapeType="1"/>
            </p:cNvSpPr>
            <p:nvPr/>
          </p:nvSpPr>
          <p:spPr bwMode="auto">
            <a:xfrm>
              <a:off x="300" y="2986"/>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nvGrpSpPr>
          <p:cNvPr id="6" name="Group 852"/>
          <p:cNvGrpSpPr>
            <a:grpSpLocks/>
          </p:cNvGrpSpPr>
          <p:nvPr/>
        </p:nvGrpSpPr>
        <p:grpSpPr bwMode="auto">
          <a:xfrm>
            <a:off x="8918" y="5217861"/>
            <a:ext cx="1557339" cy="1258890"/>
            <a:chOff x="7" y="3435"/>
            <a:chExt cx="981" cy="793"/>
          </a:xfrm>
        </p:grpSpPr>
        <p:sp>
          <p:nvSpPr>
            <p:cNvPr id="15795" name="Text Box 662"/>
            <p:cNvSpPr txBox="1">
              <a:spLocks noChangeArrowheads="1"/>
            </p:cNvSpPr>
            <p:nvPr/>
          </p:nvSpPr>
          <p:spPr bwMode="auto">
            <a:xfrm>
              <a:off x="7" y="3646"/>
              <a:ext cx="98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800">
                  <a:latin typeface="Arial" panose="020B0604020202020204" pitchFamily="34" charset="0"/>
                </a:rPr>
                <a:t>Thiết bị </a:t>
              </a:r>
            </a:p>
            <a:p>
              <a:pPr algn="ctr">
                <a:lnSpc>
                  <a:spcPct val="100000"/>
                </a:lnSpc>
                <a:spcBef>
                  <a:spcPct val="0"/>
                </a:spcBef>
                <a:buClrTx/>
                <a:buSzTx/>
                <a:buFontTx/>
                <a:buNone/>
              </a:pPr>
              <a:r>
                <a:rPr lang="en-US" altLang="en-US" sz="1800">
                  <a:latin typeface="Arial" panose="020B0604020202020204" pitchFamily="34" charset="0"/>
                </a:rPr>
                <a:t>chuyển mạch</a:t>
              </a:r>
            </a:p>
            <a:p>
              <a:pPr algn="ctr">
                <a:lnSpc>
                  <a:spcPct val="100000"/>
                </a:lnSpc>
                <a:spcBef>
                  <a:spcPct val="0"/>
                </a:spcBef>
                <a:buClrTx/>
                <a:buSzTx/>
                <a:buFontTx/>
                <a:buNone/>
              </a:pPr>
              <a:r>
                <a:rPr lang="en-US" altLang="en-US" sz="1800">
                  <a:latin typeface="Arial" panose="020B0604020202020204" pitchFamily="34" charset="0"/>
                </a:rPr>
                <a:t>(router)</a:t>
              </a:r>
            </a:p>
          </p:txBody>
        </p:sp>
        <p:grpSp>
          <p:nvGrpSpPr>
            <p:cNvPr id="15796" name="Group 843"/>
            <p:cNvGrpSpPr>
              <a:grpSpLocks/>
            </p:cNvGrpSpPr>
            <p:nvPr/>
          </p:nvGrpSpPr>
          <p:grpSpPr bwMode="auto">
            <a:xfrm>
              <a:off x="337" y="3435"/>
              <a:ext cx="306" cy="133"/>
              <a:chOff x="4650" y="1129"/>
              <a:chExt cx="246" cy="99"/>
            </a:xfrm>
          </p:grpSpPr>
          <p:sp>
            <p:nvSpPr>
              <p:cNvPr id="15797" name="Oval 407"/>
              <p:cNvSpPr>
                <a:spLocks noChangeArrowheads="1"/>
              </p:cNvSpPr>
              <p:nvPr/>
            </p:nvSpPr>
            <p:spPr bwMode="auto">
              <a:xfrm>
                <a:off x="4651" y="1175"/>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7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1800">
                  <a:latin typeface="Arial" panose="020B0604020202020204" pitchFamily="34" charset="0"/>
                </a:endParaRPr>
              </a:p>
            </p:txBody>
          </p:sp>
          <p:sp>
            <p:nvSpPr>
              <p:cNvPr id="157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800" name="Group 847"/>
              <p:cNvGrpSpPr>
                <a:grpSpLocks/>
              </p:cNvGrpSpPr>
              <p:nvPr/>
            </p:nvGrpSpPr>
            <p:grpSpPr bwMode="auto">
              <a:xfrm>
                <a:off x="4699" y="1145"/>
                <a:ext cx="138" cy="29"/>
                <a:chOff x="2468" y="1332"/>
                <a:chExt cx="310" cy="60"/>
              </a:xfrm>
            </p:grpSpPr>
            <p:sp>
              <p:nvSpPr>
                <p:cNvPr id="158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sp>
              <p:nvSpPr>
                <p:cNvPr id="158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cs typeface="Arial" panose="020B0604020202020204" pitchFamily="34" charset="0"/>
                  </a:endParaRPr>
                </a:p>
              </p:txBody>
            </p:sp>
          </p:grpSp>
          <p:sp>
            <p:nvSpPr>
              <p:cNvPr id="158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sp>
            <p:nvSpPr>
              <p:cNvPr id="158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cs typeface="Arial" panose="020B0604020202020204" pitchFamily="34" charset="0"/>
                </a:endParaRPr>
              </a:p>
            </p:txBody>
          </p:sp>
        </p:grpSp>
      </p:grpSp>
      <p:pic>
        <p:nvPicPr>
          <p:cNvPr id="15369"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0" name="Group 1"/>
          <p:cNvGrpSpPr>
            <a:grpSpLocks/>
          </p:cNvGrpSpPr>
          <p:nvPr/>
        </p:nvGrpSpPr>
        <p:grpSpPr bwMode="auto">
          <a:xfrm>
            <a:off x="5387973" y="1167546"/>
            <a:ext cx="3551022" cy="4876067"/>
            <a:chOff x="5202238" y="1167546"/>
            <a:chExt cx="3551237" cy="4876067"/>
          </a:xfrm>
        </p:grpSpPr>
        <p:sp>
          <p:nvSpPr>
            <p:cNvPr id="15440"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1"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42"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443" name="Group 418"/>
            <p:cNvGrpSpPr>
              <a:grpSpLocks/>
            </p:cNvGrpSpPr>
            <p:nvPr/>
          </p:nvGrpSpPr>
          <p:grpSpPr bwMode="auto">
            <a:xfrm>
              <a:off x="5278438" y="2974975"/>
              <a:ext cx="1458912" cy="933450"/>
              <a:chOff x="2889" y="1631"/>
              <a:chExt cx="980" cy="743"/>
            </a:xfrm>
          </p:grpSpPr>
          <p:sp>
            <p:nvSpPr>
              <p:cNvPr id="15793"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94"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15444"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5"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6"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7"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8"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49"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0"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451"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2"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3"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5454"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5"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6"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7"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8"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59"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0"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1"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2"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3"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4"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5"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6"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7"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8"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6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47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73" name="Group 590"/>
            <p:cNvGrpSpPr>
              <a:grpSpLocks/>
            </p:cNvGrpSpPr>
            <p:nvPr/>
          </p:nvGrpSpPr>
          <p:grpSpPr bwMode="auto">
            <a:xfrm flipH="1">
              <a:off x="5775325" y="4533900"/>
              <a:ext cx="414337" cy="373063"/>
              <a:chOff x="2839" y="3501"/>
              <a:chExt cx="755" cy="803"/>
            </a:xfrm>
          </p:grpSpPr>
          <p:pic>
            <p:nvPicPr>
              <p:cNvPr id="15791" name="Picture 591"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2"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4" name="Group 593"/>
            <p:cNvGrpSpPr>
              <a:grpSpLocks/>
            </p:cNvGrpSpPr>
            <p:nvPr/>
          </p:nvGrpSpPr>
          <p:grpSpPr bwMode="auto">
            <a:xfrm flipH="1">
              <a:off x="5457825" y="4954588"/>
              <a:ext cx="482600" cy="406400"/>
              <a:chOff x="2839" y="3501"/>
              <a:chExt cx="755" cy="803"/>
            </a:xfrm>
          </p:grpSpPr>
          <p:pic>
            <p:nvPicPr>
              <p:cNvPr id="15789" name="Picture 594"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90"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5" name="Group 596"/>
            <p:cNvGrpSpPr>
              <a:grpSpLocks/>
            </p:cNvGrpSpPr>
            <p:nvPr/>
          </p:nvGrpSpPr>
          <p:grpSpPr bwMode="auto">
            <a:xfrm flipH="1">
              <a:off x="5935663" y="5256213"/>
              <a:ext cx="427037" cy="349250"/>
              <a:chOff x="2839" y="3501"/>
              <a:chExt cx="755" cy="803"/>
            </a:xfrm>
          </p:grpSpPr>
          <p:pic>
            <p:nvPicPr>
              <p:cNvPr id="15787" name="Picture 597" descr="desktop_computer_stylized_mediu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8"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476" name="Group 599"/>
            <p:cNvGrpSpPr>
              <a:grpSpLocks/>
            </p:cNvGrpSpPr>
            <p:nvPr/>
          </p:nvGrpSpPr>
          <p:grpSpPr bwMode="auto">
            <a:xfrm>
              <a:off x="6550025" y="5238750"/>
              <a:ext cx="427037" cy="350838"/>
              <a:chOff x="2839" y="3501"/>
              <a:chExt cx="755" cy="803"/>
            </a:xfrm>
          </p:grpSpPr>
          <p:pic>
            <p:nvPicPr>
              <p:cNvPr id="15785" name="Picture 600" descr="desktop_computer_stylized_medi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86"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15477" name="Picture 603" descr="car_icon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8" name="Group 652"/>
            <p:cNvGrpSpPr>
              <a:grpSpLocks/>
            </p:cNvGrpSpPr>
            <p:nvPr/>
          </p:nvGrpSpPr>
          <p:grpSpPr bwMode="auto">
            <a:xfrm>
              <a:off x="5613400" y="1546225"/>
              <a:ext cx="415925" cy="385763"/>
              <a:chOff x="2751" y="1851"/>
              <a:chExt cx="462" cy="478"/>
            </a:xfrm>
          </p:grpSpPr>
          <p:pic>
            <p:nvPicPr>
              <p:cNvPr id="15783" name="Picture 653" descr="iphone_stylized_sm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84" name="Picture 6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79" name="Group 665"/>
            <p:cNvGrpSpPr>
              <a:grpSpLocks/>
            </p:cNvGrpSpPr>
            <p:nvPr/>
          </p:nvGrpSpPr>
          <p:grpSpPr bwMode="auto">
            <a:xfrm>
              <a:off x="7689850" y="2395538"/>
              <a:ext cx="390525" cy="169863"/>
              <a:chOff x="4650" y="1129"/>
              <a:chExt cx="246" cy="95"/>
            </a:xfrm>
          </p:grpSpPr>
          <p:sp>
            <p:nvSpPr>
              <p:cNvPr id="15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8" name="Group 659"/>
              <p:cNvGrpSpPr>
                <a:grpSpLocks/>
              </p:cNvGrpSpPr>
              <p:nvPr/>
            </p:nvGrpSpPr>
            <p:grpSpPr bwMode="auto">
              <a:xfrm>
                <a:off x="4699" y="1145"/>
                <a:ext cx="138" cy="29"/>
                <a:chOff x="2468" y="1332"/>
                <a:chExt cx="310" cy="60"/>
              </a:xfrm>
            </p:grpSpPr>
            <p:sp>
              <p:nvSpPr>
                <p:cNvPr id="15781"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82"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9"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80"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0" name="Group 666"/>
            <p:cNvGrpSpPr>
              <a:grpSpLocks/>
            </p:cNvGrpSpPr>
            <p:nvPr/>
          </p:nvGrpSpPr>
          <p:grpSpPr bwMode="auto">
            <a:xfrm>
              <a:off x="7762875" y="2757488"/>
              <a:ext cx="390525" cy="176213"/>
              <a:chOff x="4650" y="1129"/>
              <a:chExt cx="246" cy="95"/>
            </a:xfrm>
          </p:grpSpPr>
          <p:sp>
            <p:nvSpPr>
              <p:cNvPr id="15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70" name="Group 670"/>
              <p:cNvGrpSpPr>
                <a:grpSpLocks/>
              </p:cNvGrpSpPr>
              <p:nvPr/>
            </p:nvGrpSpPr>
            <p:grpSpPr bwMode="auto">
              <a:xfrm>
                <a:off x="4699" y="1145"/>
                <a:ext cx="138" cy="29"/>
                <a:chOff x="2468" y="1332"/>
                <a:chExt cx="310" cy="60"/>
              </a:xfrm>
            </p:grpSpPr>
            <p:sp>
              <p:nvSpPr>
                <p:cNvPr id="15773"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74"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71"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72"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1" name="Group 675"/>
            <p:cNvGrpSpPr>
              <a:grpSpLocks/>
            </p:cNvGrpSpPr>
            <p:nvPr/>
          </p:nvGrpSpPr>
          <p:grpSpPr bwMode="auto">
            <a:xfrm>
              <a:off x="7204075" y="2493963"/>
              <a:ext cx="390525" cy="169863"/>
              <a:chOff x="4650" y="1129"/>
              <a:chExt cx="246" cy="95"/>
            </a:xfrm>
          </p:grpSpPr>
          <p:sp>
            <p:nvSpPr>
              <p:cNvPr id="15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62" name="Group 679"/>
              <p:cNvGrpSpPr>
                <a:grpSpLocks/>
              </p:cNvGrpSpPr>
              <p:nvPr/>
            </p:nvGrpSpPr>
            <p:grpSpPr bwMode="auto">
              <a:xfrm>
                <a:off x="4699" y="1145"/>
                <a:ext cx="138" cy="29"/>
                <a:chOff x="2468" y="1332"/>
                <a:chExt cx="310" cy="60"/>
              </a:xfrm>
            </p:grpSpPr>
            <p:sp>
              <p:nvSpPr>
                <p:cNvPr id="15765"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66"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63"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64"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2" name="Group 684"/>
            <p:cNvGrpSpPr>
              <a:grpSpLocks/>
            </p:cNvGrpSpPr>
            <p:nvPr/>
          </p:nvGrpSpPr>
          <p:grpSpPr bwMode="auto">
            <a:xfrm>
              <a:off x="7215188" y="2757488"/>
              <a:ext cx="390525" cy="169863"/>
              <a:chOff x="4650" y="1129"/>
              <a:chExt cx="246" cy="95"/>
            </a:xfrm>
          </p:grpSpPr>
          <p:sp>
            <p:nvSpPr>
              <p:cNvPr id="15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54" name="Group 688"/>
              <p:cNvGrpSpPr>
                <a:grpSpLocks/>
              </p:cNvGrpSpPr>
              <p:nvPr/>
            </p:nvGrpSpPr>
            <p:grpSpPr bwMode="auto">
              <a:xfrm>
                <a:off x="4699" y="1145"/>
                <a:ext cx="138" cy="29"/>
                <a:chOff x="2468" y="1332"/>
                <a:chExt cx="310" cy="60"/>
              </a:xfrm>
            </p:grpSpPr>
            <p:sp>
              <p:nvSpPr>
                <p:cNvPr id="15757"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8"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55"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56"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15483"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15484" name="Group 694"/>
            <p:cNvGrpSpPr>
              <a:grpSpLocks/>
            </p:cNvGrpSpPr>
            <p:nvPr/>
          </p:nvGrpSpPr>
          <p:grpSpPr bwMode="auto">
            <a:xfrm>
              <a:off x="7400925" y="3911600"/>
              <a:ext cx="485775" cy="203200"/>
              <a:chOff x="4650" y="1129"/>
              <a:chExt cx="246" cy="95"/>
            </a:xfrm>
          </p:grpSpPr>
          <p:sp>
            <p:nvSpPr>
              <p:cNvPr id="157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46" name="Group 698"/>
              <p:cNvGrpSpPr>
                <a:grpSpLocks/>
              </p:cNvGrpSpPr>
              <p:nvPr/>
            </p:nvGrpSpPr>
            <p:grpSpPr bwMode="auto">
              <a:xfrm>
                <a:off x="4699" y="1145"/>
                <a:ext cx="138" cy="29"/>
                <a:chOff x="2468" y="1332"/>
                <a:chExt cx="310" cy="60"/>
              </a:xfrm>
            </p:grpSpPr>
            <p:sp>
              <p:nvSpPr>
                <p:cNvPr id="15749"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50"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47"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8"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5" name="Group 712"/>
            <p:cNvGrpSpPr>
              <a:grpSpLocks/>
            </p:cNvGrpSpPr>
            <p:nvPr/>
          </p:nvGrpSpPr>
          <p:grpSpPr bwMode="auto">
            <a:xfrm>
              <a:off x="7081838" y="3630613"/>
              <a:ext cx="485775" cy="203200"/>
              <a:chOff x="4650" y="1129"/>
              <a:chExt cx="246" cy="95"/>
            </a:xfrm>
          </p:grpSpPr>
          <p:sp>
            <p:nvSpPr>
              <p:cNvPr id="157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8" name="Group 716"/>
              <p:cNvGrpSpPr>
                <a:grpSpLocks/>
              </p:cNvGrpSpPr>
              <p:nvPr/>
            </p:nvGrpSpPr>
            <p:grpSpPr bwMode="auto">
              <a:xfrm>
                <a:off x="4699" y="1145"/>
                <a:ext cx="138" cy="29"/>
                <a:chOff x="2468" y="1332"/>
                <a:chExt cx="310" cy="60"/>
              </a:xfrm>
            </p:grpSpPr>
            <p:sp>
              <p:nvSpPr>
                <p:cNvPr id="15741"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42"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9"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40"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6" name="Group 721"/>
            <p:cNvGrpSpPr>
              <a:grpSpLocks/>
            </p:cNvGrpSpPr>
            <p:nvPr/>
          </p:nvGrpSpPr>
          <p:grpSpPr bwMode="auto">
            <a:xfrm>
              <a:off x="7743825" y="3643313"/>
              <a:ext cx="485775" cy="203200"/>
              <a:chOff x="4650" y="1129"/>
              <a:chExt cx="246" cy="95"/>
            </a:xfrm>
          </p:grpSpPr>
          <p:sp>
            <p:nvSpPr>
              <p:cNvPr id="157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30" name="Group 725"/>
              <p:cNvGrpSpPr>
                <a:grpSpLocks/>
              </p:cNvGrpSpPr>
              <p:nvPr/>
            </p:nvGrpSpPr>
            <p:grpSpPr bwMode="auto">
              <a:xfrm>
                <a:off x="4699" y="1145"/>
                <a:ext cx="138" cy="29"/>
                <a:chOff x="2468" y="1332"/>
                <a:chExt cx="310" cy="60"/>
              </a:xfrm>
            </p:grpSpPr>
            <p:sp>
              <p:nvSpPr>
                <p:cNvPr id="15733"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34"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31"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32"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7" name="Group 730"/>
            <p:cNvGrpSpPr>
              <a:grpSpLocks/>
            </p:cNvGrpSpPr>
            <p:nvPr/>
          </p:nvGrpSpPr>
          <p:grpSpPr bwMode="auto">
            <a:xfrm>
              <a:off x="6962775" y="4505325"/>
              <a:ext cx="619125" cy="242888"/>
              <a:chOff x="4650" y="1129"/>
              <a:chExt cx="246" cy="95"/>
            </a:xfrm>
          </p:grpSpPr>
          <p:sp>
            <p:nvSpPr>
              <p:cNvPr id="157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22" name="Group 734"/>
              <p:cNvGrpSpPr>
                <a:grpSpLocks/>
              </p:cNvGrpSpPr>
              <p:nvPr/>
            </p:nvGrpSpPr>
            <p:grpSpPr bwMode="auto">
              <a:xfrm>
                <a:off x="4699" y="1145"/>
                <a:ext cx="138" cy="29"/>
                <a:chOff x="2468" y="1332"/>
                <a:chExt cx="310" cy="60"/>
              </a:xfrm>
            </p:grpSpPr>
            <p:sp>
              <p:nvSpPr>
                <p:cNvPr id="15725"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26"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23"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24"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8" name="Group 739"/>
            <p:cNvGrpSpPr>
              <a:grpSpLocks/>
            </p:cNvGrpSpPr>
            <p:nvPr/>
          </p:nvGrpSpPr>
          <p:grpSpPr bwMode="auto">
            <a:xfrm>
              <a:off x="7596188" y="4803775"/>
              <a:ext cx="619125" cy="242888"/>
              <a:chOff x="4650" y="1129"/>
              <a:chExt cx="246" cy="95"/>
            </a:xfrm>
          </p:grpSpPr>
          <p:sp>
            <p:nvSpPr>
              <p:cNvPr id="157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14" name="Group 743"/>
              <p:cNvGrpSpPr>
                <a:grpSpLocks/>
              </p:cNvGrpSpPr>
              <p:nvPr/>
            </p:nvGrpSpPr>
            <p:grpSpPr bwMode="auto">
              <a:xfrm>
                <a:off x="4699" y="1145"/>
                <a:ext cx="138" cy="29"/>
                <a:chOff x="2468" y="1332"/>
                <a:chExt cx="310" cy="60"/>
              </a:xfrm>
            </p:grpSpPr>
            <p:sp>
              <p:nvSpPr>
                <p:cNvPr id="15717"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8"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15"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16"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89" name="Group 748"/>
            <p:cNvGrpSpPr>
              <a:grpSpLocks/>
            </p:cNvGrpSpPr>
            <p:nvPr/>
          </p:nvGrpSpPr>
          <p:grpSpPr bwMode="auto">
            <a:xfrm>
              <a:off x="6246813" y="4848225"/>
              <a:ext cx="619125" cy="242888"/>
              <a:chOff x="4650" y="1129"/>
              <a:chExt cx="246" cy="95"/>
            </a:xfrm>
          </p:grpSpPr>
          <p:sp>
            <p:nvSpPr>
              <p:cNvPr id="1570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70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70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706" name="Group 752"/>
              <p:cNvGrpSpPr>
                <a:grpSpLocks/>
              </p:cNvGrpSpPr>
              <p:nvPr/>
            </p:nvGrpSpPr>
            <p:grpSpPr bwMode="auto">
              <a:xfrm>
                <a:off x="4699" y="1145"/>
                <a:ext cx="138" cy="29"/>
                <a:chOff x="2468" y="1332"/>
                <a:chExt cx="310" cy="60"/>
              </a:xfrm>
            </p:grpSpPr>
            <p:sp>
              <p:nvSpPr>
                <p:cNvPr id="15709"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10"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707"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8"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0" name="Group 757"/>
            <p:cNvGrpSpPr>
              <a:grpSpLocks/>
            </p:cNvGrpSpPr>
            <p:nvPr/>
          </p:nvGrpSpPr>
          <p:grpSpPr bwMode="auto">
            <a:xfrm>
              <a:off x="6053138" y="3640138"/>
              <a:ext cx="390525" cy="169863"/>
              <a:chOff x="4650" y="1129"/>
              <a:chExt cx="246" cy="95"/>
            </a:xfrm>
          </p:grpSpPr>
          <p:sp>
            <p:nvSpPr>
              <p:cNvPr id="1569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9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9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8" name="Group 761"/>
              <p:cNvGrpSpPr>
                <a:grpSpLocks/>
              </p:cNvGrpSpPr>
              <p:nvPr/>
            </p:nvGrpSpPr>
            <p:grpSpPr bwMode="auto">
              <a:xfrm>
                <a:off x="4699" y="1145"/>
                <a:ext cx="138" cy="29"/>
                <a:chOff x="2468" y="1332"/>
                <a:chExt cx="310" cy="60"/>
              </a:xfrm>
            </p:grpSpPr>
            <p:sp>
              <p:nvSpPr>
                <p:cNvPr id="15701"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702"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9"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700"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1" name="Group 767"/>
            <p:cNvGrpSpPr>
              <a:grpSpLocks/>
            </p:cNvGrpSpPr>
            <p:nvPr/>
          </p:nvGrpSpPr>
          <p:grpSpPr bwMode="auto">
            <a:xfrm>
              <a:off x="6353175" y="2487613"/>
              <a:ext cx="390525" cy="169863"/>
              <a:chOff x="4650" y="1129"/>
              <a:chExt cx="246" cy="95"/>
            </a:xfrm>
          </p:grpSpPr>
          <p:sp>
            <p:nvSpPr>
              <p:cNvPr id="156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56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90" name="Group 771"/>
              <p:cNvGrpSpPr>
                <a:grpSpLocks/>
              </p:cNvGrpSpPr>
              <p:nvPr/>
            </p:nvGrpSpPr>
            <p:grpSpPr bwMode="auto">
              <a:xfrm>
                <a:off x="4699" y="1145"/>
                <a:ext cx="138" cy="29"/>
                <a:chOff x="2468" y="1332"/>
                <a:chExt cx="310" cy="60"/>
              </a:xfrm>
            </p:grpSpPr>
            <p:sp>
              <p:nvSpPr>
                <p:cNvPr id="15693"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5694"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5691"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5692"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5492" name="Group 776"/>
            <p:cNvGrpSpPr>
              <a:grpSpLocks/>
            </p:cNvGrpSpPr>
            <p:nvPr/>
          </p:nvGrpSpPr>
          <p:grpSpPr bwMode="auto">
            <a:xfrm>
              <a:off x="5611813" y="3500438"/>
              <a:ext cx="506412" cy="352425"/>
              <a:chOff x="2967" y="478"/>
              <a:chExt cx="788" cy="625"/>
            </a:xfrm>
          </p:grpSpPr>
          <p:pic>
            <p:nvPicPr>
              <p:cNvPr id="15685"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6" name="Picture 778" descr="antenna_radiation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3" name="Group 779"/>
            <p:cNvGrpSpPr>
              <a:grpSpLocks/>
            </p:cNvGrpSpPr>
            <p:nvPr/>
          </p:nvGrpSpPr>
          <p:grpSpPr bwMode="auto">
            <a:xfrm>
              <a:off x="7132638" y="5003800"/>
              <a:ext cx="563562" cy="420688"/>
              <a:chOff x="2967" y="478"/>
              <a:chExt cx="788" cy="625"/>
            </a:xfrm>
          </p:grpSpPr>
          <p:pic>
            <p:nvPicPr>
              <p:cNvPr id="15683"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4"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494" name="Group 782"/>
            <p:cNvGrpSpPr>
              <a:grpSpLocks/>
            </p:cNvGrpSpPr>
            <p:nvPr/>
          </p:nvGrpSpPr>
          <p:grpSpPr bwMode="auto">
            <a:xfrm>
              <a:off x="6061075" y="1844675"/>
              <a:ext cx="457200" cy="631825"/>
              <a:chOff x="742" y="2409"/>
              <a:chExt cx="576" cy="881"/>
            </a:xfrm>
          </p:grpSpPr>
          <p:grpSp>
            <p:nvGrpSpPr>
              <p:cNvPr id="15665" name="Group 783"/>
              <p:cNvGrpSpPr>
                <a:grpSpLocks/>
              </p:cNvGrpSpPr>
              <p:nvPr/>
            </p:nvGrpSpPr>
            <p:grpSpPr bwMode="auto">
              <a:xfrm>
                <a:off x="832" y="2643"/>
                <a:ext cx="376" cy="647"/>
                <a:chOff x="3130" y="3288"/>
                <a:chExt cx="410" cy="742"/>
              </a:xfrm>
            </p:grpSpPr>
            <p:sp>
              <p:nvSpPr>
                <p:cNvPr id="15668"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69"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0"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1"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2"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3"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4"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5"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6"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7"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8"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79"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0"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1"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15682"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15666"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495"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15496"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15497"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15498"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15499"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15500" name="Group 950"/>
            <p:cNvGrpSpPr>
              <a:grpSpLocks/>
            </p:cNvGrpSpPr>
            <p:nvPr/>
          </p:nvGrpSpPr>
          <p:grpSpPr bwMode="auto">
            <a:xfrm>
              <a:off x="8240713" y="5002213"/>
              <a:ext cx="227012" cy="481013"/>
              <a:chOff x="4140" y="429"/>
              <a:chExt cx="1425" cy="2396"/>
            </a:xfrm>
          </p:grpSpPr>
          <p:sp>
            <p:nvSpPr>
              <p:cNvPr id="15633"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5"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6"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3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38" name="Group 956"/>
              <p:cNvGrpSpPr>
                <a:grpSpLocks/>
              </p:cNvGrpSpPr>
              <p:nvPr/>
            </p:nvGrpSpPr>
            <p:grpSpPr bwMode="auto">
              <a:xfrm>
                <a:off x="4749" y="668"/>
                <a:ext cx="581" cy="145"/>
                <a:chOff x="614" y="2568"/>
                <a:chExt cx="725" cy="139"/>
              </a:xfrm>
            </p:grpSpPr>
            <p:sp>
              <p:nvSpPr>
                <p:cNvPr id="1566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3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0" name="Group 960"/>
              <p:cNvGrpSpPr>
                <a:grpSpLocks/>
              </p:cNvGrpSpPr>
              <p:nvPr/>
            </p:nvGrpSpPr>
            <p:grpSpPr bwMode="auto">
              <a:xfrm>
                <a:off x="4747" y="994"/>
                <a:ext cx="581" cy="134"/>
                <a:chOff x="614" y="2568"/>
                <a:chExt cx="725" cy="139"/>
              </a:xfrm>
            </p:grpSpPr>
            <p:sp>
              <p:nvSpPr>
                <p:cNvPr id="1566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43" name="Group 965"/>
              <p:cNvGrpSpPr>
                <a:grpSpLocks/>
              </p:cNvGrpSpPr>
              <p:nvPr/>
            </p:nvGrpSpPr>
            <p:grpSpPr bwMode="auto">
              <a:xfrm>
                <a:off x="4735" y="1627"/>
                <a:ext cx="582" cy="151"/>
                <a:chOff x="614" y="2568"/>
                <a:chExt cx="725" cy="139"/>
              </a:xfrm>
            </p:grpSpPr>
            <p:sp>
              <p:nvSpPr>
                <p:cNvPr id="1565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6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4"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45" name="Group 969"/>
              <p:cNvGrpSpPr>
                <a:grpSpLocks/>
              </p:cNvGrpSpPr>
              <p:nvPr/>
            </p:nvGrpSpPr>
            <p:grpSpPr bwMode="auto">
              <a:xfrm>
                <a:off x="4739" y="1327"/>
                <a:ext cx="582" cy="139"/>
                <a:chOff x="614" y="2568"/>
                <a:chExt cx="725" cy="139"/>
              </a:xfrm>
            </p:grpSpPr>
            <p:sp>
              <p:nvSpPr>
                <p:cNvPr id="1565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4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47"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8"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4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0"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5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5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5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1" name="Group 983"/>
            <p:cNvGrpSpPr>
              <a:grpSpLocks/>
            </p:cNvGrpSpPr>
            <p:nvPr/>
          </p:nvGrpSpPr>
          <p:grpSpPr bwMode="auto">
            <a:xfrm>
              <a:off x="7924800" y="5303838"/>
              <a:ext cx="227012" cy="481013"/>
              <a:chOff x="4140" y="429"/>
              <a:chExt cx="1425" cy="2396"/>
            </a:xfrm>
          </p:grpSpPr>
          <p:sp>
            <p:nvSpPr>
              <p:cNvPr id="15601"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2"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03"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4"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5"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6" name="Group 989"/>
              <p:cNvGrpSpPr>
                <a:grpSpLocks/>
              </p:cNvGrpSpPr>
              <p:nvPr/>
            </p:nvGrpSpPr>
            <p:grpSpPr bwMode="auto">
              <a:xfrm>
                <a:off x="4749" y="668"/>
                <a:ext cx="581" cy="145"/>
                <a:chOff x="614" y="2568"/>
                <a:chExt cx="725" cy="139"/>
              </a:xfrm>
            </p:grpSpPr>
            <p:sp>
              <p:nvSpPr>
                <p:cNvPr id="15631"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2"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7"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08" name="Group 993"/>
              <p:cNvGrpSpPr>
                <a:grpSpLocks/>
              </p:cNvGrpSpPr>
              <p:nvPr/>
            </p:nvGrpSpPr>
            <p:grpSpPr bwMode="auto">
              <a:xfrm>
                <a:off x="4747" y="994"/>
                <a:ext cx="581" cy="134"/>
                <a:chOff x="614" y="2568"/>
                <a:chExt cx="725" cy="139"/>
              </a:xfrm>
            </p:grpSpPr>
            <p:sp>
              <p:nvSpPr>
                <p:cNvPr id="15629"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30"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09"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0"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5611" name="Group 998"/>
              <p:cNvGrpSpPr>
                <a:grpSpLocks/>
              </p:cNvGrpSpPr>
              <p:nvPr/>
            </p:nvGrpSpPr>
            <p:grpSpPr bwMode="auto">
              <a:xfrm>
                <a:off x="4735" y="1627"/>
                <a:ext cx="582" cy="151"/>
                <a:chOff x="614" y="2568"/>
                <a:chExt cx="725" cy="139"/>
              </a:xfrm>
            </p:grpSpPr>
            <p:sp>
              <p:nvSpPr>
                <p:cNvPr id="156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2"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613" name="Group 1002"/>
              <p:cNvGrpSpPr>
                <a:grpSpLocks/>
              </p:cNvGrpSpPr>
              <p:nvPr/>
            </p:nvGrpSpPr>
            <p:grpSpPr bwMode="auto">
              <a:xfrm>
                <a:off x="4739" y="1327"/>
                <a:ext cx="582" cy="139"/>
                <a:chOff x="614" y="2568"/>
                <a:chExt cx="725" cy="139"/>
              </a:xfrm>
            </p:grpSpPr>
            <p:sp>
              <p:nvSpPr>
                <p:cNvPr id="15625"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6"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15614"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5"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6"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7"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18"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19"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0"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1"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2"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15623"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5624"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15502" name="Group 1016"/>
            <p:cNvGrpSpPr>
              <a:grpSpLocks/>
            </p:cNvGrpSpPr>
            <p:nvPr/>
          </p:nvGrpSpPr>
          <p:grpSpPr bwMode="auto">
            <a:xfrm>
              <a:off x="5302250" y="2043113"/>
              <a:ext cx="534987" cy="407988"/>
              <a:chOff x="877" y="1008"/>
              <a:chExt cx="2747" cy="2591"/>
            </a:xfrm>
          </p:grpSpPr>
          <p:pic>
            <p:nvPicPr>
              <p:cNvPr id="15578"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9"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0"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81"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2"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3"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4"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5"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6"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87"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88" name="Group 1027"/>
              <p:cNvGrpSpPr>
                <a:grpSpLocks/>
              </p:cNvGrpSpPr>
              <p:nvPr/>
            </p:nvGrpSpPr>
            <p:grpSpPr bwMode="auto">
              <a:xfrm>
                <a:off x="1709" y="3008"/>
                <a:ext cx="507" cy="234"/>
                <a:chOff x="1740" y="2642"/>
                <a:chExt cx="752" cy="327"/>
              </a:xfrm>
            </p:grpSpPr>
            <p:sp>
              <p:nvSpPr>
                <p:cNvPr id="15595"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6"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7"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8"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9"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600"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89"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0"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1"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2"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3"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94"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3" name="Group 1064"/>
            <p:cNvGrpSpPr>
              <a:grpSpLocks/>
            </p:cNvGrpSpPr>
            <p:nvPr/>
          </p:nvGrpSpPr>
          <p:grpSpPr bwMode="auto">
            <a:xfrm>
              <a:off x="6872288" y="5486400"/>
              <a:ext cx="474662" cy="407988"/>
              <a:chOff x="877" y="1008"/>
              <a:chExt cx="2747" cy="2591"/>
            </a:xfrm>
          </p:grpSpPr>
          <p:pic>
            <p:nvPicPr>
              <p:cNvPr id="15555"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56"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7"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58"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9"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0"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1"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2"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3"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4"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65" name="Group 1075"/>
              <p:cNvGrpSpPr>
                <a:grpSpLocks/>
              </p:cNvGrpSpPr>
              <p:nvPr/>
            </p:nvGrpSpPr>
            <p:grpSpPr bwMode="auto">
              <a:xfrm>
                <a:off x="1709" y="3008"/>
                <a:ext cx="507" cy="234"/>
                <a:chOff x="1740" y="2642"/>
                <a:chExt cx="752" cy="327"/>
              </a:xfrm>
            </p:grpSpPr>
            <p:sp>
              <p:nvSpPr>
                <p:cNvPr id="15572"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3"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4"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5"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6"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7"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66"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7"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8"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69"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0"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71"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4" name="Group 1114"/>
            <p:cNvGrpSpPr>
              <a:grpSpLocks/>
            </p:cNvGrpSpPr>
            <p:nvPr/>
          </p:nvGrpSpPr>
          <p:grpSpPr bwMode="auto">
            <a:xfrm>
              <a:off x="5561013" y="3041650"/>
              <a:ext cx="444500" cy="407988"/>
              <a:chOff x="877" y="1008"/>
              <a:chExt cx="2747" cy="2591"/>
            </a:xfrm>
          </p:grpSpPr>
          <p:pic>
            <p:nvPicPr>
              <p:cNvPr id="15532"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33"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4"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35"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6"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7"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8"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39"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0"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1"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42" name="Group 1125"/>
              <p:cNvGrpSpPr>
                <a:grpSpLocks/>
              </p:cNvGrpSpPr>
              <p:nvPr/>
            </p:nvGrpSpPr>
            <p:grpSpPr bwMode="auto">
              <a:xfrm>
                <a:off x="1709" y="3008"/>
                <a:ext cx="507" cy="234"/>
                <a:chOff x="1740" y="2642"/>
                <a:chExt cx="752" cy="327"/>
              </a:xfrm>
            </p:grpSpPr>
            <p:sp>
              <p:nvSpPr>
                <p:cNvPr id="15549"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0"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1"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2"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3"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54"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43"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4"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5"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6"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7"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48"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15505" name="Group 1139"/>
            <p:cNvGrpSpPr>
              <a:grpSpLocks/>
            </p:cNvGrpSpPr>
            <p:nvPr/>
          </p:nvGrpSpPr>
          <p:grpSpPr bwMode="auto">
            <a:xfrm flipH="1">
              <a:off x="5940425" y="3222625"/>
              <a:ext cx="414337" cy="373063"/>
              <a:chOff x="2839" y="3501"/>
              <a:chExt cx="755" cy="803"/>
            </a:xfrm>
          </p:grpSpPr>
          <p:pic>
            <p:nvPicPr>
              <p:cNvPr id="15530" name="Picture 1140"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31"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5506" name="Group 1142"/>
            <p:cNvGrpSpPr>
              <a:grpSpLocks/>
            </p:cNvGrpSpPr>
            <p:nvPr/>
          </p:nvGrpSpPr>
          <p:grpSpPr bwMode="auto">
            <a:xfrm>
              <a:off x="7307263" y="5422900"/>
              <a:ext cx="474662" cy="407988"/>
              <a:chOff x="877" y="1008"/>
              <a:chExt cx="2747" cy="2591"/>
            </a:xfrm>
          </p:grpSpPr>
          <p:pic>
            <p:nvPicPr>
              <p:cNvPr id="15507"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08"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09"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15510"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11"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2"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3"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4"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5"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6"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15517" name="Group 1153"/>
              <p:cNvGrpSpPr>
                <a:grpSpLocks/>
              </p:cNvGrpSpPr>
              <p:nvPr/>
            </p:nvGrpSpPr>
            <p:grpSpPr bwMode="auto">
              <a:xfrm>
                <a:off x="1709" y="3008"/>
                <a:ext cx="507" cy="234"/>
                <a:chOff x="1740" y="2642"/>
                <a:chExt cx="752" cy="327"/>
              </a:xfrm>
            </p:grpSpPr>
            <p:sp>
              <p:nvSpPr>
                <p:cNvPr id="15524"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5"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6"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7"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8"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9"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15518"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19"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0"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1"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2"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15523"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grpSp>
        <p:nvGrpSpPr>
          <p:cNvPr id="13439" name="Group 1201"/>
          <p:cNvGrpSpPr>
            <a:grpSpLocks/>
          </p:cNvGrpSpPr>
          <p:nvPr/>
        </p:nvGrpSpPr>
        <p:grpSpPr bwMode="auto">
          <a:xfrm>
            <a:off x="38925" y="1057710"/>
            <a:ext cx="1682751" cy="1863725"/>
            <a:chOff x="210" y="833"/>
            <a:chExt cx="1060" cy="1174"/>
          </a:xfrm>
        </p:grpSpPr>
        <p:sp>
          <p:nvSpPr>
            <p:cNvPr id="15373" name="Text Box 667"/>
            <p:cNvSpPr txBox="1">
              <a:spLocks noChangeArrowheads="1"/>
            </p:cNvSpPr>
            <p:nvPr/>
          </p:nvSpPr>
          <p:spPr bwMode="auto">
            <a:xfrm>
              <a:off x="499" y="1687"/>
              <a:ext cx="77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Điện thoại</a:t>
              </a:r>
            </a:p>
            <a:p>
              <a:pPr>
                <a:lnSpc>
                  <a:spcPct val="75000"/>
                </a:lnSpc>
                <a:spcBef>
                  <a:spcPct val="0"/>
                </a:spcBef>
                <a:buClrTx/>
                <a:buSzTx/>
                <a:buFontTx/>
                <a:buNone/>
              </a:pPr>
              <a:r>
                <a:rPr lang="en-US" altLang="en-US" sz="1800">
                  <a:latin typeface="Arial" panose="020B0604020202020204" pitchFamily="34" charset="0"/>
                </a:rPr>
                <a:t>Di động</a:t>
              </a:r>
            </a:p>
          </p:txBody>
        </p:sp>
        <p:sp>
          <p:nvSpPr>
            <p:cNvPr id="15374" name="Text Box 663"/>
            <p:cNvSpPr txBox="1">
              <a:spLocks noChangeArrowheads="1"/>
            </p:cNvSpPr>
            <p:nvPr/>
          </p:nvSpPr>
          <p:spPr bwMode="auto">
            <a:xfrm>
              <a:off x="487" y="843"/>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PC</a:t>
              </a:r>
            </a:p>
          </p:txBody>
        </p:sp>
        <p:sp>
          <p:nvSpPr>
            <p:cNvPr id="15375" name="Text Box 664"/>
            <p:cNvSpPr txBox="1">
              <a:spLocks noChangeArrowheads="1"/>
            </p:cNvSpPr>
            <p:nvPr/>
          </p:nvSpPr>
          <p:spPr bwMode="auto">
            <a:xfrm>
              <a:off x="488" y="1096"/>
              <a:ext cx="5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Server</a:t>
              </a:r>
            </a:p>
          </p:txBody>
        </p:sp>
        <p:sp>
          <p:nvSpPr>
            <p:cNvPr id="15376" name="Text Box 665"/>
            <p:cNvSpPr txBox="1">
              <a:spLocks noChangeArrowheads="1"/>
            </p:cNvSpPr>
            <p:nvPr/>
          </p:nvSpPr>
          <p:spPr bwMode="auto">
            <a:xfrm>
              <a:off x="513" y="1371"/>
              <a:ext cx="68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75000"/>
                </a:lnSpc>
                <a:spcBef>
                  <a:spcPct val="0"/>
                </a:spcBef>
                <a:buClrTx/>
                <a:buSzTx/>
                <a:buFontTx/>
                <a:buNone/>
              </a:pPr>
              <a:r>
                <a:rPr lang="en-US" altLang="en-US" sz="1800">
                  <a:latin typeface="Arial" panose="020B0604020202020204" pitchFamily="34" charset="0"/>
                </a:rPr>
                <a:t>Máy tính</a:t>
              </a:r>
            </a:p>
            <a:p>
              <a:pPr>
                <a:lnSpc>
                  <a:spcPct val="75000"/>
                </a:lnSpc>
                <a:spcBef>
                  <a:spcPct val="0"/>
                </a:spcBef>
                <a:buClrTx/>
                <a:buSzTx/>
                <a:buFontTx/>
                <a:buNone/>
              </a:pPr>
              <a:r>
                <a:rPr lang="en-US" altLang="en-US" sz="1800">
                  <a:latin typeface="Arial" panose="020B0604020202020204" pitchFamily="34" charset="0"/>
                </a:rPr>
                <a:t>Xách tay</a:t>
              </a:r>
            </a:p>
          </p:txBody>
        </p:sp>
        <p:grpSp>
          <p:nvGrpSpPr>
            <p:cNvPr id="15377" name="Group 805"/>
            <p:cNvGrpSpPr>
              <a:grpSpLocks/>
            </p:cNvGrpSpPr>
            <p:nvPr/>
          </p:nvGrpSpPr>
          <p:grpSpPr bwMode="auto">
            <a:xfrm flipH="1">
              <a:off x="244" y="833"/>
              <a:ext cx="261" cy="235"/>
              <a:chOff x="2839" y="3501"/>
              <a:chExt cx="755" cy="803"/>
            </a:xfrm>
          </p:grpSpPr>
          <p:pic>
            <p:nvPicPr>
              <p:cNvPr id="15438"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9"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1800">
                  <a:cs typeface="Arial" panose="020B0604020202020204" pitchFamily="34" charset="0"/>
                </a:endParaRPr>
              </a:p>
            </p:txBody>
          </p:sp>
        </p:grpSp>
        <p:grpSp>
          <p:nvGrpSpPr>
            <p:cNvPr id="15378" name="Group 808"/>
            <p:cNvGrpSpPr>
              <a:grpSpLocks/>
            </p:cNvGrpSpPr>
            <p:nvPr/>
          </p:nvGrpSpPr>
          <p:grpSpPr bwMode="auto">
            <a:xfrm>
              <a:off x="298" y="1682"/>
              <a:ext cx="234" cy="173"/>
              <a:chOff x="2751" y="1851"/>
              <a:chExt cx="462" cy="478"/>
            </a:xfrm>
          </p:grpSpPr>
          <p:pic>
            <p:nvPicPr>
              <p:cNvPr id="15436" name="Picture 809" descr="iphone_stylized_smal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37" name="Picture 810" descr="antenna_radiation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79" name="Group 1088"/>
            <p:cNvGrpSpPr>
              <a:grpSpLocks/>
            </p:cNvGrpSpPr>
            <p:nvPr/>
          </p:nvGrpSpPr>
          <p:grpSpPr bwMode="auto">
            <a:xfrm>
              <a:off x="210" y="1368"/>
              <a:ext cx="301" cy="236"/>
              <a:chOff x="877" y="1008"/>
              <a:chExt cx="2747" cy="2591"/>
            </a:xfrm>
          </p:grpSpPr>
          <p:pic>
            <p:nvPicPr>
              <p:cNvPr id="15413" name="Picture 1089"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4" name="Picture 1090"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5" name="Freeform 1091"/>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a:cs typeface="Arial" panose="020B0604020202020204" pitchFamily="34" charset="0"/>
                </a:endParaRPr>
              </a:p>
            </p:txBody>
          </p:sp>
          <p:pic>
            <p:nvPicPr>
              <p:cNvPr id="15416" name="Picture 1092"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7" name="Freeform 1093"/>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8"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19"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0" name="Freeform 1096"/>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1" name="Freeform 1097"/>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2" name="Freeform 1098"/>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423" name="Group 1099"/>
              <p:cNvGrpSpPr>
                <a:grpSpLocks/>
              </p:cNvGrpSpPr>
              <p:nvPr/>
            </p:nvGrpSpPr>
            <p:grpSpPr bwMode="auto">
              <a:xfrm>
                <a:off x="1709" y="3008"/>
                <a:ext cx="507" cy="234"/>
                <a:chOff x="1740" y="2642"/>
                <a:chExt cx="752" cy="327"/>
              </a:xfrm>
            </p:grpSpPr>
            <p:sp>
              <p:nvSpPr>
                <p:cNvPr id="15430"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1"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2"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3"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4"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35"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sp>
            <p:nvSpPr>
              <p:cNvPr id="15424" name="Freeform 1106"/>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5" name="Freeform 1107"/>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6"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7"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8"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429"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grpSp>
          <p:nvGrpSpPr>
            <p:cNvPr id="15380" name="Group 1168"/>
            <p:cNvGrpSpPr>
              <a:grpSpLocks/>
            </p:cNvGrpSpPr>
            <p:nvPr/>
          </p:nvGrpSpPr>
          <p:grpSpPr bwMode="auto">
            <a:xfrm>
              <a:off x="340" y="1097"/>
              <a:ext cx="157" cy="256"/>
              <a:chOff x="4140" y="429"/>
              <a:chExt cx="1425" cy="2396"/>
            </a:xfrm>
          </p:grpSpPr>
          <p:sp>
            <p:nvSpPr>
              <p:cNvPr id="15381" name="Freeform 1169"/>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2"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83" name="Freeform 1171"/>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4" name="Freeform 1172"/>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85"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6" name="Group 1174"/>
              <p:cNvGrpSpPr>
                <a:grpSpLocks/>
              </p:cNvGrpSpPr>
              <p:nvPr/>
            </p:nvGrpSpPr>
            <p:grpSpPr bwMode="auto">
              <a:xfrm>
                <a:off x="4749" y="668"/>
                <a:ext cx="581" cy="145"/>
                <a:chOff x="614" y="2568"/>
                <a:chExt cx="725" cy="139"/>
              </a:xfrm>
            </p:grpSpPr>
            <p:sp>
              <p:nvSpPr>
                <p:cNvPr id="15411"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2"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7"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88" name="Group 1178"/>
              <p:cNvGrpSpPr>
                <a:grpSpLocks/>
              </p:cNvGrpSpPr>
              <p:nvPr/>
            </p:nvGrpSpPr>
            <p:grpSpPr bwMode="auto">
              <a:xfrm>
                <a:off x="4747" y="994"/>
                <a:ext cx="581" cy="134"/>
                <a:chOff x="614" y="2568"/>
                <a:chExt cx="725" cy="139"/>
              </a:xfrm>
            </p:grpSpPr>
            <p:sp>
              <p:nvSpPr>
                <p:cNvPr id="15409"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10"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89"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0"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nvGrpSpPr>
              <p:cNvPr id="15391" name="Group 1183"/>
              <p:cNvGrpSpPr>
                <a:grpSpLocks/>
              </p:cNvGrpSpPr>
              <p:nvPr/>
            </p:nvGrpSpPr>
            <p:grpSpPr bwMode="auto">
              <a:xfrm>
                <a:off x="4735" y="1627"/>
                <a:ext cx="582" cy="151"/>
                <a:chOff x="614" y="2568"/>
                <a:chExt cx="725" cy="139"/>
              </a:xfrm>
            </p:grpSpPr>
            <p:sp>
              <p:nvSpPr>
                <p:cNvPr id="15407"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8"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2" name="Freeform 1186"/>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grpSp>
            <p:nvGrpSpPr>
              <p:cNvPr id="15393" name="Group 1187"/>
              <p:cNvGrpSpPr>
                <a:grpSpLocks/>
              </p:cNvGrpSpPr>
              <p:nvPr/>
            </p:nvGrpSpPr>
            <p:grpSpPr bwMode="auto">
              <a:xfrm>
                <a:off x="4739" y="1327"/>
                <a:ext cx="582" cy="139"/>
                <a:chOff x="614" y="2568"/>
                <a:chExt cx="725" cy="139"/>
              </a:xfrm>
            </p:grpSpPr>
            <p:sp>
              <p:nvSpPr>
                <p:cNvPr id="15405"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6"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15394"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5" name="Freeform 1191"/>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6" name="Freeform 1192"/>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7"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398" name="Freeform 1194"/>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cs typeface="Arial" panose="020B0604020202020204" pitchFamily="34" charset="0"/>
                </a:endParaRPr>
              </a:p>
            </p:txBody>
          </p:sp>
          <p:sp>
            <p:nvSpPr>
              <p:cNvPr id="15399"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0"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1"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2"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5403"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404"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sp>
        <p:nvSpPr>
          <p:cNvPr id="153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3CEFBE-3883-40D2-92E7-1F627F357573}" type="slidenum">
              <a:rPr lang="en-US" altLang="en-US" sz="1200">
                <a:latin typeface="Arial" panose="020B0604020202020204" pitchFamily="34" charset="0"/>
              </a:rPr>
              <a:pPr>
                <a:lnSpc>
                  <a:spcPct val="100000"/>
                </a:lnSpc>
                <a:spcBef>
                  <a:spcPct val="0"/>
                </a:spcBef>
                <a:buClrTx/>
                <a:buSzTx/>
                <a:buFontTx/>
                <a:buNone/>
              </a:pPr>
              <a:t>4</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255588" y="87610"/>
            <a:ext cx="843915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7987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6" name="Group 5"/>
          <p:cNvGrpSpPr>
            <a:grpSpLocks/>
          </p:cNvGrpSpPr>
          <p:nvPr/>
        </p:nvGrpSpPr>
        <p:grpSpPr bwMode="auto">
          <a:xfrm>
            <a:off x="450850" y="1849438"/>
            <a:ext cx="8437563" cy="4559300"/>
            <a:chOff x="154891" y="1905681"/>
            <a:chExt cx="8436427" cy="4559651"/>
          </a:xfrm>
        </p:grpSpPr>
        <p:grpSp>
          <p:nvGrpSpPr>
            <p:cNvPr id="80168" name="Group 2"/>
            <p:cNvGrpSpPr>
              <a:grpSpLocks/>
            </p:cNvGrpSpPr>
            <p:nvPr/>
          </p:nvGrpSpPr>
          <p:grpSpPr bwMode="auto">
            <a:xfrm>
              <a:off x="1529396" y="2297655"/>
              <a:ext cx="648422" cy="418253"/>
              <a:chOff x="3053396" y="4304255"/>
              <a:chExt cx="648422" cy="418253"/>
            </a:xfrm>
          </p:grpSpPr>
          <p:sp>
            <p:nvSpPr>
              <p:cNvPr id="8022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2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69" name="Group 131"/>
            <p:cNvGrpSpPr>
              <a:grpSpLocks/>
            </p:cNvGrpSpPr>
            <p:nvPr/>
          </p:nvGrpSpPr>
          <p:grpSpPr bwMode="auto">
            <a:xfrm>
              <a:off x="373696" y="3097755"/>
              <a:ext cx="648422" cy="418253"/>
              <a:chOff x="3053396" y="4304255"/>
              <a:chExt cx="648422" cy="418253"/>
            </a:xfrm>
          </p:grpSpPr>
          <p:sp>
            <p:nvSpPr>
              <p:cNvPr id="8021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0" name="Group 135"/>
            <p:cNvGrpSpPr>
              <a:grpSpLocks/>
            </p:cNvGrpSpPr>
            <p:nvPr/>
          </p:nvGrpSpPr>
          <p:grpSpPr bwMode="auto">
            <a:xfrm>
              <a:off x="6037896" y="2551655"/>
              <a:ext cx="648422" cy="418253"/>
              <a:chOff x="3053396" y="4304255"/>
              <a:chExt cx="648422" cy="418253"/>
            </a:xfrm>
          </p:grpSpPr>
          <p:sp>
            <p:nvSpPr>
              <p:cNvPr id="8021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1" name="Group 138"/>
            <p:cNvGrpSpPr>
              <a:grpSpLocks/>
            </p:cNvGrpSpPr>
            <p:nvPr/>
          </p:nvGrpSpPr>
          <p:grpSpPr bwMode="auto">
            <a:xfrm>
              <a:off x="945196" y="5409155"/>
              <a:ext cx="648422" cy="418253"/>
              <a:chOff x="3053396" y="4304255"/>
              <a:chExt cx="648422" cy="418253"/>
            </a:xfrm>
          </p:grpSpPr>
          <p:sp>
            <p:nvSpPr>
              <p:cNvPr id="8021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2" name="Group 141"/>
            <p:cNvGrpSpPr>
              <a:grpSpLocks/>
            </p:cNvGrpSpPr>
            <p:nvPr/>
          </p:nvGrpSpPr>
          <p:grpSpPr bwMode="auto">
            <a:xfrm>
              <a:off x="526096" y="4786855"/>
              <a:ext cx="648422" cy="418253"/>
              <a:chOff x="3053396" y="4304255"/>
              <a:chExt cx="648422" cy="418253"/>
            </a:xfrm>
          </p:grpSpPr>
          <p:sp>
            <p:nvSpPr>
              <p:cNvPr id="8021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3" name="Group 144"/>
            <p:cNvGrpSpPr>
              <a:grpSpLocks/>
            </p:cNvGrpSpPr>
            <p:nvPr/>
          </p:nvGrpSpPr>
          <p:grpSpPr bwMode="auto">
            <a:xfrm>
              <a:off x="297496" y="4126455"/>
              <a:ext cx="648422" cy="418253"/>
              <a:chOff x="3053396" y="4304255"/>
              <a:chExt cx="648422" cy="418253"/>
            </a:xfrm>
          </p:grpSpPr>
          <p:sp>
            <p:nvSpPr>
              <p:cNvPr id="8021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4" name="Group 147"/>
            <p:cNvGrpSpPr>
              <a:grpSpLocks/>
            </p:cNvGrpSpPr>
            <p:nvPr/>
          </p:nvGrpSpPr>
          <p:grpSpPr bwMode="auto">
            <a:xfrm>
              <a:off x="6787196" y="2983455"/>
              <a:ext cx="648422" cy="418253"/>
              <a:chOff x="3053396" y="4304255"/>
              <a:chExt cx="648422" cy="418253"/>
            </a:xfrm>
          </p:grpSpPr>
          <p:sp>
            <p:nvSpPr>
              <p:cNvPr id="8020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5" name="Group 150"/>
            <p:cNvGrpSpPr>
              <a:grpSpLocks/>
            </p:cNvGrpSpPr>
            <p:nvPr/>
          </p:nvGrpSpPr>
          <p:grpSpPr bwMode="auto">
            <a:xfrm>
              <a:off x="3129596" y="2056355"/>
              <a:ext cx="648422" cy="418253"/>
              <a:chOff x="3053396" y="4304255"/>
              <a:chExt cx="648422" cy="418253"/>
            </a:xfrm>
          </p:grpSpPr>
          <p:sp>
            <p:nvSpPr>
              <p:cNvPr id="8020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6" name="Group 153"/>
            <p:cNvGrpSpPr>
              <a:grpSpLocks/>
            </p:cNvGrpSpPr>
            <p:nvPr/>
          </p:nvGrpSpPr>
          <p:grpSpPr bwMode="auto">
            <a:xfrm>
              <a:off x="754696" y="2704055"/>
              <a:ext cx="648422" cy="418253"/>
              <a:chOff x="3053396" y="4304255"/>
              <a:chExt cx="648422" cy="418253"/>
            </a:xfrm>
          </p:grpSpPr>
          <p:sp>
            <p:nvSpPr>
              <p:cNvPr id="8020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7" name="Group 156"/>
            <p:cNvGrpSpPr>
              <a:grpSpLocks/>
            </p:cNvGrpSpPr>
            <p:nvPr/>
          </p:nvGrpSpPr>
          <p:grpSpPr bwMode="auto">
            <a:xfrm>
              <a:off x="4043996" y="2030955"/>
              <a:ext cx="648422" cy="418253"/>
              <a:chOff x="3053396" y="4304255"/>
              <a:chExt cx="648422" cy="418253"/>
            </a:xfrm>
          </p:grpSpPr>
          <p:sp>
            <p:nvSpPr>
              <p:cNvPr id="8020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8" name="Group 160"/>
            <p:cNvGrpSpPr>
              <a:grpSpLocks/>
            </p:cNvGrpSpPr>
            <p:nvPr/>
          </p:nvGrpSpPr>
          <p:grpSpPr bwMode="auto">
            <a:xfrm>
              <a:off x="7104696" y="5663155"/>
              <a:ext cx="648422" cy="418253"/>
              <a:chOff x="3053396" y="4304255"/>
              <a:chExt cx="648422" cy="418253"/>
            </a:xfrm>
          </p:grpSpPr>
          <p:sp>
            <p:nvSpPr>
              <p:cNvPr id="8020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20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79" name="Group 163"/>
            <p:cNvGrpSpPr>
              <a:grpSpLocks/>
            </p:cNvGrpSpPr>
            <p:nvPr/>
          </p:nvGrpSpPr>
          <p:grpSpPr bwMode="auto">
            <a:xfrm>
              <a:off x="7942896" y="5015455"/>
              <a:ext cx="648422" cy="418253"/>
              <a:chOff x="3053396" y="4304255"/>
              <a:chExt cx="648422" cy="418253"/>
            </a:xfrm>
          </p:grpSpPr>
          <p:sp>
            <p:nvSpPr>
              <p:cNvPr id="80198"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0" name="Group 166"/>
            <p:cNvGrpSpPr>
              <a:grpSpLocks/>
            </p:cNvGrpSpPr>
            <p:nvPr/>
          </p:nvGrpSpPr>
          <p:grpSpPr bwMode="auto">
            <a:xfrm>
              <a:off x="7714296" y="4101055"/>
              <a:ext cx="648422" cy="418253"/>
              <a:chOff x="3053396" y="4304255"/>
              <a:chExt cx="648422" cy="418253"/>
            </a:xfrm>
          </p:grpSpPr>
          <p:sp>
            <p:nvSpPr>
              <p:cNvPr id="80196"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1" name="Group 169"/>
            <p:cNvGrpSpPr>
              <a:grpSpLocks/>
            </p:cNvGrpSpPr>
            <p:nvPr/>
          </p:nvGrpSpPr>
          <p:grpSpPr bwMode="auto">
            <a:xfrm>
              <a:off x="4869496" y="5904455"/>
              <a:ext cx="648422" cy="418253"/>
              <a:chOff x="3053396" y="4304255"/>
              <a:chExt cx="648422" cy="418253"/>
            </a:xfrm>
          </p:grpSpPr>
          <p:sp>
            <p:nvSpPr>
              <p:cNvPr id="80194"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2" name="Group 172"/>
            <p:cNvGrpSpPr>
              <a:grpSpLocks/>
            </p:cNvGrpSpPr>
            <p:nvPr/>
          </p:nvGrpSpPr>
          <p:grpSpPr bwMode="auto">
            <a:xfrm>
              <a:off x="3955096" y="6044155"/>
              <a:ext cx="648422" cy="418253"/>
              <a:chOff x="3053396" y="4304255"/>
              <a:chExt cx="648422" cy="418253"/>
            </a:xfrm>
          </p:grpSpPr>
          <p:sp>
            <p:nvSpPr>
              <p:cNvPr id="80192"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0183" name="Group 175"/>
            <p:cNvGrpSpPr>
              <a:grpSpLocks/>
            </p:cNvGrpSpPr>
            <p:nvPr/>
          </p:nvGrpSpPr>
          <p:grpSpPr bwMode="auto">
            <a:xfrm>
              <a:off x="2735896" y="5891755"/>
              <a:ext cx="648422" cy="418253"/>
              <a:chOff x="3053396" y="4304255"/>
              <a:chExt cx="648422" cy="418253"/>
            </a:xfrm>
          </p:grpSpPr>
          <p:sp>
            <p:nvSpPr>
              <p:cNvPr id="80190"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019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018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018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79877"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a:latin typeface="Arial" panose="020B0604020202020204" pitchFamily="34" charset="0"/>
              </a:rPr>
              <a:t>… và các mạng khu vực có thể phát sinh để kết nối các mạng lưới truy cập này đến các ISP</a:t>
            </a:r>
          </a:p>
        </p:txBody>
      </p:sp>
      <p:grpSp>
        <p:nvGrpSpPr>
          <p:cNvPr id="79878" name="Group 8"/>
          <p:cNvGrpSpPr>
            <a:grpSpLocks/>
          </p:cNvGrpSpPr>
          <p:nvPr/>
        </p:nvGrpSpPr>
        <p:grpSpPr bwMode="auto">
          <a:xfrm>
            <a:off x="4546600" y="3746500"/>
            <a:ext cx="3225800" cy="1117600"/>
            <a:chOff x="7848600" y="2044700"/>
            <a:chExt cx="3200399" cy="1371600"/>
          </a:xfrm>
        </p:grpSpPr>
        <p:sp>
          <p:nvSpPr>
            <p:cNvPr id="80085"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6" name="Group 133"/>
            <p:cNvGrpSpPr>
              <a:grpSpLocks/>
            </p:cNvGrpSpPr>
            <p:nvPr/>
          </p:nvGrpSpPr>
          <p:grpSpPr bwMode="auto">
            <a:xfrm>
              <a:off x="8526482" y="2160804"/>
              <a:ext cx="532759" cy="184809"/>
              <a:chOff x="2356" y="1300"/>
              <a:chExt cx="555" cy="194"/>
            </a:xfrm>
          </p:grpSpPr>
          <p:sp>
            <p:nvSpPr>
              <p:cNvPr id="801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63" name="Group 137"/>
              <p:cNvGrpSpPr>
                <a:grpSpLocks/>
              </p:cNvGrpSpPr>
              <p:nvPr/>
            </p:nvGrpSpPr>
            <p:grpSpPr bwMode="auto">
              <a:xfrm>
                <a:off x="2468" y="1332"/>
                <a:ext cx="310" cy="60"/>
                <a:chOff x="2468" y="1332"/>
                <a:chExt cx="310" cy="60"/>
              </a:xfrm>
            </p:grpSpPr>
            <p:sp>
              <p:nvSpPr>
                <p:cNvPr id="801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65"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87" name="Straight Connector 10"/>
            <p:cNvCxnSpPr>
              <a:cxnSpLocks noChangeShapeType="1"/>
              <a:stCxn id="8016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8"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89"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0"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1"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2"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3"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4"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95" name="Straight Connector 304"/>
            <p:cNvCxnSpPr>
              <a:cxnSpLocks noChangeShapeType="1"/>
              <a:endCxn id="8016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96"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0097" name="Group 133"/>
            <p:cNvGrpSpPr>
              <a:grpSpLocks/>
            </p:cNvGrpSpPr>
            <p:nvPr/>
          </p:nvGrpSpPr>
          <p:grpSpPr bwMode="auto">
            <a:xfrm>
              <a:off x="9555206" y="2650627"/>
              <a:ext cx="532759" cy="184809"/>
              <a:chOff x="2356" y="1300"/>
              <a:chExt cx="555" cy="194"/>
            </a:xfrm>
          </p:grpSpPr>
          <p:sp>
            <p:nvSpPr>
              <p:cNvPr id="801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55" name="Group 137"/>
              <p:cNvGrpSpPr>
                <a:grpSpLocks/>
              </p:cNvGrpSpPr>
              <p:nvPr/>
            </p:nvGrpSpPr>
            <p:grpSpPr bwMode="auto">
              <a:xfrm>
                <a:off x="2468" y="1332"/>
                <a:ext cx="310" cy="60"/>
                <a:chOff x="2468" y="1332"/>
                <a:chExt cx="310" cy="60"/>
              </a:xfrm>
            </p:grpSpPr>
            <p:sp>
              <p:nvSpPr>
                <p:cNvPr id="801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5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8" name="Group 133"/>
            <p:cNvGrpSpPr>
              <a:grpSpLocks/>
            </p:cNvGrpSpPr>
            <p:nvPr/>
          </p:nvGrpSpPr>
          <p:grpSpPr bwMode="auto">
            <a:xfrm>
              <a:off x="8772607" y="2725609"/>
              <a:ext cx="532759" cy="184809"/>
              <a:chOff x="2356" y="1300"/>
              <a:chExt cx="555" cy="194"/>
            </a:xfrm>
          </p:grpSpPr>
          <p:sp>
            <p:nvSpPr>
              <p:cNvPr id="801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47" name="Group 137"/>
              <p:cNvGrpSpPr>
                <a:grpSpLocks/>
              </p:cNvGrpSpPr>
              <p:nvPr/>
            </p:nvGrpSpPr>
            <p:grpSpPr bwMode="auto">
              <a:xfrm>
                <a:off x="2468" y="1332"/>
                <a:ext cx="310" cy="60"/>
                <a:chOff x="2468" y="1332"/>
                <a:chExt cx="310" cy="60"/>
              </a:xfrm>
            </p:grpSpPr>
            <p:sp>
              <p:nvSpPr>
                <p:cNvPr id="801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8"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9"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99" name="Group 133"/>
            <p:cNvGrpSpPr>
              <a:grpSpLocks/>
            </p:cNvGrpSpPr>
            <p:nvPr/>
          </p:nvGrpSpPr>
          <p:grpSpPr bwMode="auto">
            <a:xfrm>
              <a:off x="9060908" y="2428111"/>
              <a:ext cx="532759" cy="184809"/>
              <a:chOff x="2356" y="1300"/>
              <a:chExt cx="555" cy="194"/>
            </a:xfrm>
          </p:grpSpPr>
          <p:sp>
            <p:nvSpPr>
              <p:cNvPr id="80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9" name="Group 137"/>
              <p:cNvGrpSpPr>
                <a:grpSpLocks/>
              </p:cNvGrpSpPr>
              <p:nvPr/>
            </p:nvGrpSpPr>
            <p:grpSpPr bwMode="auto">
              <a:xfrm>
                <a:off x="2468" y="1332"/>
                <a:ext cx="310" cy="60"/>
                <a:chOff x="2468" y="1332"/>
                <a:chExt cx="310" cy="60"/>
              </a:xfrm>
            </p:grpSpPr>
            <p:sp>
              <p:nvSpPr>
                <p:cNvPr id="80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4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4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0" name="Group 133"/>
            <p:cNvGrpSpPr>
              <a:grpSpLocks/>
            </p:cNvGrpSpPr>
            <p:nvPr/>
          </p:nvGrpSpPr>
          <p:grpSpPr bwMode="auto">
            <a:xfrm>
              <a:off x="10005281" y="2289952"/>
              <a:ext cx="532759" cy="184809"/>
              <a:chOff x="2356" y="1300"/>
              <a:chExt cx="555" cy="194"/>
            </a:xfrm>
          </p:grpSpPr>
          <p:sp>
            <p:nvSpPr>
              <p:cNvPr id="80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31" name="Group 137"/>
              <p:cNvGrpSpPr>
                <a:grpSpLocks/>
              </p:cNvGrpSpPr>
              <p:nvPr/>
            </p:nvGrpSpPr>
            <p:grpSpPr bwMode="auto">
              <a:xfrm>
                <a:off x="2468" y="1332"/>
                <a:ext cx="310" cy="60"/>
                <a:chOff x="2468" y="1332"/>
                <a:chExt cx="310" cy="60"/>
              </a:xfrm>
            </p:grpSpPr>
            <p:sp>
              <p:nvSpPr>
                <p:cNvPr id="80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32"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3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1" name="Group 133"/>
            <p:cNvGrpSpPr>
              <a:grpSpLocks/>
            </p:cNvGrpSpPr>
            <p:nvPr/>
          </p:nvGrpSpPr>
          <p:grpSpPr bwMode="auto">
            <a:xfrm>
              <a:off x="10232661" y="2882876"/>
              <a:ext cx="532759" cy="184809"/>
              <a:chOff x="2356" y="1300"/>
              <a:chExt cx="555" cy="194"/>
            </a:xfrm>
          </p:grpSpPr>
          <p:sp>
            <p:nvSpPr>
              <p:cNvPr id="80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23" name="Group 137"/>
              <p:cNvGrpSpPr>
                <a:grpSpLocks/>
              </p:cNvGrpSpPr>
              <p:nvPr/>
            </p:nvGrpSpPr>
            <p:grpSpPr bwMode="auto">
              <a:xfrm>
                <a:off x="2468" y="1332"/>
                <a:ext cx="310" cy="60"/>
                <a:chOff x="2468" y="1332"/>
                <a:chExt cx="310" cy="60"/>
              </a:xfrm>
            </p:grpSpPr>
            <p:sp>
              <p:nvSpPr>
                <p:cNvPr id="80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2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2" name="Group 133"/>
            <p:cNvGrpSpPr>
              <a:grpSpLocks/>
            </p:cNvGrpSpPr>
            <p:nvPr/>
          </p:nvGrpSpPr>
          <p:grpSpPr bwMode="auto">
            <a:xfrm>
              <a:off x="9330660" y="3072767"/>
              <a:ext cx="532759" cy="184809"/>
              <a:chOff x="2356" y="1300"/>
              <a:chExt cx="555" cy="194"/>
            </a:xfrm>
          </p:grpSpPr>
          <p:sp>
            <p:nvSpPr>
              <p:cNvPr id="80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15" name="Group 137"/>
              <p:cNvGrpSpPr>
                <a:grpSpLocks/>
              </p:cNvGrpSpPr>
              <p:nvPr/>
            </p:nvGrpSpPr>
            <p:grpSpPr bwMode="auto">
              <a:xfrm>
                <a:off x="2468" y="1332"/>
                <a:ext cx="310" cy="60"/>
                <a:chOff x="2468" y="1332"/>
                <a:chExt cx="310" cy="60"/>
              </a:xfrm>
            </p:grpSpPr>
            <p:sp>
              <p:nvSpPr>
                <p:cNvPr id="80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16"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1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103" name="Group 133"/>
            <p:cNvGrpSpPr>
              <a:grpSpLocks/>
            </p:cNvGrpSpPr>
            <p:nvPr/>
          </p:nvGrpSpPr>
          <p:grpSpPr bwMode="auto">
            <a:xfrm>
              <a:off x="8438032" y="3018963"/>
              <a:ext cx="532759" cy="184809"/>
              <a:chOff x="2356" y="1300"/>
              <a:chExt cx="555" cy="194"/>
            </a:xfrm>
          </p:grpSpPr>
          <p:sp>
            <p:nvSpPr>
              <p:cNvPr id="80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107" name="Group 137"/>
              <p:cNvGrpSpPr>
                <a:grpSpLocks/>
              </p:cNvGrpSpPr>
              <p:nvPr/>
            </p:nvGrpSpPr>
            <p:grpSpPr bwMode="auto">
              <a:xfrm>
                <a:off x="2468" y="1332"/>
                <a:ext cx="310" cy="60"/>
                <a:chOff x="2468" y="1332"/>
                <a:chExt cx="310" cy="60"/>
              </a:xfrm>
            </p:grpSpPr>
            <p:sp>
              <p:nvSpPr>
                <p:cNvPr id="80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10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109"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79" name="Group 331"/>
          <p:cNvGrpSpPr>
            <a:grpSpLocks/>
          </p:cNvGrpSpPr>
          <p:nvPr/>
        </p:nvGrpSpPr>
        <p:grpSpPr bwMode="auto">
          <a:xfrm>
            <a:off x="1803400" y="2755900"/>
            <a:ext cx="3467100" cy="1193800"/>
            <a:chOff x="7848600" y="2044700"/>
            <a:chExt cx="3200399" cy="1371600"/>
          </a:xfrm>
        </p:grpSpPr>
        <p:sp>
          <p:nvSpPr>
            <p:cNvPr id="80002"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03" name="Group 133"/>
            <p:cNvGrpSpPr>
              <a:grpSpLocks/>
            </p:cNvGrpSpPr>
            <p:nvPr/>
          </p:nvGrpSpPr>
          <p:grpSpPr bwMode="auto">
            <a:xfrm>
              <a:off x="8526482" y="2160804"/>
              <a:ext cx="532759" cy="184809"/>
              <a:chOff x="2356" y="1300"/>
              <a:chExt cx="555" cy="194"/>
            </a:xfrm>
          </p:grpSpPr>
          <p:sp>
            <p:nvSpPr>
              <p:cNvPr id="800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80" name="Group 137"/>
              <p:cNvGrpSpPr>
                <a:grpSpLocks/>
              </p:cNvGrpSpPr>
              <p:nvPr/>
            </p:nvGrpSpPr>
            <p:grpSpPr bwMode="auto">
              <a:xfrm>
                <a:off x="2468" y="1332"/>
                <a:ext cx="310" cy="60"/>
                <a:chOff x="2468" y="1332"/>
                <a:chExt cx="310" cy="60"/>
              </a:xfrm>
            </p:grpSpPr>
            <p:sp>
              <p:nvSpPr>
                <p:cNvPr id="800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8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8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0004" name="Straight Connector 334"/>
            <p:cNvCxnSpPr>
              <a:cxnSpLocks noChangeShapeType="1"/>
              <a:stCxn id="8008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5"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6"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7"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8"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09"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0"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1"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012" name="Straight Connector 342"/>
            <p:cNvCxnSpPr>
              <a:cxnSpLocks noChangeShapeType="1"/>
              <a:endCxn id="8007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013"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0014" name="Group 133"/>
            <p:cNvGrpSpPr>
              <a:grpSpLocks/>
            </p:cNvGrpSpPr>
            <p:nvPr/>
          </p:nvGrpSpPr>
          <p:grpSpPr bwMode="auto">
            <a:xfrm>
              <a:off x="9555206" y="2650627"/>
              <a:ext cx="532759" cy="184809"/>
              <a:chOff x="2356" y="1300"/>
              <a:chExt cx="555" cy="194"/>
            </a:xfrm>
          </p:grpSpPr>
          <p:sp>
            <p:nvSpPr>
              <p:cNvPr id="800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72" name="Group 137"/>
              <p:cNvGrpSpPr>
                <a:grpSpLocks/>
              </p:cNvGrpSpPr>
              <p:nvPr/>
            </p:nvGrpSpPr>
            <p:grpSpPr bwMode="auto">
              <a:xfrm>
                <a:off x="2468" y="1332"/>
                <a:ext cx="310" cy="60"/>
                <a:chOff x="2468" y="1332"/>
                <a:chExt cx="310" cy="60"/>
              </a:xfrm>
            </p:grpSpPr>
            <p:sp>
              <p:nvSpPr>
                <p:cNvPr id="800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7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5" name="Group 133"/>
            <p:cNvGrpSpPr>
              <a:grpSpLocks/>
            </p:cNvGrpSpPr>
            <p:nvPr/>
          </p:nvGrpSpPr>
          <p:grpSpPr bwMode="auto">
            <a:xfrm>
              <a:off x="8772607" y="2725609"/>
              <a:ext cx="532759" cy="184809"/>
              <a:chOff x="2356" y="1300"/>
              <a:chExt cx="555" cy="194"/>
            </a:xfrm>
          </p:grpSpPr>
          <p:sp>
            <p:nvSpPr>
              <p:cNvPr id="800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64" name="Group 137"/>
              <p:cNvGrpSpPr>
                <a:grpSpLocks/>
              </p:cNvGrpSpPr>
              <p:nvPr/>
            </p:nvGrpSpPr>
            <p:grpSpPr bwMode="auto">
              <a:xfrm>
                <a:off x="2468" y="1332"/>
                <a:ext cx="310" cy="60"/>
                <a:chOff x="2468" y="1332"/>
                <a:chExt cx="310" cy="60"/>
              </a:xfrm>
            </p:grpSpPr>
            <p:sp>
              <p:nvSpPr>
                <p:cNvPr id="800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6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6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6" name="Group 133"/>
            <p:cNvGrpSpPr>
              <a:grpSpLocks/>
            </p:cNvGrpSpPr>
            <p:nvPr/>
          </p:nvGrpSpPr>
          <p:grpSpPr bwMode="auto">
            <a:xfrm>
              <a:off x="9060908" y="2428111"/>
              <a:ext cx="532759" cy="184809"/>
              <a:chOff x="2356" y="1300"/>
              <a:chExt cx="555" cy="194"/>
            </a:xfrm>
          </p:grpSpPr>
          <p:sp>
            <p:nvSpPr>
              <p:cNvPr id="800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56" name="Group 137"/>
              <p:cNvGrpSpPr>
                <a:grpSpLocks/>
              </p:cNvGrpSpPr>
              <p:nvPr/>
            </p:nvGrpSpPr>
            <p:grpSpPr bwMode="auto">
              <a:xfrm>
                <a:off x="2468" y="1332"/>
                <a:ext cx="310" cy="60"/>
                <a:chOff x="2468" y="1332"/>
                <a:chExt cx="310" cy="60"/>
              </a:xfrm>
            </p:grpSpPr>
            <p:sp>
              <p:nvSpPr>
                <p:cNvPr id="80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5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7" name="Group 133"/>
            <p:cNvGrpSpPr>
              <a:grpSpLocks/>
            </p:cNvGrpSpPr>
            <p:nvPr/>
          </p:nvGrpSpPr>
          <p:grpSpPr bwMode="auto">
            <a:xfrm>
              <a:off x="10005281" y="2289952"/>
              <a:ext cx="532759" cy="184809"/>
              <a:chOff x="2356" y="1300"/>
              <a:chExt cx="555" cy="194"/>
            </a:xfrm>
          </p:grpSpPr>
          <p:sp>
            <p:nvSpPr>
              <p:cNvPr id="80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8" name="Group 137"/>
              <p:cNvGrpSpPr>
                <a:grpSpLocks/>
              </p:cNvGrpSpPr>
              <p:nvPr/>
            </p:nvGrpSpPr>
            <p:grpSpPr bwMode="auto">
              <a:xfrm>
                <a:off x="2468" y="1332"/>
                <a:ext cx="310" cy="60"/>
                <a:chOff x="2468" y="1332"/>
                <a:chExt cx="310" cy="60"/>
              </a:xfrm>
            </p:grpSpPr>
            <p:sp>
              <p:nvSpPr>
                <p:cNvPr id="80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9"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50"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8" name="Group 133"/>
            <p:cNvGrpSpPr>
              <a:grpSpLocks/>
            </p:cNvGrpSpPr>
            <p:nvPr/>
          </p:nvGrpSpPr>
          <p:grpSpPr bwMode="auto">
            <a:xfrm>
              <a:off x="10232661" y="2882876"/>
              <a:ext cx="532759" cy="184809"/>
              <a:chOff x="2356" y="1300"/>
              <a:chExt cx="555" cy="194"/>
            </a:xfrm>
          </p:grpSpPr>
          <p:sp>
            <p:nvSpPr>
              <p:cNvPr id="80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40" name="Group 137"/>
              <p:cNvGrpSpPr>
                <a:grpSpLocks/>
              </p:cNvGrpSpPr>
              <p:nvPr/>
            </p:nvGrpSpPr>
            <p:grpSpPr bwMode="auto">
              <a:xfrm>
                <a:off x="2468" y="1332"/>
                <a:ext cx="310" cy="60"/>
                <a:chOff x="2468" y="1332"/>
                <a:chExt cx="310" cy="60"/>
              </a:xfrm>
            </p:grpSpPr>
            <p:sp>
              <p:nvSpPr>
                <p:cNvPr id="80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4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4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19" name="Group 133"/>
            <p:cNvGrpSpPr>
              <a:grpSpLocks/>
            </p:cNvGrpSpPr>
            <p:nvPr/>
          </p:nvGrpSpPr>
          <p:grpSpPr bwMode="auto">
            <a:xfrm>
              <a:off x="9330660" y="3072767"/>
              <a:ext cx="532759" cy="184809"/>
              <a:chOff x="2356" y="1300"/>
              <a:chExt cx="555" cy="194"/>
            </a:xfrm>
          </p:grpSpPr>
          <p:sp>
            <p:nvSpPr>
              <p:cNvPr id="80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32" name="Group 137"/>
              <p:cNvGrpSpPr>
                <a:grpSpLocks/>
              </p:cNvGrpSpPr>
              <p:nvPr/>
            </p:nvGrpSpPr>
            <p:grpSpPr bwMode="auto">
              <a:xfrm>
                <a:off x="2468" y="1332"/>
                <a:ext cx="310" cy="60"/>
                <a:chOff x="2468" y="1332"/>
                <a:chExt cx="310" cy="60"/>
              </a:xfrm>
            </p:grpSpPr>
            <p:sp>
              <p:nvSpPr>
                <p:cNvPr id="80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3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34"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0020" name="Group 133"/>
            <p:cNvGrpSpPr>
              <a:grpSpLocks/>
            </p:cNvGrpSpPr>
            <p:nvPr/>
          </p:nvGrpSpPr>
          <p:grpSpPr bwMode="auto">
            <a:xfrm>
              <a:off x="8438032" y="3018963"/>
              <a:ext cx="532759" cy="184809"/>
              <a:chOff x="2356" y="1300"/>
              <a:chExt cx="555" cy="194"/>
            </a:xfrm>
          </p:grpSpPr>
          <p:sp>
            <p:nvSpPr>
              <p:cNvPr id="80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0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0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0024" name="Group 137"/>
              <p:cNvGrpSpPr>
                <a:grpSpLocks/>
              </p:cNvGrpSpPr>
              <p:nvPr/>
            </p:nvGrpSpPr>
            <p:grpSpPr bwMode="auto">
              <a:xfrm>
                <a:off x="2468" y="1332"/>
                <a:ext cx="310" cy="60"/>
                <a:chOff x="2468" y="1332"/>
                <a:chExt cx="310" cy="60"/>
              </a:xfrm>
            </p:grpSpPr>
            <p:sp>
              <p:nvSpPr>
                <p:cNvPr id="80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0025"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002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79880" name="Group 416"/>
          <p:cNvGrpSpPr>
            <a:grpSpLocks/>
          </p:cNvGrpSpPr>
          <p:nvPr/>
        </p:nvGrpSpPr>
        <p:grpSpPr bwMode="auto">
          <a:xfrm>
            <a:off x="1498600" y="4165600"/>
            <a:ext cx="3086100" cy="1168400"/>
            <a:chOff x="7848600" y="2044700"/>
            <a:chExt cx="3200399" cy="1371600"/>
          </a:xfrm>
        </p:grpSpPr>
        <p:sp>
          <p:nvSpPr>
            <p:cNvPr id="79919"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20" name="Group 133"/>
            <p:cNvGrpSpPr>
              <a:grpSpLocks/>
            </p:cNvGrpSpPr>
            <p:nvPr/>
          </p:nvGrpSpPr>
          <p:grpSpPr bwMode="auto">
            <a:xfrm>
              <a:off x="8526482" y="2160804"/>
              <a:ext cx="532759" cy="184809"/>
              <a:chOff x="2356" y="1300"/>
              <a:chExt cx="555" cy="194"/>
            </a:xfrm>
          </p:grpSpPr>
          <p:sp>
            <p:nvSpPr>
              <p:cNvPr id="7999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97" name="Group 137"/>
              <p:cNvGrpSpPr>
                <a:grpSpLocks/>
              </p:cNvGrpSpPr>
              <p:nvPr/>
            </p:nvGrpSpPr>
            <p:grpSpPr bwMode="auto">
              <a:xfrm>
                <a:off x="2468" y="1332"/>
                <a:ext cx="310" cy="60"/>
                <a:chOff x="2468" y="1332"/>
                <a:chExt cx="310" cy="60"/>
              </a:xfrm>
            </p:grpSpPr>
            <p:sp>
              <p:nvSpPr>
                <p:cNvPr id="800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00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79921" name="Straight Connector 419"/>
            <p:cNvCxnSpPr>
              <a:cxnSpLocks noChangeShapeType="1"/>
              <a:stCxn id="7999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2"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3"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4"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5"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6"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7"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8"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9929" name="Straight Connector 427"/>
            <p:cNvCxnSpPr>
              <a:cxnSpLocks noChangeShapeType="1"/>
              <a:endCxn id="7999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9930"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C</a:t>
              </a:r>
            </a:p>
          </p:txBody>
        </p:sp>
        <p:grpSp>
          <p:nvGrpSpPr>
            <p:cNvPr id="79931" name="Group 133"/>
            <p:cNvGrpSpPr>
              <a:grpSpLocks/>
            </p:cNvGrpSpPr>
            <p:nvPr/>
          </p:nvGrpSpPr>
          <p:grpSpPr bwMode="auto">
            <a:xfrm>
              <a:off x="9555206" y="2650627"/>
              <a:ext cx="532759" cy="184809"/>
              <a:chOff x="2356" y="1300"/>
              <a:chExt cx="555" cy="194"/>
            </a:xfrm>
          </p:grpSpPr>
          <p:sp>
            <p:nvSpPr>
              <p:cNvPr id="799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9" name="Group 137"/>
              <p:cNvGrpSpPr>
                <a:grpSpLocks/>
              </p:cNvGrpSpPr>
              <p:nvPr/>
            </p:nvGrpSpPr>
            <p:grpSpPr bwMode="auto">
              <a:xfrm>
                <a:off x="2468" y="1332"/>
                <a:ext cx="310" cy="60"/>
                <a:chOff x="2468" y="1332"/>
                <a:chExt cx="310" cy="60"/>
              </a:xfrm>
            </p:grpSpPr>
            <p:sp>
              <p:nvSpPr>
                <p:cNvPr id="799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9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9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2" name="Group 133"/>
            <p:cNvGrpSpPr>
              <a:grpSpLocks/>
            </p:cNvGrpSpPr>
            <p:nvPr/>
          </p:nvGrpSpPr>
          <p:grpSpPr bwMode="auto">
            <a:xfrm>
              <a:off x="8772607" y="2725609"/>
              <a:ext cx="532759" cy="184809"/>
              <a:chOff x="2356" y="1300"/>
              <a:chExt cx="555" cy="194"/>
            </a:xfrm>
          </p:grpSpPr>
          <p:sp>
            <p:nvSpPr>
              <p:cNvPr id="799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81" name="Group 137"/>
              <p:cNvGrpSpPr>
                <a:grpSpLocks/>
              </p:cNvGrpSpPr>
              <p:nvPr/>
            </p:nvGrpSpPr>
            <p:grpSpPr bwMode="auto">
              <a:xfrm>
                <a:off x="2468" y="1332"/>
                <a:ext cx="310" cy="60"/>
                <a:chOff x="2468" y="1332"/>
                <a:chExt cx="310" cy="60"/>
              </a:xfrm>
            </p:grpSpPr>
            <p:sp>
              <p:nvSpPr>
                <p:cNvPr id="799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82"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83"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3" name="Group 133"/>
            <p:cNvGrpSpPr>
              <a:grpSpLocks/>
            </p:cNvGrpSpPr>
            <p:nvPr/>
          </p:nvGrpSpPr>
          <p:grpSpPr bwMode="auto">
            <a:xfrm>
              <a:off x="9060908" y="2428111"/>
              <a:ext cx="532759" cy="184809"/>
              <a:chOff x="2356" y="1300"/>
              <a:chExt cx="555" cy="194"/>
            </a:xfrm>
          </p:grpSpPr>
          <p:sp>
            <p:nvSpPr>
              <p:cNvPr id="799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73" name="Group 137"/>
              <p:cNvGrpSpPr>
                <a:grpSpLocks/>
              </p:cNvGrpSpPr>
              <p:nvPr/>
            </p:nvGrpSpPr>
            <p:grpSpPr bwMode="auto">
              <a:xfrm>
                <a:off x="2468" y="1332"/>
                <a:ext cx="310" cy="60"/>
                <a:chOff x="2468" y="1332"/>
                <a:chExt cx="310" cy="60"/>
              </a:xfrm>
            </p:grpSpPr>
            <p:sp>
              <p:nvSpPr>
                <p:cNvPr id="799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7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7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4" name="Group 133"/>
            <p:cNvGrpSpPr>
              <a:grpSpLocks/>
            </p:cNvGrpSpPr>
            <p:nvPr/>
          </p:nvGrpSpPr>
          <p:grpSpPr bwMode="auto">
            <a:xfrm>
              <a:off x="10005281" y="2289952"/>
              <a:ext cx="532759" cy="184809"/>
              <a:chOff x="2356" y="1300"/>
              <a:chExt cx="555" cy="194"/>
            </a:xfrm>
          </p:grpSpPr>
          <p:sp>
            <p:nvSpPr>
              <p:cNvPr id="799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65" name="Group 137"/>
              <p:cNvGrpSpPr>
                <a:grpSpLocks/>
              </p:cNvGrpSpPr>
              <p:nvPr/>
            </p:nvGrpSpPr>
            <p:grpSpPr bwMode="auto">
              <a:xfrm>
                <a:off x="2468" y="1332"/>
                <a:ext cx="310" cy="60"/>
                <a:chOff x="2468" y="1332"/>
                <a:chExt cx="310" cy="60"/>
              </a:xfrm>
            </p:grpSpPr>
            <p:sp>
              <p:nvSpPr>
                <p:cNvPr id="799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6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6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5" name="Group 133"/>
            <p:cNvGrpSpPr>
              <a:grpSpLocks/>
            </p:cNvGrpSpPr>
            <p:nvPr/>
          </p:nvGrpSpPr>
          <p:grpSpPr bwMode="auto">
            <a:xfrm>
              <a:off x="10232661" y="2882876"/>
              <a:ext cx="532759" cy="184809"/>
              <a:chOff x="2356" y="1300"/>
              <a:chExt cx="555" cy="194"/>
            </a:xfrm>
          </p:grpSpPr>
          <p:sp>
            <p:nvSpPr>
              <p:cNvPr id="799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57" name="Group 137"/>
              <p:cNvGrpSpPr>
                <a:grpSpLocks/>
              </p:cNvGrpSpPr>
              <p:nvPr/>
            </p:nvGrpSpPr>
            <p:grpSpPr bwMode="auto">
              <a:xfrm>
                <a:off x="2468" y="1332"/>
                <a:ext cx="310" cy="60"/>
                <a:chOff x="2468" y="1332"/>
                <a:chExt cx="310" cy="60"/>
              </a:xfrm>
            </p:grpSpPr>
            <p:sp>
              <p:nvSpPr>
                <p:cNvPr id="799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6" name="Group 133"/>
            <p:cNvGrpSpPr>
              <a:grpSpLocks/>
            </p:cNvGrpSpPr>
            <p:nvPr/>
          </p:nvGrpSpPr>
          <p:grpSpPr bwMode="auto">
            <a:xfrm>
              <a:off x="9330660" y="3072767"/>
              <a:ext cx="532759" cy="184809"/>
              <a:chOff x="2356" y="1300"/>
              <a:chExt cx="555" cy="194"/>
            </a:xfrm>
          </p:grpSpPr>
          <p:sp>
            <p:nvSpPr>
              <p:cNvPr id="799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9" name="Group 137"/>
              <p:cNvGrpSpPr>
                <a:grpSpLocks/>
              </p:cNvGrpSpPr>
              <p:nvPr/>
            </p:nvGrpSpPr>
            <p:grpSpPr bwMode="auto">
              <a:xfrm>
                <a:off x="2468" y="1332"/>
                <a:ext cx="310" cy="60"/>
                <a:chOff x="2468" y="1332"/>
                <a:chExt cx="310" cy="60"/>
              </a:xfrm>
            </p:grpSpPr>
            <p:sp>
              <p:nvSpPr>
                <p:cNvPr id="799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5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79937" name="Group 133"/>
            <p:cNvGrpSpPr>
              <a:grpSpLocks/>
            </p:cNvGrpSpPr>
            <p:nvPr/>
          </p:nvGrpSpPr>
          <p:grpSpPr bwMode="auto">
            <a:xfrm>
              <a:off x="8438032" y="3018963"/>
              <a:ext cx="532759" cy="184809"/>
              <a:chOff x="2356" y="1300"/>
              <a:chExt cx="555" cy="194"/>
            </a:xfrm>
          </p:grpSpPr>
          <p:sp>
            <p:nvSpPr>
              <p:cNvPr id="799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799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79941" name="Group 137"/>
              <p:cNvGrpSpPr>
                <a:grpSpLocks/>
              </p:cNvGrpSpPr>
              <p:nvPr/>
            </p:nvGrpSpPr>
            <p:grpSpPr bwMode="auto">
              <a:xfrm>
                <a:off x="2468" y="1332"/>
                <a:ext cx="310" cy="60"/>
                <a:chOff x="2468" y="1332"/>
                <a:chExt cx="310" cy="60"/>
              </a:xfrm>
            </p:grpSpPr>
            <p:sp>
              <p:nvSpPr>
                <p:cNvPr id="799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799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7994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799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79881" name="Straight Connector 12"/>
          <p:cNvCxnSpPr>
            <a:cxnSpLocks noChangeShapeType="1"/>
            <a:endCxn id="80079"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2" name="Straight Connector 500"/>
          <p:cNvCxnSpPr>
            <a:cxnSpLocks noChangeShapeType="1"/>
            <a:stCxn id="80204" idx="8"/>
            <a:endCxn id="79902"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3" name="Straight Connector 501"/>
          <p:cNvCxnSpPr>
            <a:cxnSpLocks noChangeShapeType="1"/>
            <a:endCxn id="79902"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4" name="Straight Connector 502"/>
          <p:cNvCxnSpPr>
            <a:cxnSpLocks noChangeShapeType="1"/>
            <a:endCxn id="80047"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5" name="Straight Connector 503"/>
          <p:cNvCxnSpPr>
            <a:cxnSpLocks noChangeShapeType="1"/>
            <a:endCxn id="80047"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6" name="Straight Connector 504"/>
          <p:cNvCxnSpPr>
            <a:cxnSpLocks noChangeShapeType="1"/>
            <a:endCxn id="80130"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8" name="Straight Connector 506"/>
          <p:cNvCxnSpPr>
            <a:cxnSpLocks noChangeShapeType="1"/>
            <a:stCxn id="80196" idx="4"/>
            <a:endCxn id="80125"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89"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0" name="Straight Connector 508"/>
          <p:cNvCxnSpPr>
            <a:cxnSpLocks noChangeShapeType="1"/>
            <a:endCxn id="80112"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1" name="Straight Connector 509"/>
          <p:cNvCxnSpPr>
            <a:cxnSpLocks noChangeShapeType="1"/>
            <a:stCxn id="80194" idx="0"/>
            <a:endCxn id="79900"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2"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3" name="Straight Connector 511"/>
          <p:cNvCxnSpPr>
            <a:cxnSpLocks noChangeShapeType="1"/>
            <a:stCxn id="80191"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4"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5" name="Straight Connector 513"/>
          <p:cNvCxnSpPr>
            <a:cxnSpLocks noChangeShapeType="1"/>
            <a:stCxn id="80213"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896" name="Straight Connector 514"/>
          <p:cNvCxnSpPr>
            <a:cxnSpLocks noChangeShapeType="1"/>
            <a:endCxn id="79902"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9897" name="Group 20"/>
          <p:cNvGrpSpPr>
            <a:grpSpLocks/>
          </p:cNvGrpSpPr>
          <p:nvPr/>
        </p:nvGrpSpPr>
        <p:grpSpPr bwMode="auto">
          <a:xfrm>
            <a:off x="4713288" y="2871788"/>
            <a:ext cx="2117725" cy="1082675"/>
            <a:chOff x="4712800" y="2871032"/>
            <a:chExt cx="2117908" cy="1082781"/>
          </a:xfrm>
        </p:grpSpPr>
        <p:grpSp>
          <p:nvGrpSpPr>
            <p:cNvPr id="79914" name="Group 16"/>
            <p:cNvGrpSpPr>
              <a:grpSpLocks/>
            </p:cNvGrpSpPr>
            <p:nvPr/>
          </p:nvGrpSpPr>
          <p:grpSpPr bwMode="auto">
            <a:xfrm>
              <a:off x="5677190" y="2871032"/>
              <a:ext cx="530938" cy="338554"/>
              <a:chOff x="5573768" y="2726239"/>
              <a:chExt cx="530938" cy="338554"/>
            </a:xfrm>
          </p:grpSpPr>
          <p:sp>
            <p:nvSpPr>
              <p:cNvPr id="7991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8"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5"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6"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8" name="Group 39937"/>
          <p:cNvGrpSpPr>
            <a:grpSpLocks/>
          </p:cNvGrpSpPr>
          <p:nvPr/>
        </p:nvGrpSpPr>
        <p:grpSpPr bwMode="auto">
          <a:xfrm>
            <a:off x="3692525" y="3789363"/>
            <a:ext cx="1538288" cy="585787"/>
            <a:chOff x="3692946" y="3789212"/>
            <a:chExt cx="1537885" cy="585306"/>
          </a:xfrm>
        </p:grpSpPr>
        <p:cxnSp>
          <p:nvCxnSpPr>
            <p:cNvPr id="79908" name="Straight Connector 515"/>
            <p:cNvCxnSpPr>
              <a:cxnSpLocks noChangeShapeType="1"/>
              <a:stCxn id="79964"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79909" name="Group 518"/>
            <p:cNvGrpSpPr>
              <a:grpSpLocks/>
            </p:cNvGrpSpPr>
            <p:nvPr/>
          </p:nvGrpSpPr>
          <p:grpSpPr bwMode="auto">
            <a:xfrm>
              <a:off x="3932901" y="3934211"/>
              <a:ext cx="530938" cy="338554"/>
              <a:chOff x="5573768" y="2726239"/>
              <a:chExt cx="530938" cy="338554"/>
            </a:xfrm>
          </p:grpSpPr>
          <p:sp>
            <p:nvSpPr>
              <p:cNvPr id="79912"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13"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79910" name="Straight Connector 519"/>
            <p:cNvCxnSpPr>
              <a:cxnSpLocks noChangeShapeType="1"/>
              <a:stCxn id="79912" idx="6"/>
              <a:endCxn id="80164"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11"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79899" name="Group 39939"/>
          <p:cNvGrpSpPr>
            <a:grpSpLocks/>
          </p:cNvGrpSpPr>
          <p:nvPr/>
        </p:nvGrpSpPr>
        <p:grpSpPr bwMode="auto">
          <a:xfrm>
            <a:off x="2406650" y="3633788"/>
            <a:ext cx="2901950" cy="1296987"/>
            <a:chOff x="2407287" y="3633041"/>
            <a:chExt cx="2900648" cy="1297685"/>
          </a:xfrm>
        </p:grpSpPr>
        <p:cxnSp>
          <p:nvCxnSpPr>
            <p:cNvPr id="79905" name="Straight Connector 7"/>
            <p:cNvCxnSpPr>
              <a:cxnSpLocks noChangeShapeType="1"/>
              <a:stCxn id="80037" idx="5"/>
              <a:endCxn id="80162"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6" name="Straight Connector 415"/>
            <p:cNvCxnSpPr>
              <a:cxnSpLocks noChangeShapeType="1"/>
              <a:endCxn id="79996"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79907" name="Straight Connector 523"/>
            <p:cNvCxnSpPr>
              <a:cxnSpLocks noChangeShapeType="1"/>
              <a:stCxn id="79959"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79900"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79901"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79902"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79903" name="Straight Connector 39941"/>
          <p:cNvCxnSpPr>
            <a:cxnSpLocks noChangeShapeType="1"/>
            <a:stCxn id="79902" idx="0"/>
            <a:endCxn id="80025"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9904" name="Straight Connector 524"/>
          <p:cNvCxnSpPr>
            <a:cxnSpLocks noChangeShapeType="1"/>
            <a:endCxn id="79998"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255588" y="72112"/>
            <a:ext cx="8407400" cy="650875"/>
          </a:xfrm>
        </p:spPr>
        <p:txBody>
          <a:bodyPr/>
          <a:lstStyle/>
          <a:p>
            <a:pP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8192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24" name="Group 5"/>
          <p:cNvGrpSpPr>
            <a:grpSpLocks/>
          </p:cNvGrpSpPr>
          <p:nvPr/>
        </p:nvGrpSpPr>
        <p:grpSpPr bwMode="auto">
          <a:xfrm>
            <a:off x="450850" y="1849438"/>
            <a:ext cx="8437563" cy="4559300"/>
            <a:chOff x="154891" y="1905681"/>
            <a:chExt cx="8436427" cy="4559651"/>
          </a:xfrm>
        </p:grpSpPr>
        <p:grpSp>
          <p:nvGrpSpPr>
            <p:cNvPr id="82227" name="Group 2"/>
            <p:cNvGrpSpPr>
              <a:grpSpLocks/>
            </p:cNvGrpSpPr>
            <p:nvPr/>
          </p:nvGrpSpPr>
          <p:grpSpPr bwMode="auto">
            <a:xfrm>
              <a:off x="1529396" y="2297655"/>
              <a:ext cx="648422" cy="418253"/>
              <a:chOff x="3053396" y="4304255"/>
              <a:chExt cx="648422" cy="418253"/>
            </a:xfrm>
          </p:grpSpPr>
          <p:sp>
            <p:nvSpPr>
              <p:cNvPr id="8227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80"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8" name="Group 131"/>
            <p:cNvGrpSpPr>
              <a:grpSpLocks/>
            </p:cNvGrpSpPr>
            <p:nvPr/>
          </p:nvGrpSpPr>
          <p:grpSpPr bwMode="auto">
            <a:xfrm>
              <a:off x="373696" y="3097755"/>
              <a:ext cx="648422" cy="418253"/>
              <a:chOff x="3053396" y="4304255"/>
              <a:chExt cx="648422" cy="418253"/>
            </a:xfrm>
          </p:grpSpPr>
          <p:sp>
            <p:nvSpPr>
              <p:cNvPr id="8227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8"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29" name="Group 135"/>
            <p:cNvGrpSpPr>
              <a:grpSpLocks/>
            </p:cNvGrpSpPr>
            <p:nvPr/>
          </p:nvGrpSpPr>
          <p:grpSpPr bwMode="auto">
            <a:xfrm>
              <a:off x="6037896" y="2551655"/>
              <a:ext cx="648422" cy="418253"/>
              <a:chOff x="3053396" y="4304255"/>
              <a:chExt cx="648422" cy="418253"/>
            </a:xfrm>
          </p:grpSpPr>
          <p:sp>
            <p:nvSpPr>
              <p:cNvPr id="8227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6"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0" name="Group 138"/>
            <p:cNvGrpSpPr>
              <a:grpSpLocks/>
            </p:cNvGrpSpPr>
            <p:nvPr/>
          </p:nvGrpSpPr>
          <p:grpSpPr bwMode="auto">
            <a:xfrm>
              <a:off x="945196" y="5409155"/>
              <a:ext cx="648422" cy="418253"/>
              <a:chOff x="3053396" y="4304255"/>
              <a:chExt cx="648422" cy="418253"/>
            </a:xfrm>
          </p:grpSpPr>
          <p:sp>
            <p:nvSpPr>
              <p:cNvPr id="8227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4"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1" name="Group 141"/>
            <p:cNvGrpSpPr>
              <a:grpSpLocks/>
            </p:cNvGrpSpPr>
            <p:nvPr/>
          </p:nvGrpSpPr>
          <p:grpSpPr bwMode="auto">
            <a:xfrm>
              <a:off x="526096" y="4786855"/>
              <a:ext cx="648422" cy="418253"/>
              <a:chOff x="3053396" y="4304255"/>
              <a:chExt cx="648422" cy="418253"/>
            </a:xfrm>
          </p:grpSpPr>
          <p:sp>
            <p:nvSpPr>
              <p:cNvPr id="8227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2"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2" name="Group 144"/>
            <p:cNvGrpSpPr>
              <a:grpSpLocks/>
            </p:cNvGrpSpPr>
            <p:nvPr/>
          </p:nvGrpSpPr>
          <p:grpSpPr bwMode="auto">
            <a:xfrm>
              <a:off x="297496" y="4126455"/>
              <a:ext cx="648422" cy="418253"/>
              <a:chOff x="3053396" y="4304255"/>
              <a:chExt cx="648422" cy="418253"/>
            </a:xfrm>
          </p:grpSpPr>
          <p:sp>
            <p:nvSpPr>
              <p:cNvPr id="8226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70"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3" name="Group 147"/>
            <p:cNvGrpSpPr>
              <a:grpSpLocks/>
            </p:cNvGrpSpPr>
            <p:nvPr/>
          </p:nvGrpSpPr>
          <p:grpSpPr bwMode="auto">
            <a:xfrm>
              <a:off x="6787196" y="2983455"/>
              <a:ext cx="648422" cy="418253"/>
              <a:chOff x="3053396" y="4304255"/>
              <a:chExt cx="648422" cy="418253"/>
            </a:xfrm>
          </p:grpSpPr>
          <p:sp>
            <p:nvSpPr>
              <p:cNvPr id="8226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4" name="Group 150"/>
            <p:cNvGrpSpPr>
              <a:grpSpLocks/>
            </p:cNvGrpSpPr>
            <p:nvPr/>
          </p:nvGrpSpPr>
          <p:grpSpPr bwMode="auto">
            <a:xfrm>
              <a:off x="3129596" y="2056355"/>
              <a:ext cx="648422" cy="418253"/>
              <a:chOff x="3053396" y="4304255"/>
              <a:chExt cx="648422" cy="418253"/>
            </a:xfrm>
          </p:grpSpPr>
          <p:sp>
            <p:nvSpPr>
              <p:cNvPr id="8226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5" name="Group 153"/>
            <p:cNvGrpSpPr>
              <a:grpSpLocks/>
            </p:cNvGrpSpPr>
            <p:nvPr/>
          </p:nvGrpSpPr>
          <p:grpSpPr bwMode="auto">
            <a:xfrm>
              <a:off x="754696" y="2704055"/>
              <a:ext cx="648422" cy="418253"/>
              <a:chOff x="3053396" y="4304255"/>
              <a:chExt cx="648422" cy="418253"/>
            </a:xfrm>
          </p:grpSpPr>
          <p:sp>
            <p:nvSpPr>
              <p:cNvPr id="8226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4"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6" name="Group 156"/>
            <p:cNvGrpSpPr>
              <a:grpSpLocks/>
            </p:cNvGrpSpPr>
            <p:nvPr/>
          </p:nvGrpSpPr>
          <p:grpSpPr bwMode="auto">
            <a:xfrm>
              <a:off x="4043996" y="2030955"/>
              <a:ext cx="648422" cy="418253"/>
              <a:chOff x="3053396" y="4304255"/>
              <a:chExt cx="648422" cy="418253"/>
            </a:xfrm>
          </p:grpSpPr>
          <p:sp>
            <p:nvSpPr>
              <p:cNvPr id="8226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2"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7" name="Group 160"/>
            <p:cNvGrpSpPr>
              <a:grpSpLocks/>
            </p:cNvGrpSpPr>
            <p:nvPr/>
          </p:nvGrpSpPr>
          <p:grpSpPr bwMode="auto">
            <a:xfrm>
              <a:off x="7104696" y="5663155"/>
              <a:ext cx="648422" cy="418253"/>
              <a:chOff x="3053396" y="4304255"/>
              <a:chExt cx="648422" cy="418253"/>
            </a:xfrm>
          </p:grpSpPr>
          <p:sp>
            <p:nvSpPr>
              <p:cNvPr id="8225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60"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8" name="Group 163"/>
            <p:cNvGrpSpPr>
              <a:grpSpLocks/>
            </p:cNvGrpSpPr>
            <p:nvPr/>
          </p:nvGrpSpPr>
          <p:grpSpPr bwMode="auto">
            <a:xfrm>
              <a:off x="7942896" y="5015455"/>
              <a:ext cx="648422" cy="418253"/>
              <a:chOff x="3053396" y="4304255"/>
              <a:chExt cx="648422" cy="418253"/>
            </a:xfrm>
          </p:grpSpPr>
          <p:sp>
            <p:nvSpPr>
              <p:cNvPr id="82257"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8"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39" name="Group 166"/>
            <p:cNvGrpSpPr>
              <a:grpSpLocks/>
            </p:cNvGrpSpPr>
            <p:nvPr/>
          </p:nvGrpSpPr>
          <p:grpSpPr bwMode="auto">
            <a:xfrm>
              <a:off x="7714296" y="4101055"/>
              <a:ext cx="648422" cy="418253"/>
              <a:chOff x="3053396" y="4304255"/>
              <a:chExt cx="648422" cy="418253"/>
            </a:xfrm>
          </p:grpSpPr>
          <p:sp>
            <p:nvSpPr>
              <p:cNvPr id="82255"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6"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0" name="Group 169"/>
            <p:cNvGrpSpPr>
              <a:grpSpLocks/>
            </p:cNvGrpSpPr>
            <p:nvPr/>
          </p:nvGrpSpPr>
          <p:grpSpPr bwMode="auto">
            <a:xfrm>
              <a:off x="4869496" y="5904455"/>
              <a:ext cx="648422" cy="418253"/>
              <a:chOff x="3053396" y="4304255"/>
              <a:chExt cx="648422" cy="418253"/>
            </a:xfrm>
          </p:grpSpPr>
          <p:sp>
            <p:nvSpPr>
              <p:cNvPr id="82253"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1" name="Group 172"/>
            <p:cNvGrpSpPr>
              <a:grpSpLocks/>
            </p:cNvGrpSpPr>
            <p:nvPr/>
          </p:nvGrpSpPr>
          <p:grpSpPr bwMode="auto">
            <a:xfrm>
              <a:off x="3955096" y="6044155"/>
              <a:ext cx="648422" cy="418253"/>
              <a:chOff x="3053396" y="4304255"/>
              <a:chExt cx="648422" cy="418253"/>
            </a:xfrm>
          </p:grpSpPr>
          <p:sp>
            <p:nvSpPr>
              <p:cNvPr id="82251"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grpSp>
          <p:nvGrpSpPr>
            <p:cNvPr id="82242" name="Group 175"/>
            <p:cNvGrpSpPr>
              <a:grpSpLocks/>
            </p:cNvGrpSpPr>
            <p:nvPr/>
          </p:nvGrpSpPr>
          <p:grpSpPr bwMode="auto">
            <a:xfrm>
              <a:off x="2735896" y="5891755"/>
              <a:ext cx="648422" cy="418253"/>
              <a:chOff x="3053396" y="4304255"/>
              <a:chExt cx="648422" cy="418253"/>
            </a:xfrm>
          </p:grpSpPr>
          <p:sp>
            <p:nvSpPr>
              <p:cNvPr id="82249" name="Freeform 84"/>
              <p:cNvSpPr>
                <a:spLocks/>
              </p:cNvSpPr>
              <p:nvPr/>
            </p:nvSpPr>
            <p:spPr bwMode="auto">
              <a:xfrm>
                <a:off x="3053396" y="4304255"/>
                <a:ext cx="596988" cy="41825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8225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ts val="1000"/>
                  </a:lnSpc>
                  <a:spcBef>
                    <a:spcPct val="0"/>
                  </a:spcBef>
                  <a:buClrTx/>
                  <a:buSzTx/>
                  <a:buFontTx/>
                  <a:buNone/>
                </a:pPr>
                <a:r>
                  <a:rPr lang="en-US" altLang="en-US" sz="1000">
                    <a:latin typeface="Arial" panose="020B0604020202020204" pitchFamily="34" charset="0"/>
                  </a:rPr>
                  <a:t>access</a:t>
                </a:r>
              </a:p>
              <a:p>
                <a:pPr algn="ctr">
                  <a:lnSpc>
                    <a:spcPts val="1000"/>
                  </a:lnSpc>
                  <a:spcBef>
                    <a:spcPct val="0"/>
                  </a:spcBef>
                  <a:buClrTx/>
                  <a:buSzTx/>
                  <a:buFontTx/>
                  <a:buNone/>
                </a:pPr>
                <a:r>
                  <a:rPr lang="en-US" altLang="en-US" sz="1000">
                    <a:latin typeface="Arial" panose="020B0604020202020204" pitchFamily="34" charset="0"/>
                  </a:rPr>
                  <a:t>net</a:t>
                </a:r>
              </a:p>
            </p:txBody>
          </p:sp>
        </p:grpSp>
        <p:sp>
          <p:nvSpPr>
            <p:cNvPr id="82243"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4"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5"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6"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7"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82248"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sp>
        <p:nvSpPr>
          <p:cNvPr id="81925" name="Rectangle 3"/>
          <p:cNvSpPr txBox="1">
            <a:spLocks noChangeArrowheads="1"/>
          </p:cNvSpPr>
          <p:nvPr/>
        </p:nvSpPr>
        <p:spPr bwMode="auto">
          <a:xfrm>
            <a:off x="485775" y="1011238"/>
            <a:ext cx="84264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SzPct val="75000"/>
              <a:buFont typeface="Wingdings" panose="05000000000000000000" pitchFamily="2" charset="2"/>
              <a:buNone/>
            </a:pPr>
            <a:r>
              <a:rPr lang="en-US" altLang="en-US" sz="2400">
                <a:latin typeface="Arial" panose="020B0604020202020204" pitchFamily="34" charset="0"/>
              </a:rPr>
              <a:t>… và các mạng cung cấp nội dung (như là Google, Microsoft,   Akamai ) có thể chạy mạng riêng của họ để mạng lại các dịch vụ và nội dung gần sát với người dùng cuối</a:t>
            </a:r>
          </a:p>
        </p:txBody>
      </p:sp>
      <p:grpSp>
        <p:nvGrpSpPr>
          <p:cNvPr id="81926" name="Group 8"/>
          <p:cNvGrpSpPr>
            <a:grpSpLocks/>
          </p:cNvGrpSpPr>
          <p:nvPr/>
        </p:nvGrpSpPr>
        <p:grpSpPr bwMode="auto">
          <a:xfrm>
            <a:off x="4546600" y="3746500"/>
            <a:ext cx="3225800" cy="1117600"/>
            <a:chOff x="7848600" y="2044700"/>
            <a:chExt cx="3200399" cy="1371600"/>
          </a:xfrm>
        </p:grpSpPr>
        <p:sp>
          <p:nvSpPr>
            <p:cNvPr id="82144"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45" name="Group 133"/>
            <p:cNvGrpSpPr>
              <a:grpSpLocks/>
            </p:cNvGrpSpPr>
            <p:nvPr/>
          </p:nvGrpSpPr>
          <p:grpSpPr bwMode="auto">
            <a:xfrm>
              <a:off x="8526482" y="2160804"/>
              <a:ext cx="532759" cy="184809"/>
              <a:chOff x="2356" y="1300"/>
              <a:chExt cx="555" cy="194"/>
            </a:xfrm>
          </p:grpSpPr>
          <p:sp>
            <p:nvSpPr>
              <p:cNvPr id="822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22" name="Group 137"/>
              <p:cNvGrpSpPr>
                <a:grpSpLocks/>
              </p:cNvGrpSpPr>
              <p:nvPr/>
            </p:nvGrpSpPr>
            <p:grpSpPr bwMode="auto">
              <a:xfrm>
                <a:off x="2468" y="1332"/>
                <a:ext cx="310" cy="60"/>
                <a:chOff x="2468" y="1332"/>
                <a:chExt cx="310" cy="60"/>
              </a:xfrm>
            </p:grpSpPr>
            <p:sp>
              <p:nvSpPr>
                <p:cNvPr id="822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2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24"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146" name="Straight Connector 10"/>
            <p:cNvCxnSpPr>
              <a:cxnSpLocks noChangeShapeType="1"/>
              <a:stCxn id="8222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7"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8"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49"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0"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1"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2"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3"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154" name="Straight Connector 304"/>
            <p:cNvCxnSpPr>
              <a:cxnSpLocks noChangeShapeType="1"/>
              <a:endCxn id="8221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155" name="TextBox 39958"/>
            <p:cNvSpPr txBox="1">
              <a:spLocks noChangeArrowheads="1"/>
            </p:cNvSpPr>
            <p:nvPr/>
          </p:nvSpPr>
          <p:spPr bwMode="auto">
            <a:xfrm>
              <a:off x="7958081" y="2471291"/>
              <a:ext cx="824263"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2156" name="Group 133"/>
            <p:cNvGrpSpPr>
              <a:grpSpLocks/>
            </p:cNvGrpSpPr>
            <p:nvPr/>
          </p:nvGrpSpPr>
          <p:grpSpPr bwMode="auto">
            <a:xfrm>
              <a:off x="9555206" y="2650627"/>
              <a:ext cx="532759" cy="184809"/>
              <a:chOff x="2356" y="1300"/>
              <a:chExt cx="555" cy="194"/>
            </a:xfrm>
          </p:grpSpPr>
          <p:sp>
            <p:nvSpPr>
              <p:cNvPr id="822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14" name="Group 137"/>
              <p:cNvGrpSpPr>
                <a:grpSpLocks/>
              </p:cNvGrpSpPr>
              <p:nvPr/>
            </p:nvGrpSpPr>
            <p:grpSpPr bwMode="auto">
              <a:xfrm>
                <a:off x="2468" y="1332"/>
                <a:ext cx="310" cy="60"/>
                <a:chOff x="2468" y="1332"/>
                <a:chExt cx="310" cy="60"/>
              </a:xfrm>
            </p:grpSpPr>
            <p:sp>
              <p:nvSpPr>
                <p:cNvPr id="822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1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1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7" name="Group 133"/>
            <p:cNvGrpSpPr>
              <a:grpSpLocks/>
            </p:cNvGrpSpPr>
            <p:nvPr/>
          </p:nvGrpSpPr>
          <p:grpSpPr bwMode="auto">
            <a:xfrm>
              <a:off x="8772607" y="2725609"/>
              <a:ext cx="532759" cy="184809"/>
              <a:chOff x="2356" y="1300"/>
              <a:chExt cx="555" cy="194"/>
            </a:xfrm>
          </p:grpSpPr>
          <p:sp>
            <p:nvSpPr>
              <p:cNvPr id="822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2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2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206" name="Group 137"/>
              <p:cNvGrpSpPr>
                <a:grpSpLocks/>
              </p:cNvGrpSpPr>
              <p:nvPr/>
            </p:nvGrpSpPr>
            <p:grpSpPr bwMode="auto">
              <a:xfrm>
                <a:off x="2468" y="1332"/>
                <a:ext cx="310" cy="60"/>
                <a:chOff x="2468" y="1332"/>
                <a:chExt cx="310" cy="60"/>
              </a:xfrm>
            </p:grpSpPr>
            <p:sp>
              <p:nvSpPr>
                <p:cNvPr id="822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207"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8"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8" name="Group 133"/>
            <p:cNvGrpSpPr>
              <a:grpSpLocks/>
            </p:cNvGrpSpPr>
            <p:nvPr/>
          </p:nvGrpSpPr>
          <p:grpSpPr bwMode="auto">
            <a:xfrm>
              <a:off x="9060908" y="2428111"/>
              <a:ext cx="532759" cy="184809"/>
              <a:chOff x="2356" y="1300"/>
              <a:chExt cx="555" cy="194"/>
            </a:xfrm>
          </p:grpSpPr>
          <p:sp>
            <p:nvSpPr>
              <p:cNvPr id="821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8" name="Group 137"/>
              <p:cNvGrpSpPr>
                <a:grpSpLocks/>
              </p:cNvGrpSpPr>
              <p:nvPr/>
            </p:nvGrpSpPr>
            <p:grpSpPr bwMode="auto">
              <a:xfrm>
                <a:off x="2468" y="1332"/>
                <a:ext cx="310" cy="60"/>
                <a:chOff x="2468" y="1332"/>
                <a:chExt cx="310" cy="60"/>
              </a:xfrm>
            </p:grpSpPr>
            <p:sp>
              <p:nvSpPr>
                <p:cNvPr id="8220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20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200"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59" name="Group 133"/>
            <p:cNvGrpSpPr>
              <a:grpSpLocks/>
            </p:cNvGrpSpPr>
            <p:nvPr/>
          </p:nvGrpSpPr>
          <p:grpSpPr bwMode="auto">
            <a:xfrm>
              <a:off x="10005281" y="2289952"/>
              <a:ext cx="532759" cy="184809"/>
              <a:chOff x="2356" y="1300"/>
              <a:chExt cx="555" cy="194"/>
            </a:xfrm>
          </p:grpSpPr>
          <p:sp>
            <p:nvSpPr>
              <p:cNvPr id="821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90" name="Group 137"/>
              <p:cNvGrpSpPr>
                <a:grpSpLocks/>
              </p:cNvGrpSpPr>
              <p:nvPr/>
            </p:nvGrpSpPr>
            <p:grpSpPr bwMode="auto">
              <a:xfrm>
                <a:off x="2468" y="1332"/>
                <a:ext cx="310" cy="60"/>
                <a:chOff x="2468" y="1332"/>
                <a:chExt cx="310" cy="60"/>
              </a:xfrm>
            </p:grpSpPr>
            <p:sp>
              <p:nvSpPr>
                <p:cNvPr id="8219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9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91"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9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0" name="Group 133"/>
            <p:cNvGrpSpPr>
              <a:grpSpLocks/>
            </p:cNvGrpSpPr>
            <p:nvPr/>
          </p:nvGrpSpPr>
          <p:grpSpPr bwMode="auto">
            <a:xfrm>
              <a:off x="10232661" y="2882876"/>
              <a:ext cx="532759" cy="184809"/>
              <a:chOff x="2356" y="1300"/>
              <a:chExt cx="555" cy="194"/>
            </a:xfrm>
          </p:grpSpPr>
          <p:sp>
            <p:nvSpPr>
              <p:cNvPr id="821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82" name="Group 137"/>
              <p:cNvGrpSpPr>
                <a:grpSpLocks/>
              </p:cNvGrpSpPr>
              <p:nvPr/>
            </p:nvGrpSpPr>
            <p:grpSpPr bwMode="auto">
              <a:xfrm>
                <a:off x="2468" y="1332"/>
                <a:ext cx="310" cy="60"/>
                <a:chOff x="2468" y="1332"/>
                <a:chExt cx="310" cy="60"/>
              </a:xfrm>
            </p:grpSpPr>
            <p:sp>
              <p:nvSpPr>
                <p:cNvPr id="8218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8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8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8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1" name="Group 133"/>
            <p:cNvGrpSpPr>
              <a:grpSpLocks/>
            </p:cNvGrpSpPr>
            <p:nvPr/>
          </p:nvGrpSpPr>
          <p:grpSpPr bwMode="auto">
            <a:xfrm>
              <a:off x="9330660" y="3072767"/>
              <a:ext cx="532759" cy="184809"/>
              <a:chOff x="2356" y="1300"/>
              <a:chExt cx="555" cy="194"/>
            </a:xfrm>
          </p:grpSpPr>
          <p:sp>
            <p:nvSpPr>
              <p:cNvPr id="821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74" name="Group 137"/>
              <p:cNvGrpSpPr>
                <a:grpSpLocks/>
              </p:cNvGrpSpPr>
              <p:nvPr/>
            </p:nvGrpSpPr>
            <p:grpSpPr bwMode="auto">
              <a:xfrm>
                <a:off x="2468" y="1332"/>
                <a:ext cx="310" cy="60"/>
                <a:chOff x="2468" y="1332"/>
                <a:chExt cx="310" cy="60"/>
              </a:xfrm>
            </p:grpSpPr>
            <p:sp>
              <p:nvSpPr>
                <p:cNvPr id="8217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75"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76"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162" name="Group 133"/>
            <p:cNvGrpSpPr>
              <a:grpSpLocks/>
            </p:cNvGrpSpPr>
            <p:nvPr/>
          </p:nvGrpSpPr>
          <p:grpSpPr bwMode="auto">
            <a:xfrm>
              <a:off x="8438032" y="3018963"/>
              <a:ext cx="532759" cy="184809"/>
              <a:chOff x="2356" y="1300"/>
              <a:chExt cx="555" cy="194"/>
            </a:xfrm>
          </p:grpSpPr>
          <p:sp>
            <p:nvSpPr>
              <p:cNvPr id="821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66" name="Group 137"/>
              <p:cNvGrpSpPr>
                <a:grpSpLocks/>
              </p:cNvGrpSpPr>
              <p:nvPr/>
            </p:nvGrpSpPr>
            <p:grpSpPr bwMode="auto">
              <a:xfrm>
                <a:off x="2468" y="1332"/>
                <a:ext cx="310" cy="60"/>
                <a:chOff x="2468" y="1332"/>
                <a:chExt cx="310" cy="60"/>
              </a:xfrm>
            </p:grpSpPr>
            <p:sp>
              <p:nvSpPr>
                <p:cNvPr id="8216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7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6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68"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7" name="Group 331"/>
          <p:cNvGrpSpPr>
            <a:grpSpLocks/>
          </p:cNvGrpSpPr>
          <p:nvPr/>
        </p:nvGrpSpPr>
        <p:grpSpPr bwMode="auto">
          <a:xfrm>
            <a:off x="1803400" y="2755900"/>
            <a:ext cx="3467100" cy="1193800"/>
            <a:chOff x="7848600" y="2044700"/>
            <a:chExt cx="3200399" cy="1371600"/>
          </a:xfrm>
        </p:grpSpPr>
        <p:sp>
          <p:nvSpPr>
            <p:cNvPr id="82061"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62" name="Group 133"/>
            <p:cNvGrpSpPr>
              <a:grpSpLocks/>
            </p:cNvGrpSpPr>
            <p:nvPr/>
          </p:nvGrpSpPr>
          <p:grpSpPr bwMode="auto">
            <a:xfrm>
              <a:off x="8526482" y="2160804"/>
              <a:ext cx="532759" cy="184809"/>
              <a:chOff x="2356" y="1300"/>
              <a:chExt cx="555" cy="194"/>
            </a:xfrm>
          </p:grpSpPr>
          <p:sp>
            <p:nvSpPr>
              <p:cNvPr id="821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9" name="Group 137"/>
              <p:cNvGrpSpPr>
                <a:grpSpLocks/>
              </p:cNvGrpSpPr>
              <p:nvPr/>
            </p:nvGrpSpPr>
            <p:grpSpPr bwMode="auto">
              <a:xfrm>
                <a:off x="2468" y="1332"/>
                <a:ext cx="310" cy="60"/>
                <a:chOff x="2468" y="1332"/>
                <a:chExt cx="310" cy="60"/>
              </a:xfrm>
            </p:grpSpPr>
            <p:sp>
              <p:nvSpPr>
                <p:cNvPr id="821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4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4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2063" name="Straight Connector 334"/>
            <p:cNvCxnSpPr>
              <a:cxnSpLocks noChangeShapeType="1"/>
              <a:stCxn id="82141"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4"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5"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6"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7"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8"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69"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0"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071" name="Straight Connector 342"/>
            <p:cNvCxnSpPr>
              <a:cxnSpLocks noChangeShapeType="1"/>
              <a:endCxn id="82136"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072" name="TextBox 343"/>
            <p:cNvSpPr txBox="1">
              <a:spLocks noChangeArrowheads="1"/>
            </p:cNvSpPr>
            <p:nvPr/>
          </p:nvSpPr>
          <p:spPr bwMode="auto">
            <a:xfrm>
              <a:off x="7958081" y="2471292"/>
              <a:ext cx="758137" cy="45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A</a:t>
              </a:r>
            </a:p>
          </p:txBody>
        </p:sp>
        <p:grpSp>
          <p:nvGrpSpPr>
            <p:cNvPr id="82073" name="Group 133"/>
            <p:cNvGrpSpPr>
              <a:grpSpLocks/>
            </p:cNvGrpSpPr>
            <p:nvPr/>
          </p:nvGrpSpPr>
          <p:grpSpPr bwMode="auto">
            <a:xfrm>
              <a:off x="9555206" y="2650627"/>
              <a:ext cx="532759" cy="184809"/>
              <a:chOff x="2356" y="1300"/>
              <a:chExt cx="555" cy="194"/>
            </a:xfrm>
          </p:grpSpPr>
          <p:sp>
            <p:nvSpPr>
              <p:cNvPr id="821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31" name="Group 137"/>
              <p:cNvGrpSpPr>
                <a:grpSpLocks/>
              </p:cNvGrpSpPr>
              <p:nvPr/>
            </p:nvGrpSpPr>
            <p:grpSpPr bwMode="auto">
              <a:xfrm>
                <a:off x="2468" y="1332"/>
                <a:ext cx="310" cy="60"/>
                <a:chOff x="2468" y="1332"/>
                <a:chExt cx="310" cy="60"/>
              </a:xfrm>
            </p:grpSpPr>
            <p:sp>
              <p:nvSpPr>
                <p:cNvPr id="821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33"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4" name="Group 133"/>
            <p:cNvGrpSpPr>
              <a:grpSpLocks/>
            </p:cNvGrpSpPr>
            <p:nvPr/>
          </p:nvGrpSpPr>
          <p:grpSpPr bwMode="auto">
            <a:xfrm>
              <a:off x="8772607" y="2725609"/>
              <a:ext cx="532759" cy="184809"/>
              <a:chOff x="2356" y="1300"/>
              <a:chExt cx="555" cy="194"/>
            </a:xfrm>
          </p:grpSpPr>
          <p:sp>
            <p:nvSpPr>
              <p:cNvPr id="821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23" name="Group 137"/>
              <p:cNvGrpSpPr>
                <a:grpSpLocks/>
              </p:cNvGrpSpPr>
              <p:nvPr/>
            </p:nvGrpSpPr>
            <p:grpSpPr bwMode="auto">
              <a:xfrm>
                <a:off x="2468" y="1332"/>
                <a:ext cx="310" cy="60"/>
                <a:chOff x="2468" y="1332"/>
                <a:chExt cx="310" cy="60"/>
              </a:xfrm>
            </p:grpSpPr>
            <p:sp>
              <p:nvSpPr>
                <p:cNvPr id="821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2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2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5" name="Group 133"/>
            <p:cNvGrpSpPr>
              <a:grpSpLocks/>
            </p:cNvGrpSpPr>
            <p:nvPr/>
          </p:nvGrpSpPr>
          <p:grpSpPr bwMode="auto">
            <a:xfrm>
              <a:off x="9060908" y="2428111"/>
              <a:ext cx="532759" cy="184809"/>
              <a:chOff x="2356" y="1300"/>
              <a:chExt cx="555" cy="194"/>
            </a:xfrm>
          </p:grpSpPr>
          <p:sp>
            <p:nvSpPr>
              <p:cNvPr id="821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15" name="Group 137"/>
              <p:cNvGrpSpPr>
                <a:grpSpLocks/>
              </p:cNvGrpSpPr>
              <p:nvPr/>
            </p:nvGrpSpPr>
            <p:grpSpPr bwMode="auto">
              <a:xfrm>
                <a:off x="2468" y="1332"/>
                <a:ext cx="310" cy="60"/>
                <a:chOff x="2468" y="1332"/>
                <a:chExt cx="310" cy="60"/>
              </a:xfrm>
            </p:grpSpPr>
            <p:sp>
              <p:nvSpPr>
                <p:cNvPr id="821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1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1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6" name="Group 133"/>
            <p:cNvGrpSpPr>
              <a:grpSpLocks/>
            </p:cNvGrpSpPr>
            <p:nvPr/>
          </p:nvGrpSpPr>
          <p:grpSpPr bwMode="auto">
            <a:xfrm>
              <a:off x="10005281" y="2289952"/>
              <a:ext cx="532759" cy="184809"/>
              <a:chOff x="2356" y="1300"/>
              <a:chExt cx="555" cy="194"/>
            </a:xfrm>
          </p:grpSpPr>
          <p:sp>
            <p:nvSpPr>
              <p:cNvPr id="82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107" name="Group 137"/>
              <p:cNvGrpSpPr>
                <a:grpSpLocks/>
              </p:cNvGrpSpPr>
              <p:nvPr/>
            </p:nvGrpSpPr>
            <p:grpSpPr bwMode="auto">
              <a:xfrm>
                <a:off x="2468" y="1332"/>
                <a:ext cx="310" cy="60"/>
                <a:chOff x="2468" y="1332"/>
                <a:chExt cx="310" cy="60"/>
              </a:xfrm>
            </p:grpSpPr>
            <p:sp>
              <p:nvSpPr>
                <p:cNvPr id="82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8"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9"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7" name="Group 133"/>
            <p:cNvGrpSpPr>
              <a:grpSpLocks/>
            </p:cNvGrpSpPr>
            <p:nvPr/>
          </p:nvGrpSpPr>
          <p:grpSpPr bwMode="auto">
            <a:xfrm>
              <a:off x="10232661" y="2882876"/>
              <a:ext cx="532759" cy="184809"/>
              <a:chOff x="2356" y="1300"/>
              <a:chExt cx="555" cy="194"/>
            </a:xfrm>
          </p:grpSpPr>
          <p:sp>
            <p:nvSpPr>
              <p:cNvPr id="820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9" name="Group 137"/>
              <p:cNvGrpSpPr>
                <a:grpSpLocks/>
              </p:cNvGrpSpPr>
              <p:nvPr/>
            </p:nvGrpSpPr>
            <p:grpSpPr bwMode="auto">
              <a:xfrm>
                <a:off x="2468" y="1332"/>
                <a:ext cx="310" cy="60"/>
                <a:chOff x="2468" y="1332"/>
                <a:chExt cx="310" cy="60"/>
              </a:xfrm>
            </p:grpSpPr>
            <p:sp>
              <p:nvSpPr>
                <p:cNvPr id="821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1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100"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101"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8" name="Group 133"/>
            <p:cNvGrpSpPr>
              <a:grpSpLocks/>
            </p:cNvGrpSpPr>
            <p:nvPr/>
          </p:nvGrpSpPr>
          <p:grpSpPr bwMode="auto">
            <a:xfrm>
              <a:off x="9330660" y="3072767"/>
              <a:ext cx="532759" cy="184809"/>
              <a:chOff x="2356" y="1300"/>
              <a:chExt cx="555" cy="194"/>
            </a:xfrm>
          </p:grpSpPr>
          <p:sp>
            <p:nvSpPr>
              <p:cNvPr id="820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91" name="Group 137"/>
              <p:cNvGrpSpPr>
                <a:grpSpLocks/>
              </p:cNvGrpSpPr>
              <p:nvPr/>
            </p:nvGrpSpPr>
            <p:grpSpPr bwMode="auto">
              <a:xfrm>
                <a:off x="2468" y="1332"/>
                <a:ext cx="310" cy="60"/>
                <a:chOff x="2468" y="1332"/>
                <a:chExt cx="310" cy="60"/>
              </a:xfrm>
            </p:grpSpPr>
            <p:sp>
              <p:nvSpPr>
                <p:cNvPr id="820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92"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93"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2079" name="Group 133"/>
            <p:cNvGrpSpPr>
              <a:grpSpLocks/>
            </p:cNvGrpSpPr>
            <p:nvPr/>
          </p:nvGrpSpPr>
          <p:grpSpPr bwMode="auto">
            <a:xfrm>
              <a:off x="8438032" y="3018963"/>
              <a:ext cx="532759" cy="184809"/>
              <a:chOff x="2356" y="1300"/>
              <a:chExt cx="555" cy="194"/>
            </a:xfrm>
          </p:grpSpPr>
          <p:sp>
            <p:nvSpPr>
              <p:cNvPr id="820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83" name="Group 137"/>
              <p:cNvGrpSpPr>
                <a:grpSpLocks/>
              </p:cNvGrpSpPr>
              <p:nvPr/>
            </p:nvGrpSpPr>
            <p:grpSpPr bwMode="auto">
              <a:xfrm>
                <a:off x="2468" y="1332"/>
                <a:ext cx="310" cy="60"/>
                <a:chOff x="2468" y="1332"/>
                <a:chExt cx="310" cy="60"/>
              </a:xfrm>
            </p:grpSpPr>
            <p:sp>
              <p:nvSpPr>
                <p:cNvPr id="820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84"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85"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grpSp>
        <p:nvGrpSpPr>
          <p:cNvPr id="81928" name="Group 416"/>
          <p:cNvGrpSpPr>
            <a:grpSpLocks/>
          </p:cNvGrpSpPr>
          <p:nvPr/>
        </p:nvGrpSpPr>
        <p:grpSpPr bwMode="auto">
          <a:xfrm>
            <a:off x="1498600" y="4165600"/>
            <a:ext cx="3086100" cy="1168400"/>
            <a:chOff x="7848600" y="2044700"/>
            <a:chExt cx="3200399" cy="1371600"/>
          </a:xfrm>
        </p:grpSpPr>
        <p:sp>
          <p:nvSpPr>
            <p:cNvPr id="81978"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1979" name="Group 133"/>
            <p:cNvGrpSpPr>
              <a:grpSpLocks/>
            </p:cNvGrpSpPr>
            <p:nvPr/>
          </p:nvGrpSpPr>
          <p:grpSpPr bwMode="auto">
            <a:xfrm>
              <a:off x="8526482" y="2160804"/>
              <a:ext cx="532759" cy="184809"/>
              <a:chOff x="2356" y="1300"/>
              <a:chExt cx="555" cy="194"/>
            </a:xfrm>
          </p:grpSpPr>
          <p:sp>
            <p:nvSpPr>
              <p:cNvPr id="82053"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56" name="Group 137"/>
              <p:cNvGrpSpPr>
                <a:grpSpLocks/>
              </p:cNvGrpSpPr>
              <p:nvPr/>
            </p:nvGrpSpPr>
            <p:grpSpPr bwMode="auto">
              <a:xfrm>
                <a:off x="2468" y="1332"/>
                <a:ext cx="310" cy="60"/>
                <a:chOff x="2468" y="1332"/>
                <a:chExt cx="310" cy="60"/>
              </a:xfrm>
            </p:grpSpPr>
            <p:sp>
              <p:nvSpPr>
                <p:cNvPr id="820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57"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8"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cxnSp>
          <p:nvCxnSpPr>
            <p:cNvPr id="81980" name="Straight Connector 419"/>
            <p:cNvCxnSpPr>
              <a:cxnSpLocks noChangeShapeType="1"/>
              <a:stCxn id="8205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1"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2"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3"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4"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5"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6"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7"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1988" name="Straight Connector 427"/>
            <p:cNvCxnSpPr>
              <a:cxnSpLocks noChangeShapeType="1"/>
              <a:endCxn id="8205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1989" name="TextBox 428"/>
            <p:cNvSpPr txBox="1">
              <a:spLocks noChangeArrowheads="1"/>
            </p:cNvSpPr>
            <p:nvPr/>
          </p:nvSpPr>
          <p:spPr bwMode="auto">
            <a:xfrm>
              <a:off x="7958081" y="2471292"/>
              <a:ext cx="861575"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ISP B</a:t>
              </a:r>
            </a:p>
          </p:txBody>
        </p:sp>
        <p:grpSp>
          <p:nvGrpSpPr>
            <p:cNvPr id="81990" name="Group 133"/>
            <p:cNvGrpSpPr>
              <a:grpSpLocks/>
            </p:cNvGrpSpPr>
            <p:nvPr/>
          </p:nvGrpSpPr>
          <p:grpSpPr bwMode="auto">
            <a:xfrm>
              <a:off x="9555206" y="2650627"/>
              <a:ext cx="532759" cy="184809"/>
              <a:chOff x="2356" y="1300"/>
              <a:chExt cx="555" cy="194"/>
            </a:xfrm>
          </p:grpSpPr>
          <p:sp>
            <p:nvSpPr>
              <p:cNvPr id="820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8" name="Group 137"/>
              <p:cNvGrpSpPr>
                <a:grpSpLocks/>
              </p:cNvGrpSpPr>
              <p:nvPr/>
            </p:nvGrpSpPr>
            <p:grpSpPr bwMode="auto">
              <a:xfrm>
                <a:off x="2468" y="1332"/>
                <a:ext cx="310" cy="60"/>
                <a:chOff x="2468" y="1332"/>
                <a:chExt cx="310" cy="60"/>
              </a:xfrm>
            </p:grpSpPr>
            <p:sp>
              <p:nvSpPr>
                <p:cNvPr id="820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5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1" name="Group 133"/>
            <p:cNvGrpSpPr>
              <a:grpSpLocks/>
            </p:cNvGrpSpPr>
            <p:nvPr/>
          </p:nvGrpSpPr>
          <p:grpSpPr bwMode="auto">
            <a:xfrm>
              <a:off x="8772607" y="2725609"/>
              <a:ext cx="532759" cy="184809"/>
              <a:chOff x="2356" y="1300"/>
              <a:chExt cx="555" cy="194"/>
            </a:xfrm>
          </p:grpSpPr>
          <p:sp>
            <p:nvSpPr>
              <p:cNvPr id="820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40" name="Group 137"/>
              <p:cNvGrpSpPr>
                <a:grpSpLocks/>
              </p:cNvGrpSpPr>
              <p:nvPr/>
            </p:nvGrpSpPr>
            <p:grpSpPr bwMode="auto">
              <a:xfrm>
                <a:off x="2468" y="1332"/>
                <a:ext cx="310" cy="60"/>
                <a:chOff x="2468" y="1332"/>
                <a:chExt cx="310" cy="60"/>
              </a:xfrm>
            </p:grpSpPr>
            <p:sp>
              <p:nvSpPr>
                <p:cNvPr id="820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41"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42"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2" name="Group 133"/>
            <p:cNvGrpSpPr>
              <a:grpSpLocks/>
            </p:cNvGrpSpPr>
            <p:nvPr/>
          </p:nvGrpSpPr>
          <p:grpSpPr bwMode="auto">
            <a:xfrm>
              <a:off x="9060908" y="2428111"/>
              <a:ext cx="532759" cy="184809"/>
              <a:chOff x="2356" y="1300"/>
              <a:chExt cx="555" cy="194"/>
            </a:xfrm>
          </p:grpSpPr>
          <p:sp>
            <p:nvSpPr>
              <p:cNvPr id="820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32" name="Group 137"/>
              <p:cNvGrpSpPr>
                <a:grpSpLocks/>
              </p:cNvGrpSpPr>
              <p:nvPr/>
            </p:nvGrpSpPr>
            <p:grpSpPr bwMode="auto">
              <a:xfrm>
                <a:off x="2468" y="1332"/>
                <a:ext cx="310" cy="60"/>
                <a:chOff x="2468" y="1332"/>
                <a:chExt cx="310" cy="60"/>
              </a:xfrm>
            </p:grpSpPr>
            <p:sp>
              <p:nvSpPr>
                <p:cNvPr id="820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3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3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3" name="Group 133"/>
            <p:cNvGrpSpPr>
              <a:grpSpLocks/>
            </p:cNvGrpSpPr>
            <p:nvPr/>
          </p:nvGrpSpPr>
          <p:grpSpPr bwMode="auto">
            <a:xfrm>
              <a:off x="10005281" y="2289952"/>
              <a:ext cx="532759" cy="184809"/>
              <a:chOff x="2356" y="1300"/>
              <a:chExt cx="555" cy="194"/>
            </a:xfrm>
          </p:grpSpPr>
          <p:sp>
            <p:nvSpPr>
              <p:cNvPr id="820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24" name="Group 137"/>
              <p:cNvGrpSpPr>
                <a:grpSpLocks/>
              </p:cNvGrpSpPr>
              <p:nvPr/>
            </p:nvGrpSpPr>
            <p:grpSpPr bwMode="auto">
              <a:xfrm>
                <a:off x="2468" y="1332"/>
                <a:ext cx="310" cy="60"/>
                <a:chOff x="2468" y="1332"/>
                <a:chExt cx="310" cy="60"/>
              </a:xfrm>
            </p:grpSpPr>
            <p:sp>
              <p:nvSpPr>
                <p:cNvPr id="820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2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2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4" name="Group 133"/>
            <p:cNvGrpSpPr>
              <a:grpSpLocks/>
            </p:cNvGrpSpPr>
            <p:nvPr/>
          </p:nvGrpSpPr>
          <p:grpSpPr bwMode="auto">
            <a:xfrm>
              <a:off x="10232661" y="2882876"/>
              <a:ext cx="532759" cy="184809"/>
              <a:chOff x="2356" y="1300"/>
              <a:chExt cx="555" cy="194"/>
            </a:xfrm>
          </p:grpSpPr>
          <p:sp>
            <p:nvSpPr>
              <p:cNvPr id="820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16" name="Group 137"/>
              <p:cNvGrpSpPr>
                <a:grpSpLocks/>
              </p:cNvGrpSpPr>
              <p:nvPr/>
            </p:nvGrpSpPr>
            <p:grpSpPr bwMode="auto">
              <a:xfrm>
                <a:off x="2468" y="1332"/>
                <a:ext cx="310" cy="60"/>
                <a:chOff x="2468" y="1332"/>
                <a:chExt cx="310" cy="60"/>
              </a:xfrm>
            </p:grpSpPr>
            <p:sp>
              <p:nvSpPr>
                <p:cNvPr id="820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1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5" name="Group 133"/>
            <p:cNvGrpSpPr>
              <a:grpSpLocks/>
            </p:cNvGrpSpPr>
            <p:nvPr/>
          </p:nvGrpSpPr>
          <p:grpSpPr bwMode="auto">
            <a:xfrm>
              <a:off x="9330660" y="3072767"/>
              <a:ext cx="532759" cy="184809"/>
              <a:chOff x="2356" y="1300"/>
              <a:chExt cx="555" cy="194"/>
            </a:xfrm>
          </p:grpSpPr>
          <p:sp>
            <p:nvSpPr>
              <p:cNvPr id="820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20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20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8" name="Group 137"/>
              <p:cNvGrpSpPr>
                <a:grpSpLocks/>
              </p:cNvGrpSpPr>
              <p:nvPr/>
            </p:nvGrpSpPr>
            <p:grpSpPr bwMode="auto">
              <a:xfrm>
                <a:off x="2468" y="1332"/>
                <a:ext cx="310" cy="60"/>
                <a:chOff x="2468" y="1332"/>
                <a:chExt cx="310" cy="60"/>
              </a:xfrm>
            </p:grpSpPr>
            <p:sp>
              <p:nvSpPr>
                <p:cNvPr id="820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1996" name="Group 133"/>
            <p:cNvGrpSpPr>
              <a:grpSpLocks/>
            </p:cNvGrpSpPr>
            <p:nvPr/>
          </p:nvGrpSpPr>
          <p:grpSpPr bwMode="auto">
            <a:xfrm>
              <a:off x="8438032" y="3018963"/>
              <a:ext cx="532759" cy="184809"/>
              <a:chOff x="2356" y="1300"/>
              <a:chExt cx="555" cy="194"/>
            </a:xfrm>
          </p:grpSpPr>
          <p:sp>
            <p:nvSpPr>
              <p:cNvPr id="819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19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2000" name="Group 137"/>
              <p:cNvGrpSpPr>
                <a:grpSpLocks/>
              </p:cNvGrpSpPr>
              <p:nvPr/>
            </p:nvGrpSpPr>
            <p:grpSpPr bwMode="auto">
              <a:xfrm>
                <a:off x="2468" y="1332"/>
                <a:ext cx="310" cy="60"/>
                <a:chOff x="2468" y="1332"/>
                <a:chExt cx="310" cy="60"/>
              </a:xfrm>
            </p:grpSpPr>
            <p:sp>
              <p:nvSpPr>
                <p:cNvPr id="820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20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200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200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cxnSp>
        <p:nvCxnSpPr>
          <p:cNvPr id="81929" name="Straight Connector 12"/>
          <p:cNvCxnSpPr>
            <a:cxnSpLocks noChangeShapeType="1"/>
            <a:endCxn id="82138"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0" name="Straight Connector 500"/>
          <p:cNvCxnSpPr>
            <a:cxnSpLocks noChangeShapeType="1"/>
            <a:stCxn id="82263" idx="8"/>
            <a:endCxn id="81950"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1" name="Straight Connector 501"/>
          <p:cNvCxnSpPr>
            <a:cxnSpLocks noChangeShapeType="1"/>
            <a:endCxn id="81950"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2" name="Straight Connector 502"/>
          <p:cNvCxnSpPr>
            <a:cxnSpLocks noChangeShapeType="1"/>
            <a:endCxn id="82106"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3" name="Straight Connector 503"/>
          <p:cNvCxnSpPr>
            <a:cxnSpLocks noChangeShapeType="1"/>
            <a:endCxn id="82106"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4" name="Straight Connector 504"/>
          <p:cNvCxnSpPr>
            <a:cxnSpLocks noChangeShapeType="1"/>
            <a:endCxn id="82189"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5"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6" name="Straight Connector 506"/>
          <p:cNvCxnSpPr>
            <a:cxnSpLocks noChangeShapeType="1"/>
            <a:stCxn id="82255" idx="4"/>
            <a:endCxn id="82184"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7"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8" name="Straight Connector 508"/>
          <p:cNvCxnSpPr>
            <a:cxnSpLocks noChangeShapeType="1"/>
            <a:endCxn id="82171"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39" name="Straight Connector 509"/>
          <p:cNvCxnSpPr>
            <a:cxnSpLocks noChangeShapeType="1"/>
            <a:stCxn id="82253" idx="0"/>
            <a:endCxn id="81948"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0"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1" name="Straight Connector 511"/>
          <p:cNvCxnSpPr>
            <a:cxnSpLocks noChangeShapeType="1"/>
            <a:stCxn id="82250"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2"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3" name="Straight Connector 513"/>
          <p:cNvCxnSpPr>
            <a:cxnSpLocks noChangeShapeType="1"/>
            <a:stCxn id="82272"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44" name="Straight Connector 514"/>
          <p:cNvCxnSpPr>
            <a:cxnSpLocks noChangeShapeType="1"/>
            <a:endCxn id="81950"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1945" name="Group 20"/>
          <p:cNvGrpSpPr>
            <a:grpSpLocks/>
          </p:cNvGrpSpPr>
          <p:nvPr/>
        </p:nvGrpSpPr>
        <p:grpSpPr bwMode="auto">
          <a:xfrm>
            <a:off x="4713288" y="2871788"/>
            <a:ext cx="2117725" cy="1082675"/>
            <a:chOff x="4712800" y="2871032"/>
            <a:chExt cx="2117908" cy="1082781"/>
          </a:xfrm>
        </p:grpSpPr>
        <p:grpSp>
          <p:nvGrpSpPr>
            <p:cNvPr id="81973" name="Group 16"/>
            <p:cNvGrpSpPr>
              <a:grpSpLocks/>
            </p:cNvGrpSpPr>
            <p:nvPr/>
          </p:nvGrpSpPr>
          <p:grpSpPr bwMode="auto">
            <a:xfrm>
              <a:off x="5677190" y="2871032"/>
              <a:ext cx="530938" cy="338554"/>
              <a:chOff x="5573768" y="2726239"/>
              <a:chExt cx="530938" cy="338554"/>
            </a:xfrm>
          </p:grpSpPr>
          <p:sp>
            <p:nvSpPr>
              <p:cNvPr id="8197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7"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74"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5"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6" name="Group 39937"/>
          <p:cNvGrpSpPr>
            <a:grpSpLocks/>
          </p:cNvGrpSpPr>
          <p:nvPr/>
        </p:nvGrpSpPr>
        <p:grpSpPr bwMode="auto">
          <a:xfrm>
            <a:off x="3692525" y="3789363"/>
            <a:ext cx="1538288" cy="585787"/>
            <a:chOff x="3692946" y="3789212"/>
            <a:chExt cx="1537885" cy="585306"/>
          </a:xfrm>
        </p:grpSpPr>
        <p:cxnSp>
          <p:nvCxnSpPr>
            <p:cNvPr id="81967" name="Straight Connector 515"/>
            <p:cNvCxnSpPr>
              <a:cxnSpLocks noChangeShapeType="1"/>
              <a:stCxn id="82023"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1968" name="Group 518"/>
            <p:cNvGrpSpPr>
              <a:grpSpLocks/>
            </p:cNvGrpSpPr>
            <p:nvPr/>
          </p:nvGrpSpPr>
          <p:grpSpPr bwMode="auto">
            <a:xfrm>
              <a:off x="3932901" y="3934211"/>
              <a:ext cx="530938" cy="338554"/>
              <a:chOff x="5573768" y="2726239"/>
              <a:chExt cx="530938" cy="338554"/>
            </a:xfrm>
          </p:grpSpPr>
          <p:sp>
            <p:nvSpPr>
              <p:cNvPr id="81971"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72"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chemeClr val="bg1"/>
                    </a:solidFill>
                    <a:latin typeface="Arial" panose="020B0604020202020204" pitchFamily="34" charset="0"/>
                  </a:rPr>
                  <a:t>IXP</a:t>
                </a:r>
              </a:p>
            </p:txBody>
          </p:sp>
        </p:grpSp>
        <p:cxnSp>
          <p:nvCxnSpPr>
            <p:cNvPr id="81969" name="Straight Connector 519"/>
            <p:cNvCxnSpPr>
              <a:cxnSpLocks noChangeShapeType="1"/>
              <a:stCxn id="81971" idx="6"/>
              <a:endCxn id="82223"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70"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1947" name="Group 39939"/>
          <p:cNvGrpSpPr>
            <a:grpSpLocks/>
          </p:cNvGrpSpPr>
          <p:nvPr/>
        </p:nvGrpSpPr>
        <p:grpSpPr bwMode="auto">
          <a:xfrm>
            <a:off x="2406650" y="3633788"/>
            <a:ext cx="2901950" cy="1296987"/>
            <a:chOff x="2407287" y="3633041"/>
            <a:chExt cx="2900648" cy="1297685"/>
          </a:xfrm>
        </p:grpSpPr>
        <p:cxnSp>
          <p:nvCxnSpPr>
            <p:cNvPr id="81964" name="Straight Connector 7"/>
            <p:cNvCxnSpPr>
              <a:cxnSpLocks noChangeShapeType="1"/>
              <a:stCxn id="82096" idx="5"/>
              <a:endCxn id="82221"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5" name="Straight Connector 415"/>
            <p:cNvCxnSpPr>
              <a:cxnSpLocks noChangeShapeType="1"/>
              <a:endCxn id="82055"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6" name="Straight Connector 523"/>
            <p:cNvCxnSpPr>
              <a:cxnSpLocks noChangeShapeType="1"/>
              <a:stCxn id="82018"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81948"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49" name="TextBox 9"/>
          <p:cNvSpPr txBox="1">
            <a:spLocks noChangeArrowheads="1"/>
          </p:cNvSpPr>
          <p:nvPr/>
        </p:nvSpPr>
        <p:spPr bwMode="auto">
          <a:xfrm>
            <a:off x="3556000" y="5334000"/>
            <a:ext cx="1798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i="1">
                <a:latin typeface="Arial" panose="020B0604020202020204" pitchFamily="34" charset="0"/>
              </a:rPr>
              <a:t>Mạng khu vực</a:t>
            </a:r>
          </a:p>
        </p:txBody>
      </p:sp>
      <p:sp>
        <p:nvSpPr>
          <p:cNvPr id="81950"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cxnSp>
        <p:nvCxnSpPr>
          <p:cNvPr id="81951" name="Straight Connector 39941"/>
          <p:cNvCxnSpPr>
            <a:cxnSpLocks noChangeShapeType="1"/>
            <a:stCxn id="81950" idx="0"/>
            <a:endCxn id="82084"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2" name="Straight Connector 524"/>
          <p:cNvCxnSpPr>
            <a:cxnSpLocks noChangeShapeType="1"/>
            <a:endCxn id="82057"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1953"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1954" name="TextBox 13"/>
          <p:cNvSpPr txBox="1">
            <a:spLocks noChangeArrowheads="1"/>
          </p:cNvSpPr>
          <p:nvPr/>
        </p:nvSpPr>
        <p:spPr bwMode="auto">
          <a:xfrm>
            <a:off x="3113088" y="3541713"/>
            <a:ext cx="331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chemeClr val="bg1"/>
                </a:solidFill>
                <a:latin typeface="Arial" panose="020B0604020202020204" pitchFamily="34" charset="0"/>
              </a:rPr>
              <a:t>Content provider mạng</a:t>
            </a:r>
          </a:p>
        </p:txBody>
      </p:sp>
      <p:cxnSp>
        <p:nvCxnSpPr>
          <p:cNvPr id="81955" name="Straight Connector 19"/>
          <p:cNvCxnSpPr>
            <a:cxnSpLocks noChangeShapeType="1"/>
            <a:stCxn id="82276"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6" name="Straight Connector 525"/>
          <p:cNvCxnSpPr>
            <a:cxnSpLocks noChangeShapeType="1"/>
            <a:endCxn id="81953"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57"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8" name="Straight Connector 527"/>
          <p:cNvCxnSpPr>
            <a:cxnSpLocks noChangeShapeType="1"/>
            <a:endCxn id="81953"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59" name="Straight Connector 528"/>
          <p:cNvCxnSpPr>
            <a:cxnSpLocks noChangeShapeType="1"/>
            <a:endCxn id="82023"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1960"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1"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2" name="Straight Connector 531"/>
          <p:cNvCxnSpPr>
            <a:cxnSpLocks noChangeShapeType="1"/>
            <a:stCxn id="82255"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963" name="Straight Connector 532"/>
          <p:cNvCxnSpPr>
            <a:cxnSpLocks noChangeShapeType="1"/>
            <a:stCxn id="82257"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83971" name="Rectangle 2"/>
          <p:cNvSpPr>
            <a:spLocks noGrp="1" noChangeArrowheads="1"/>
          </p:cNvSpPr>
          <p:nvPr>
            <p:ph type="title" idx="4294967295"/>
          </p:nvPr>
        </p:nvSpPr>
        <p:spPr>
          <a:xfrm>
            <a:off x="255588" y="103108"/>
            <a:ext cx="8562975" cy="650875"/>
          </a:xfrm>
        </p:spPr>
        <p:txBody>
          <a:bodyPr/>
          <a:lstStyle/>
          <a:p>
            <a:pPr algn="ctr" eaLnBrk="1" hangingPunct="1"/>
            <a:r>
              <a:rPr lang="en-US" altLang="en-US" sz="3600">
                <a:latin typeface="Arial" panose="020B0604020202020204" pitchFamily="34" charset="0"/>
                <a:ea typeface="ＭＳ Ｐゴシック" panose="020B0600070205080204" pitchFamily="34" charset="-128"/>
                <a:cs typeface="Arial" panose="020B0604020202020204" pitchFamily="34" charset="0"/>
              </a:rPr>
              <a:t>Kiến trúc Internet: mạng của các mạng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83972" name="Rectangle 3"/>
          <p:cNvSpPr>
            <a:spLocks noGrp="1" noChangeArrowheads="1"/>
          </p:cNvSpPr>
          <p:nvPr>
            <p:ph type="body" sz="half" idx="4294967295"/>
          </p:nvPr>
        </p:nvSpPr>
        <p:spPr>
          <a:xfrm>
            <a:off x="37594" y="4999038"/>
            <a:ext cx="8883395" cy="1971675"/>
          </a:xfrm>
        </p:spPr>
        <p:txBody>
          <a:bodyPr/>
          <a:lstStyle/>
          <a:p>
            <a:pPr marL="0" indent="0" algn="just" eaLnBrk="1" hangingPunct="1">
              <a:buSzPct val="75000"/>
              <a:buNone/>
            </a:pPr>
            <a:r>
              <a:rPr lang="en-US" altLang="en-US" sz="2200">
                <a:latin typeface="Arial" panose="020B0604020202020204" pitchFamily="34" charset="0"/>
                <a:ea typeface="ＭＳ Ｐゴシック" panose="020B0600070205080204" pitchFamily="34" charset="-128"/>
                <a:cs typeface="Arial" panose="020B0604020202020204" pitchFamily="34" charset="0"/>
              </a:rPr>
              <a:t>Tại trung tâm: một số lượng nhỏ các mạng lớn được kết nối với nhau</a:t>
            </a:r>
          </a:p>
          <a:p>
            <a:pPr lvl="1" algn="just" eaLnBrk="1" hangingPunct="1"/>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ISPs</a:t>
            </a:r>
            <a:r>
              <a:rPr lang="en-US" altLang="ja-JP" sz="20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solidFill>
                  <a:srgbClr val="C00000"/>
                </a:solidFill>
                <a:latin typeface="Arial" panose="020B0604020202020204" pitchFamily="34" charset="0"/>
                <a:ea typeface="ＭＳ Ｐゴシック" panose="020B0600070205080204" pitchFamily="34" charset="-128"/>
                <a:cs typeface="Arial" panose="020B0604020202020204" pitchFamily="34" charset="0"/>
              </a:rPr>
              <a:t>thương mại </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lớp-1</a:t>
            </a:r>
            <a:r>
              <a:rPr lang="ja-JP" altLang="en-US"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00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000">
                <a:latin typeface="Arial" panose="020B0604020202020204" pitchFamily="34" charset="0"/>
                <a:ea typeface="ＭＳ Ｐゴシック" panose="020B0600070205080204" pitchFamily="34" charset="-128"/>
                <a:cs typeface="Arial" panose="020B0604020202020204" pitchFamily="34" charset="0"/>
              </a:rPr>
              <a:t>(như là Level 3, Sprint, AT&amp;T, NTT), bao trùm các quốc gia và toàn thế giới</a:t>
            </a:r>
          </a:p>
          <a:p>
            <a:pPr lvl="1" algn="just" eaLnBrk="1" hangingPunct="1"/>
            <a:r>
              <a:rPr lang="en-US" altLang="en-US" sz="2000">
                <a:solidFill>
                  <a:srgbClr val="CC0000"/>
                </a:solidFill>
                <a:latin typeface="Arial" panose="020B0604020202020204" pitchFamily="34" charset="0"/>
                <a:ea typeface="Arial" panose="020B0604020202020204" pitchFamily="34" charset="0"/>
                <a:cs typeface="Arial" panose="020B0604020202020204" pitchFamily="34" charset="0"/>
              </a:rPr>
              <a:t>Content provider network </a:t>
            </a:r>
            <a:r>
              <a:rPr lang="en-US" altLang="en-US" sz="2000">
                <a:latin typeface="Arial" panose="020B0604020202020204" pitchFamily="34" charset="0"/>
                <a:ea typeface="Arial" panose="020B0604020202020204" pitchFamily="34" charset="0"/>
                <a:cs typeface="Arial" panose="020B0604020202020204" pitchFamily="34" charset="0"/>
              </a:rPr>
              <a:t>(như là Google): mạng riêng kết nối các trung tâm dữ liệu của nó với Internet, thường bỏ qua các IPS vùng và ISP cấp 1.</a:t>
            </a:r>
          </a:p>
        </p:txBody>
      </p:sp>
      <p:pic>
        <p:nvPicPr>
          <p:cNvPr id="8397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76755EE-0B42-4433-B08B-6D220480A63A}" type="slidenum">
              <a:rPr lang="en-US" altLang="en-US" sz="1200">
                <a:latin typeface="Arial" panose="020B0604020202020204" pitchFamily="34" charset="0"/>
              </a:rPr>
              <a:pPr>
                <a:lnSpc>
                  <a:spcPct val="100000"/>
                </a:lnSpc>
                <a:spcBef>
                  <a:spcPct val="0"/>
                </a:spcBef>
                <a:buClrTx/>
                <a:buSzTx/>
                <a:buFontTx/>
                <a:buNone/>
              </a:pPr>
              <a:t>42</a:t>
            </a:fld>
            <a:endParaRPr lang="en-US" altLang="en-US" sz="1200">
              <a:latin typeface="Arial" panose="020B0604020202020204" pitchFamily="34" charset="0"/>
            </a:endParaRPr>
          </a:p>
        </p:txBody>
      </p:sp>
      <p:grpSp>
        <p:nvGrpSpPr>
          <p:cNvPr id="83975" name="Group 67"/>
          <p:cNvGrpSpPr>
            <a:grpSpLocks/>
          </p:cNvGrpSpPr>
          <p:nvPr/>
        </p:nvGrpSpPr>
        <p:grpSpPr bwMode="auto">
          <a:xfrm>
            <a:off x="1054100" y="836613"/>
            <a:ext cx="7658100" cy="3984625"/>
            <a:chOff x="1066800" y="1371600"/>
            <a:chExt cx="7194549" cy="3984625"/>
          </a:xfrm>
        </p:grpSpPr>
        <p:sp>
          <p:nvSpPr>
            <p:cNvPr id="83976" name="Oval 76"/>
            <p:cNvSpPr>
              <a:spLocks noChangeArrowheads="1"/>
            </p:cNvSpPr>
            <p:nvPr/>
          </p:nvSpPr>
          <p:spPr bwMode="auto">
            <a:xfrm>
              <a:off x="19812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7" name="Oval 76"/>
            <p:cNvSpPr>
              <a:spLocks noChangeArrowheads="1"/>
            </p:cNvSpPr>
            <p:nvPr/>
          </p:nvSpPr>
          <p:spPr bwMode="auto">
            <a:xfrm>
              <a:off x="10668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8" name="Oval 76"/>
            <p:cNvSpPr>
              <a:spLocks noChangeArrowheads="1"/>
            </p:cNvSpPr>
            <p:nvPr/>
          </p:nvSpPr>
          <p:spPr bwMode="auto">
            <a:xfrm>
              <a:off x="56388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79" name="Oval 76"/>
            <p:cNvSpPr>
              <a:spLocks noChangeArrowheads="1"/>
            </p:cNvSpPr>
            <p:nvPr/>
          </p:nvSpPr>
          <p:spPr bwMode="auto">
            <a:xfrm>
              <a:off x="47244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0" name="Oval 76"/>
            <p:cNvSpPr>
              <a:spLocks noChangeArrowheads="1"/>
            </p:cNvSpPr>
            <p:nvPr/>
          </p:nvSpPr>
          <p:spPr bwMode="auto">
            <a:xfrm>
              <a:off x="38100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1" name="Oval 76"/>
            <p:cNvSpPr>
              <a:spLocks noChangeArrowheads="1"/>
            </p:cNvSpPr>
            <p:nvPr/>
          </p:nvSpPr>
          <p:spPr bwMode="auto">
            <a:xfrm>
              <a:off x="28956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2" name="Oval 76"/>
            <p:cNvSpPr>
              <a:spLocks noChangeArrowheads="1"/>
            </p:cNvSpPr>
            <p:nvPr/>
          </p:nvSpPr>
          <p:spPr bwMode="auto">
            <a:xfrm>
              <a:off x="65532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3" name="Oval 76"/>
            <p:cNvSpPr>
              <a:spLocks noChangeArrowheads="1"/>
            </p:cNvSpPr>
            <p:nvPr/>
          </p:nvSpPr>
          <p:spPr bwMode="auto">
            <a:xfrm>
              <a:off x="7467600" y="4724400"/>
              <a:ext cx="793749" cy="631825"/>
            </a:xfrm>
            <a:prstGeom prst="ellipse">
              <a:avLst/>
            </a:prstGeom>
            <a:solidFill>
              <a:schemeClr val="accent1">
                <a:lumMod val="20000"/>
                <a:lumOff val="8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access</a:t>
              </a:r>
            </a:p>
            <a:p>
              <a:pPr algn="ctr">
                <a:lnSpc>
                  <a:spcPct val="100000"/>
                </a:lnSpc>
                <a:spcBef>
                  <a:spcPct val="0"/>
                </a:spcBef>
                <a:buClrTx/>
                <a:buSzTx/>
                <a:buFontTx/>
                <a:buNone/>
              </a:pPr>
              <a:r>
                <a:rPr lang="en-US" altLang="en-US" sz="1600">
                  <a:latin typeface="Arial" panose="020B0604020202020204" pitchFamily="34" charset="0"/>
                </a:rPr>
                <a:t>ISP</a:t>
              </a:r>
            </a:p>
          </p:txBody>
        </p:sp>
        <p:sp>
          <p:nvSpPr>
            <p:cNvPr id="83984" name="Oval 33"/>
            <p:cNvSpPr>
              <a:spLocks noChangeArrowheads="1"/>
            </p:cNvSpPr>
            <p:nvPr/>
          </p:nvSpPr>
          <p:spPr bwMode="auto">
            <a:xfrm>
              <a:off x="2438400" y="3429000"/>
              <a:ext cx="1863725" cy="790575"/>
            </a:xfrm>
            <a:prstGeom prst="ellipse">
              <a:avLst/>
            </a:prstGeom>
            <a:solidFill>
              <a:schemeClr val="hlink"/>
            </a:solidFill>
            <a:ln w="19050">
              <a:solidFill>
                <a:schemeClr val="bg2"/>
              </a:solidFill>
              <a:prstDash val="lgDash"/>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b="1">
                  <a:solidFill>
                    <a:srgbClr val="0070C0"/>
                  </a:solidFill>
                  <a:latin typeface="Arial" panose="020B0604020202020204" pitchFamily="34" charset="0"/>
                </a:rPr>
                <a:t>ISP vùng</a:t>
              </a:r>
            </a:p>
          </p:txBody>
        </p:sp>
        <p:sp>
          <p:nvSpPr>
            <p:cNvPr id="83985" name="Oval 33"/>
            <p:cNvSpPr>
              <a:spLocks noChangeArrowheads="1"/>
            </p:cNvSpPr>
            <p:nvPr/>
          </p:nvSpPr>
          <p:spPr bwMode="auto">
            <a:xfrm>
              <a:off x="4800600" y="3429000"/>
              <a:ext cx="1863725" cy="790575"/>
            </a:xfrm>
            <a:prstGeom prst="ellipse">
              <a:avLst/>
            </a:prstGeom>
            <a:solidFill>
              <a:schemeClr val="hlink"/>
            </a:solidFill>
            <a:ln w="19050">
              <a:solidFill>
                <a:schemeClr val="bg2"/>
              </a:solidFill>
              <a:prstDash val="lgDash"/>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b="1">
                  <a:solidFill>
                    <a:srgbClr val="0070C0"/>
                  </a:solidFill>
                  <a:latin typeface="Arial" panose="020B0604020202020204" pitchFamily="34" charset="0"/>
                </a:rPr>
                <a:t>ISP vùng</a:t>
              </a:r>
            </a:p>
          </p:txBody>
        </p:sp>
        <p:sp>
          <p:nvSpPr>
            <p:cNvPr id="79" name="Rectangle 78"/>
            <p:cNvSpPr/>
            <p:nvPr/>
          </p:nvSpPr>
          <p:spPr>
            <a:xfrm>
              <a:off x="2133157" y="2819400"/>
              <a:ext cx="750177" cy="4572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7030A0"/>
                  </a:solidFill>
                  <a:latin typeface="Arial" panose="020B0604020202020204" pitchFamily="34" charset="0"/>
                  <a:cs typeface="Arial" panose="020B0604020202020204" pitchFamily="34" charset="0"/>
                </a:rPr>
                <a:t>IXP</a:t>
              </a:r>
            </a:p>
          </p:txBody>
        </p:sp>
        <p:sp>
          <p:nvSpPr>
            <p:cNvPr id="80" name="Rectangle 79"/>
            <p:cNvSpPr/>
            <p:nvPr/>
          </p:nvSpPr>
          <p:spPr>
            <a:xfrm>
              <a:off x="4693903" y="2743200"/>
              <a:ext cx="715876" cy="4572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7030A0"/>
                  </a:solidFill>
                  <a:latin typeface="Arial" panose="020B0604020202020204" pitchFamily="34" charset="0"/>
                  <a:cs typeface="Arial" panose="020B0604020202020204" pitchFamily="34" charset="0"/>
                </a:rPr>
                <a:t>IXP</a:t>
              </a:r>
            </a:p>
          </p:txBody>
        </p:sp>
        <p:sp>
          <p:nvSpPr>
            <p:cNvPr id="83988" name="Oval 34"/>
            <p:cNvSpPr>
              <a:spLocks noChangeArrowheads="1"/>
            </p:cNvSpPr>
            <p:nvPr/>
          </p:nvSpPr>
          <p:spPr bwMode="auto">
            <a:xfrm>
              <a:off x="1143000" y="1600200"/>
              <a:ext cx="1863725" cy="790575"/>
            </a:xfrm>
            <a:prstGeom prst="ellipse">
              <a:avLst/>
            </a:prstGeom>
            <a:solidFill>
              <a:schemeClr val="accent5">
                <a:lumMod val="40000"/>
                <a:lumOff val="6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b="1">
                  <a:solidFill>
                    <a:schemeClr val="accent6">
                      <a:lumMod val="75000"/>
                    </a:schemeClr>
                  </a:solidFill>
                  <a:latin typeface="Arial" panose="020B0604020202020204" pitchFamily="34" charset="0"/>
                </a:rPr>
                <a:t>ISP cấp 1</a:t>
              </a:r>
            </a:p>
          </p:txBody>
        </p:sp>
        <p:sp>
          <p:nvSpPr>
            <p:cNvPr id="83989" name="Oval 34"/>
            <p:cNvSpPr>
              <a:spLocks noChangeArrowheads="1"/>
            </p:cNvSpPr>
            <p:nvPr/>
          </p:nvSpPr>
          <p:spPr bwMode="auto">
            <a:xfrm>
              <a:off x="3352800" y="1600200"/>
              <a:ext cx="1863725" cy="790575"/>
            </a:xfrm>
            <a:prstGeom prst="ellipse">
              <a:avLst/>
            </a:prstGeom>
            <a:solidFill>
              <a:schemeClr val="accent5">
                <a:lumMod val="40000"/>
                <a:lumOff val="60000"/>
              </a:schemeClr>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b="1">
                  <a:solidFill>
                    <a:schemeClr val="accent6">
                      <a:lumMod val="75000"/>
                    </a:schemeClr>
                  </a:solidFill>
                  <a:latin typeface="Arial" panose="020B0604020202020204" pitchFamily="34" charset="0"/>
                </a:rPr>
                <a:t>ISP cấp 1</a:t>
              </a:r>
            </a:p>
          </p:txBody>
        </p:sp>
        <p:sp>
          <p:nvSpPr>
            <p:cNvPr id="83990" name="Oval 34"/>
            <p:cNvSpPr>
              <a:spLocks noChangeArrowheads="1"/>
            </p:cNvSpPr>
            <p:nvPr/>
          </p:nvSpPr>
          <p:spPr bwMode="auto">
            <a:xfrm>
              <a:off x="5638800" y="1600200"/>
              <a:ext cx="1981200" cy="838200"/>
            </a:xfrm>
            <a:prstGeom prst="ellipse">
              <a:avLst/>
            </a:prstGeom>
            <a:solidFill>
              <a:srgbClr val="FFFFCC"/>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800" b="1">
                  <a:solidFill>
                    <a:srgbClr val="00B050"/>
                  </a:solidFill>
                  <a:latin typeface="Arial" panose="020B0604020202020204" pitchFamily="34" charset="0"/>
                </a:rPr>
                <a:t>Content provider</a:t>
              </a:r>
            </a:p>
          </p:txBody>
        </p:sp>
        <p:cxnSp>
          <p:nvCxnSpPr>
            <p:cNvPr id="84" name="Straight Connector 83"/>
            <p:cNvCxnSpPr>
              <a:endCxn id="83977"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3984"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3984" idx="3"/>
            </p:cNvCxnSpPr>
            <p:nvPr/>
          </p:nvCxnSpPr>
          <p:spPr>
            <a:xfrm rot="5400000">
              <a:off x="2265002" y="4277579"/>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flipH="1">
              <a:off x="1828910" y="3276600"/>
              <a:ext cx="680082" cy="1600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706927" cy="45720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7030A0"/>
                  </a:solidFill>
                  <a:latin typeface="Arial" panose="020B0604020202020204" pitchFamily="34" charset="0"/>
                  <a:cs typeface="Arial" panose="020B0604020202020204" pitchFamily="34" charset="0"/>
                </a:rPr>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985" idx="2"/>
              <a:endCxn id="83984" idx="6"/>
            </p:cNvCxnSpPr>
            <p:nvPr/>
          </p:nvCxnSpPr>
          <p:spPr>
            <a:xfrm rot="10800000">
              <a:off x="4301663" y="3824287"/>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40" y="4288691"/>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5" y="4425225"/>
              <a:ext cx="544512"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3985" idx="5"/>
            </p:cNvCxnSpPr>
            <p:nvPr/>
          </p:nvCxnSpPr>
          <p:spPr>
            <a:xfrm rot="16200000" flipH="1">
              <a:off x="6276142" y="4218669"/>
              <a:ext cx="620713"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3990" idx="4"/>
            </p:cNvCxnSpPr>
            <p:nvPr/>
          </p:nvCxnSpPr>
          <p:spPr>
            <a:xfrm rot="16200000" flipH="1">
              <a:off x="5747410" y="3320740"/>
              <a:ext cx="2297112"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Arial" panose="020B0604020202020204" pitchFamily="34" charset="0"/>
                <a:cs typeface="Arial" panose="020B0604020202020204" pitchFamily="34" charset="0"/>
              </a:endParaRPr>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a:off x="2209218" y="2362200"/>
              <a:ext cx="299773"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3988" idx="5"/>
            </p:cNvCxnSpPr>
            <p:nvPr/>
          </p:nvCxnSpPr>
          <p:spPr>
            <a:xfrm rot="16200000" flipH="1">
              <a:off x="3070757" y="1938324"/>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a:off x="7669261" y="3276600"/>
              <a:ext cx="178969" cy="145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9" y="3472201"/>
              <a:ext cx="1535112"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flipH="1">
              <a:off x="6095826" y="3048000"/>
              <a:ext cx="1219971" cy="468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flipH="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7"/>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6019"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91440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2"/>
          <p:cNvSpPr>
            <a:spLocks noGrp="1" noChangeArrowheads="1"/>
          </p:cNvSpPr>
          <p:nvPr>
            <p:ph type="title" idx="4294967295"/>
          </p:nvPr>
        </p:nvSpPr>
        <p:spPr>
          <a:xfrm>
            <a:off x="233363" y="11430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ISP cấp 1: như là Sprint</a:t>
            </a:r>
          </a:p>
        </p:txBody>
      </p:sp>
      <p:grpSp>
        <p:nvGrpSpPr>
          <p:cNvPr id="2" name="Group 187"/>
          <p:cNvGrpSpPr>
            <a:grpSpLocks/>
          </p:cNvGrpSpPr>
          <p:nvPr/>
        </p:nvGrpSpPr>
        <p:grpSpPr bwMode="auto">
          <a:xfrm>
            <a:off x="1371600" y="1662113"/>
            <a:ext cx="3179763" cy="3081337"/>
            <a:chOff x="864" y="1047"/>
            <a:chExt cx="2003" cy="1941"/>
          </a:xfrm>
        </p:grpSpPr>
        <p:sp>
          <p:nvSpPr>
            <p:cNvPr id="8602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2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2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28" name="Group 208"/>
            <p:cNvGrpSpPr>
              <a:grpSpLocks/>
            </p:cNvGrpSpPr>
            <p:nvPr/>
          </p:nvGrpSpPr>
          <p:grpSpPr bwMode="auto">
            <a:xfrm flipH="1">
              <a:off x="1617" y="2063"/>
              <a:ext cx="775" cy="284"/>
              <a:chOff x="2927" y="2500"/>
              <a:chExt cx="949" cy="332"/>
            </a:xfrm>
          </p:grpSpPr>
          <p:sp>
            <p:nvSpPr>
              <p:cNvPr id="86100"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1"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102"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2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3" name="Text Box 272"/>
            <p:cNvSpPr txBox="1">
              <a:spLocks noChangeArrowheads="1"/>
            </p:cNvSpPr>
            <p:nvPr/>
          </p:nvSpPr>
          <p:spPr bwMode="auto">
            <a:xfrm>
              <a:off x="1583" y="2691"/>
              <a:ext cx="12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Đến/từ khách hàng</a:t>
              </a:r>
            </a:p>
          </p:txBody>
        </p:sp>
        <p:sp>
          <p:nvSpPr>
            <p:cNvPr id="86034" name="Text Box 273"/>
            <p:cNvSpPr txBox="1">
              <a:spLocks noChangeArrowheads="1"/>
            </p:cNvSpPr>
            <p:nvPr/>
          </p:nvSpPr>
          <p:spPr bwMode="auto">
            <a:xfrm>
              <a:off x="2262" y="1699"/>
              <a:ext cx="54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peering</a:t>
              </a:r>
            </a:p>
          </p:txBody>
        </p:sp>
        <p:sp>
          <p:nvSpPr>
            <p:cNvPr id="86035" name="Text Box 274"/>
            <p:cNvSpPr txBox="1">
              <a:spLocks noChangeArrowheads="1"/>
            </p:cNvSpPr>
            <p:nvPr/>
          </p:nvSpPr>
          <p:spPr bwMode="auto">
            <a:xfrm>
              <a:off x="1636" y="1367"/>
              <a:ext cx="108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600">
                  <a:latin typeface="Arial" panose="020B0604020202020204" pitchFamily="34" charset="0"/>
                </a:rPr>
                <a:t> đến/từbackbone</a:t>
              </a:r>
            </a:p>
          </p:txBody>
        </p:sp>
        <p:sp>
          <p:nvSpPr>
            <p:cNvPr id="8603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3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3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4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1" name="Group 296"/>
            <p:cNvGrpSpPr>
              <a:grpSpLocks/>
            </p:cNvGrpSpPr>
            <p:nvPr/>
          </p:nvGrpSpPr>
          <p:grpSpPr bwMode="auto">
            <a:xfrm>
              <a:off x="2376" y="2519"/>
              <a:ext cx="83" cy="167"/>
              <a:chOff x="4467" y="2745"/>
              <a:chExt cx="96" cy="345"/>
            </a:xfrm>
          </p:grpSpPr>
          <p:sp>
            <p:nvSpPr>
              <p:cNvPr id="86098"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9"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3" name="Group 301"/>
            <p:cNvGrpSpPr>
              <a:grpSpLocks/>
            </p:cNvGrpSpPr>
            <p:nvPr/>
          </p:nvGrpSpPr>
          <p:grpSpPr bwMode="auto">
            <a:xfrm>
              <a:off x="1977" y="2528"/>
              <a:ext cx="84" cy="167"/>
              <a:chOff x="4467" y="2745"/>
              <a:chExt cx="96" cy="345"/>
            </a:xfrm>
          </p:grpSpPr>
          <p:sp>
            <p:nvSpPr>
              <p:cNvPr id="86096"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7"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grpSp>
          <p:nvGrpSpPr>
            <p:cNvPr id="86045" name="Group 306"/>
            <p:cNvGrpSpPr>
              <a:grpSpLocks/>
            </p:cNvGrpSpPr>
            <p:nvPr/>
          </p:nvGrpSpPr>
          <p:grpSpPr bwMode="auto">
            <a:xfrm>
              <a:off x="1545" y="2526"/>
              <a:ext cx="92" cy="167"/>
              <a:chOff x="4467" y="2745"/>
              <a:chExt cx="96" cy="345"/>
            </a:xfrm>
          </p:grpSpPr>
          <p:sp>
            <p:nvSpPr>
              <p:cNvPr id="86094"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5"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4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latin typeface="Arial" panose="020B0604020202020204" pitchFamily="34" charset="0"/>
                </a:rPr>
                <a:t>…</a:t>
              </a:r>
            </a:p>
          </p:txBody>
        </p:sp>
        <p:sp>
          <p:nvSpPr>
            <p:cNvPr id="86047" name="Text Box 310"/>
            <p:cNvSpPr txBox="1">
              <a:spLocks noChangeArrowheads="1"/>
            </p:cNvSpPr>
            <p:nvPr/>
          </p:nvSpPr>
          <p:spPr bwMode="auto">
            <a:xfrm>
              <a:off x="1415" y="1047"/>
              <a:ext cx="129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1400">
                  <a:solidFill>
                    <a:srgbClr val="FF0000"/>
                  </a:solidFill>
                  <a:latin typeface="Arial" panose="020B0604020202020204" pitchFamily="34" charset="0"/>
                </a:rPr>
                <a:t>POP: point-of-presence</a:t>
              </a:r>
            </a:p>
          </p:txBody>
        </p:sp>
        <p:grpSp>
          <p:nvGrpSpPr>
            <p:cNvPr id="86048" name="Group 131"/>
            <p:cNvGrpSpPr>
              <a:grpSpLocks/>
            </p:cNvGrpSpPr>
            <p:nvPr/>
          </p:nvGrpSpPr>
          <p:grpSpPr bwMode="auto">
            <a:xfrm>
              <a:off x="1575" y="1880"/>
              <a:ext cx="415" cy="197"/>
              <a:chOff x="2356" y="1300"/>
              <a:chExt cx="555" cy="194"/>
            </a:xfrm>
          </p:grpSpPr>
          <p:sp>
            <p:nvSpPr>
              <p:cNvPr id="86086"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87"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8"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9" name="Group 135"/>
              <p:cNvGrpSpPr>
                <a:grpSpLocks/>
              </p:cNvGrpSpPr>
              <p:nvPr/>
            </p:nvGrpSpPr>
            <p:grpSpPr bwMode="auto">
              <a:xfrm>
                <a:off x="2468" y="1332"/>
                <a:ext cx="310" cy="60"/>
                <a:chOff x="2468" y="1332"/>
                <a:chExt cx="310" cy="60"/>
              </a:xfrm>
            </p:grpSpPr>
            <p:sp>
              <p:nvSpPr>
                <p:cNvPr id="86092"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93"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90"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91"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49" name="Group 140"/>
            <p:cNvGrpSpPr>
              <a:grpSpLocks/>
            </p:cNvGrpSpPr>
            <p:nvPr/>
          </p:nvGrpSpPr>
          <p:grpSpPr bwMode="auto">
            <a:xfrm>
              <a:off x="2038" y="1886"/>
              <a:ext cx="413" cy="199"/>
              <a:chOff x="2356" y="1300"/>
              <a:chExt cx="555" cy="194"/>
            </a:xfrm>
          </p:grpSpPr>
          <p:sp>
            <p:nvSpPr>
              <p:cNvPr id="86078"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9"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80"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81" name="Group 144"/>
              <p:cNvGrpSpPr>
                <a:grpSpLocks/>
              </p:cNvGrpSpPr>
              <p:nvPr/>
            </p:nvGrpSpPr>
            <p:grpSpPr bwMode="auto">
              <a:xfrm>
                <a:off x="2468" y="1332"/>
                <a:ext cx="310" cy="60"/>
                <a:chOff x="2468" y="1332"/>
                <a:chExt cx="310" cy="60"/>
              </a:xfrm>
            </p:grpSpPr>
            <p:sp>
              <p:nvSpPr>
                <p:cNvPr id="86084"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85"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82"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83"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0" name="Group 149"/>
            <p:cNvGrpSpPr>
              <a:grpSpLocks/>
            </p:cNvGrpSpPr>
            <p:nvPr/>
          </p:nvGrpSpPr>
          <p:grpSpPr bwMode="auto">
            <a:xfrm>
              <a:off x="1425" y="2322"/>
              <a:ext cx="343" cy="204"/>
              <a:chOff x="2356" y="1300"/>
              <a:chExt cx="555" cy="194"/>
            </a:xfrm>
          </p:grpSpPr>
          <p:sp>
            <p:nvSpPr>
              <p:cNvPr id="86070"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71"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72"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73" name="Group 153"/>
              <p:cNvGrpSpPr>
                <a:grpSpLocks/>
              </p:cNvGrpSpPr>
              <p:nvPr/>
            </p:nvGrpSpPr>
            <p:grpSpPr bwMode="auto">
              <a:xfrm>
                <a:off x="2468" y="1332"/>
                <a:ext cx="310" cy="60"/>
                <a:chOff x="2468" y="1332"/>
                <a:chExt cx="310" cy="60"/>
              </a:xfrm>
            </p:grpSpPr>
            <p:sp>
              <p:nvSpPr>
                <p:cNvPr id="86076"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77"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74"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75"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1" name="Group 167"/>
            <p:cNvGrpSpPr>
              <a:grpSpLocks/>
            </p:cNvGrpSpPr>
            <p:nvPr/>
          </p:nvGrpSpPr>
          <p:grpSpPr bwMode="auto">
            <a:xfrm>
              <a:off x="2242" y="2332"/>
              <a:ext cx="343" cy="204"/>
              <a:chOff x="2356" y="1300"/>
              <a:chExt cx="555" cy="194"/>
            </a:xfrm>
          </p:grpSpPr>
          <p:sp>
            <p:nvSpPr>
              <p:cNvPr id="8606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6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6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65" name="Group 171"/>
              <p:cNvGrpSpPr>
                <a:grpSpLocks/>
              </p:cNvGrpSpPr>
              <p:nvPr/>
            </p:nvGrpSpPr>
            <p:grpSpPr bwMode="auto">
              <a:xfrm>
                <a:off x="2468" y="1332"/>
                <a:ext cx="310" cy="60"/>
                <a:chOff x="2468" y="1332"/>
                <a:chExt cx="310" cy="60"/>
              </a:xfrm>
            </p:grpSpPr>
            <p:sp>
              <p:nvSpPr>
                <p:cNvPr id="86068"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9"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66"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67"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86052" name="Group 176"/>
            <p:cNvGrpSpPr>
              <a:grpSpLocks/>
            </p:cNvGrpSpPr>
            <p:nvPr/>
          </p:nvGrpSpPr>
          <p:grpSpPr bwMode="auto">
            <a:xfrm>
              <a:off x="1847" y="2327"/>
              <a:ext cx="343" cy="204"/>
              <a:chOff x="2356" y="1300"/>
              <a:chExt cx="555" cy="194"/>
            </a:xfrm>
          </p:grpSpPr>
          <p:sp>
            <p:nvSpPr>
              <p:cNvPr id="8605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8605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8605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86057" name="Group 180"/>
              <p:cNvGrpSpPr>
                <a:grpSpLocks/>
              </p:cNvGrpSpPr>
              <p:nvPr/>
            </p:nvGrpSpPr>
            <p:grpSpPr bwMode="auto">
              <a:xfrm>
                <a:off x="2468" y="1332"/>
                <a:ext cx="310" cy="60"/>
                <a:chOff x="2468" y="1332"/>
                <a:chExt cx="310" cy="60"/>
              </a:xfrm>
            </p:grpSpPr>
            <p:sp>
              <p:nvSpPr>
                <p:cNvPr id="86060"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86061"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86058"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86059"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86053"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sp>
        <p:nvSpPr>
          <p:cNvPr id="860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7DBA51E-C358-4BDD-9975-035DD53A4B99}" type="slidenum">
              <a:rPr lang="en-US" altLang="en-US" sz="1200">
                <a:latin typeface="Arial" panose="020B0604020202020204" pitchFamily="34" charset="0"/>
              </a:rPr>
              <a:pPr>
                <a:lnSpc>
                  <a:spcPct val="100000"/>
                </a:lnSpc>
                <a:spcBef>
                  <a:spcPct val="0"/>
                </a:spcBef>
                <a:buClrTx/>
                <a:buSzTx/>
                <a:buFontTx/>
                <a:buNone/>
              </a:pPr>
              <a:t>43</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880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880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Tx/>
              <a:buNone/>
            </a:pPr>
            <a:r>
              <a:rPr lang="en-US" altLang="en-US" sz="2800">
                <a:solidFill>
                  <a:srgbClr val="C00000"/>
                </a:solidFill>
                <a:latin typeface="Arial" panose="020B0604020202020204" pitchFamily="34" charset="0"/>
                <a:ea typeface="ＭＳ Ｐゴシック" panose="020B0600070205080204" pitchFamily="34" charset="-128"/>
              </a:rPr>
              <a:t>1.4 Độ trễ, sự mất mát, thông lượng trong mạng</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1.5</a:t>
            </a:r>
            <a:r>
              <a:rPr lang="en-US" altLang="en-US" sz="2800">
                <a:latin typeface="Arial" panose="020B0604020202020204" pitchFamily="34" charset="0"/>
                <a:ea typeface="ＭＳ Ｐゴシック" panose="020B0600070205080204" pitchFamily="34" charset="-128"/>
              </a:rPr>
              <a:t>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88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217F8D7-D961-48FC-99E8-AE76F7E44979}" type="slidenum">
              <a:rPr lang="en-US" altLang="en-US" sz="1200">
                <a:latin typeface="Arial" panose="020B0604020202020204" pitchFamily="34" charset="0"/>
              </a:rPr>
              <a:pPr>
                <a:lnSpc>
                  <a:spcPct val="100000"/>
                </a:lnSpc>
                <a:spcBef>
                  <a:spcPct val="0"/>
                </a:spcBef>
                <a:buClrTx/>
                <a:buSzTx/>
                <a:buFontTx/>
                <a:buNone/>
              </a:pPr>
              <a:t>44</a:t>
            </a:fld>
            <a:endParaRPr lang="en-US" altLang="en-US" sz="1200">
              <a:latin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CAA1861-0D72-1E68-96FE-9FF3C5FA16A4}"/>
              </a:ext>
            </a:extLst>
          </p:cNvPr>
          <p:cNvGrpSpPr/>
          <p:nvPr/>
        </p:nvGrpSpPr>
        <p:grpSpPr>
          <a:xfrm>
            <a:off x="2199080" y="4269695"/>
            <a:ext cx="1585468" cy="906025"/>
            <a:chOff x="7493876" y="2774731"/>
            <a:chExt cx="1481958" cy="894622"/>
          </a:xfrm>
        </p:grpSpPr>
        <p:sp>
          <p:nvSpPr>
            <p:cNvPr id="22" name="Freeform 59">
              <a:extLst>
                <a:ext uri="{FF2B5EF4-FFF2-40B4-BE49-F238E27FC236}">
                  <a16:creationId xmlns:a16="http://schemas.microsoft.com/office/drawing/2014/main" id="{972F8695-CA03-AE70-4DB9-E378EB1C2A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 name="Oval 22">
              <a:extLst>
                <a:ext uri="{FF2B5EF4-FFF2-40B4-BE49-F238E27FC236}">
                  <a16:creationId xmlns:a16="http://schemas.microsoft.com/office/drawing/2014/main" id="{E554D54D-8F51-CF36-BAFE-25F9723DA04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 name="Group 23">
              <a:extLst>
                <a:ext uri="{FF2B5EF4-FFF2-40B4-BE49-F238E27FC236}">
                  <a16:creationId xmlns:a16="http://schemas.microsoft.com/office/drawing/2014/main" id="{EFB03EB7-8DE5-69F3-666E-3056FAB8C48E}"/>
                </a:ext>
              </a:extLst>
            </p:cNvPr>
            <p:cNvGrpSpPr/>
            <p:nvPr/>
          </p:nvGrpSpPr>
          <p:grpSpPr>
            <a:xfrm>
              <a:off x="7713663" y="2848339"/>
              <a:ext cx="1042107" cy="425543"/>
              <a:chOff x="7786941" y="2884917"/>
              <a:chExt cx="897649" cy="353919"/>
            </a:xfrm>
          </p:grpSpPr>
          <p:sp>
            <p:nvSpPr>
              <p:cNvPr id="25" name="Freeform 62">
                <a:extLst>
                  <a:ext uri="{FF2B5EF4-FFF2-40B4-BE49-F238E27FC236}">
                    <a16:creationId xmlns:a16="http://schemas.microsoft.com/office/drawing/2014/main" id="{30A3ABBC-D8B4-9C05-C2A8-EBC1FDC14CD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63">
                <a:extLst>
                  <a:ext uri="{FF2B5EF4-FFF2-40B4-BE49-F238E27FC236}">
                    <a16:creationId xmlns:a16="http://schemas.microsoft.com/office/drawing/2014/main" id="{78937B08-1461-A6F3-D927-4976E8E6B5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64">
                <a:extLst>
                  <a:ext uri="{FF2B5EF4-FFF2-40B4-BE49-F238E27FC236}">
                    <a16:creationId xmlns:a16="http://schemas.microsoft.com/office/drawing/2014/main" id="{C6B44A48-8507-1CFF-4D15-3FDF504E51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65">
                <a:extLst>
                  <a:ext uri="{FF2B5EF4-FFF2-40B4-BE49-F238E27FC236}">
                    <a16:creationId xmlns:a16="http://schemas.microsoft.com/office/drawing/2014/main" id="{17859D80-FC5F-BDB2-95CD-6E90E1F9C2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901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0115"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296988"/>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2"/>
          <p:cNvSpPr>
            <a:spLocks noGrp="1" noChangeArrowheads="1"/>
          </p:cNvSpPr>
          <p:nvPr>
            <p:ph type="title" idx="4294967295"/>
          </p:nvPr>
        </p:nvSpPr>
        <p:spPr>
          <a:xfrm>
            <a:off x="46038" y="95250"/>
            <a:ext cx="91440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mất mát và độ trễ xảy ra như thế nào?</a:t>
            </a:r>
          </a:p>
        </p:txBody>
      </p:sp>
      <p:sp>
        <p:nvSpPr>
          <p:cNvPr id="90117" name="Rectangle 3"/>
          <p:cNvSpPr>
            <a:spLocks noGrp="1" noChangeArrowheads="1"/>
          </p:cNvSpPr>
          <p:nvPr>
            <p:ph type="body" sz="half" idx="4294967295"/>
          </p:nvPr>
        </p:nvSpPr>
        <p:spPr>
          <a:xfrm>
            <a:off x="325438" y="1403350"/>
            <a:ext cx="8818562" cy="2114550"/>
          </a:xfrm>
        </p:spPr>
        <p:txBody>
          <a:bodyPr/>
          <a:lstStyle/>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Các gói tin </a:t>
            </a:r>
            <a:r>
              <a:rPr lang="en-US" altLang="en-US" i="1">
                <a:latin typeface="Arial" panose="020B0604020202020204" pitchFamily="34" charset="0"/>
                <a:ea typeface="ＭＳ Ｐゴシック" panose="020B0600070205080204" pitchFamily="34" charset="-128"/>
                <a:cs typeface="Arial" panose="020B0604020202020204" pitchFamily="34" charset="0"/>
              </a:rPr>
              <a:t>đợi trong bộ đệm của bộ định tuyến (</a:t>
            </a:r>
            <a:r>
              <a:rPr lang="en-US" altLang="en-US">
                <a:latin typeface="Arial" panose="020B0604020202020204" pitchFamily="34" charset="0"/>
                <a:ea typeface="ＭＳ Ｐゴシック" panose="020B0600070205080204" pitchFamily="34" charset="-128"/>
                <a:cs typeface="Arial" panose="020B0604020202020204" pitchFamily="34" charset="0"/>
              </a:rPr>
              <a:t>router)</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buSzPct val="75000"/>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Tốc độ đến của các gói tin đến đường liên kết (tạm thời) vượt quá khả năng của đường liên kết đầu ra</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gói tin đợi và chờ đến lượt</a:t>
            </a:r>
          </a:p>
        </p:txBody>
      </p:sp>
      <p:sp>
        <p:nvSpPr>
          <p:cNvPr id="90126" name="Line 24"/>
          <p:cNvSpPr>
            <a:spLocks noChangeShapeType="1"/>
          </p:cNvSpPr>
          <p:nvPr/>
        </p:nvSpPr>
        <p:spPr bwMode="auto">
          <a:xfrm>
            <a:off x="1609725" y="4252913"/>
            <a:ext cx="735013" cy="365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7" name="Line 25"/>
          <p:cNvSpPr>
            <a:spLocks noChangeShapeType="1"/>
          </p:cNvSpPr>
          <p:nvPr/>
        </p:nvSpPr>
        <p:spPr bwMode="auto">
          <a:xfrm flipV="1">
            <a:off x="1812925" y="4786313"/>
            <a:ext cx="528638" cy="539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8" name="Line 26"/>
          <p:cNvSpPr>
            <a:spLocks noChangeShapeType="1"/>
          </p:cNvSpPr>
          <p:nvPr/>
        </p:nvSpPr>
        <p:spPr bwMode="auto">
          <a:xfrm>
            <a:off x="3533775" y="46720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29" name="Rectangle 40"/>
          <p:cNvSpPr>
            <a:spLocks noChangeArrowheads="1"/>
          </p:cNvSpPr>
          <p:nvPr/>
        </p:nvSpPr>
        <p:spPr bwMode="auto">
          <a:xfrm>
            <a:off x="3200400" y="454342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0" name="Rectangle 41"/>
          <p:cNvSpPr>
            <a:spLocks noChangeArrowheads="1"/>
          </p:cNvSpPr>
          <p:nvPr/>
        </p:nvSpPr>
        <p:spPr bwMode="auto">
          <a:xfrm>
            <a:off x="3362325" y="454342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33" name="Line 45"/>
          <p:cNvSpPr>
            <a:spLocks noChangeShapeType="1"/>
          </p:cNvSpPr>
          <p:nvPr/>
        </p:nvSpPr>
        <p:spPr bwMode="auto">
          <a:xfrm flipV="1">
            <a:off x="2112963" y="5016500"/>
            <a:ext cx="117475"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34" name="Text Box 47"/>
          <p:cNvSpPr txBox="1">
            <a:spLocks noChangeArrowheads="1"/>
          </p:cNvSpPr>
          <p:nvPr/>
        </p:nvSpPr>
        <p:spPr bwMode="auto">
          <a:xfrm>
            <a:off x="776288" y="3848100"/>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0135" name="Text Box 48"/>
          <p:cNvSpPr txBox="1">
            <a:spLocks noChangeArrowheads="1"/>
          </p:cNvSpPr>
          <p:nvPr/>
        </p:nvSpPr>
        <p:spPr bwMode="auto">
          <a:xfrm>
            <a:off x="1052513" y="4833938"/>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0136" name="Rectangle 63"/>
          <p:cNvSpPr>
            <a:spLocks noChangeArrowheads="1"/>
          </p:cNvSpPr>
          <p:nvPr/>
        </p:nvSpPr>
        <p:spPr bwMode="auto">
          <a:xfrm>
            <a:off x="3490913" y="4481513"/>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5" name="Group 93"/>
          <p:cNvGrpSpPr>
            <a:grpSpLocks/>
          </p:cNvGrpSpPr>
          <p:nvPr/>
        </p:nvGrpSpPr>
        <p:grpSpPr bwMode="auto">
          <a:xfrm>
            <a:off x="3621088" y="3386139"/>
            <a:ext cx="4899027" cy="1236663"/>
            <a:chOff x="2259" y="2227"/>
            <a:chExt cx="3086" cy="779"/>
          </a:xfrm>
        </p:grpSpPr>
        <p:sp>
          <p:nvSpPr>
            <p:cNvPr id="90166" name="Text Box 66"/>
            <p:cNvSpPr txBox="1">
              <a:spLocks noChangeArrowheads="1"/>
            </p:cNvSpPr>
            <p:nvPr/>
          </p:nvSpPr>
          <p:spPr bwMode="auto">
            <a:xfrm>
              <a:off x="2344" y="2227"/>
              <a:ext cx="30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được truyền </a:t>
              </a:r>
              <a:r>
                <a:rPr lang="en-US" altLang="en-US" sz="2000">
                  <a:solidFill>
                    <a:srgbClr val="CC0000"/>
                  </a:solidFill>
                  <a:latin typeface="Arial" panose="020B0604020202020204" pitchFamily="34" charset="0"/>
                </a:rPr>
                <a:t>(trễ truyền tin)</a:t>
              </a:r>
            </a:p>
          </p:txBody>
        </p:sp>
        <p:sp>
          <p:nvSpPr>
            <p:cNvPr id="90167" name="Line 67"/>
            <p:cNvSpPr>
              <a:spLocks noChangeShapeType="1"/>
            </p:cNvSpPr>
            <p:nvPr/>
          </p:nvSpPr>
          <p:spPr bwMode="auto">
            <a:xfrm rot="10800000" flipV="1">
              <a:off x="2259" y="2539"/>
              <a:ext cx="853" cy="4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6" name="Group 94"/>
          <p:cNvGrpSpPr>
            <a:grpSpLocks/>
          </p:cNvGrpSpPr>
          <p:nvPr/>
        </p:nvGrpSpPr>
        <p:grpSpPr bwMode="auto">
          <a:xfrm>
            <a:off x="3338513" y="4802188"/>
            <a:ext cx="4938708" cy="792162"/>
            <a:chOff x="2103" y="3214"/>
            <a:chExt cx="3111" cy="499"/>
          </a:xfrm>
        </p:grpSpPr>
        <p:sp>
          <p:nvSpPr>
            <p:cNvPr id="90164" name="Text Box 72"/>
            <p:cNvSpPr txBox="1">
              <a:spLocks noChangeArrowheads="1"/>
            </p:cNvSpPr>
            <p:nvPr/>
          </p:nvSpPr>
          <p:spPr bwMode="auto">
            <a:xfrm>
              <a:off x="2633" y="3461"/>
              <a:ext cx="258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các gói đang đợi </a:t>
              </a:r>
              <a:r>
                <a:rPr lang="en-US" altLang="en-US" sz="2000">
                  <a:solidFill>
                    <a:srgbClr val="CC0000"/>
                  </a:solidFill>
                  <a:latin typeface="Arial" panose="020B0604020202020204" pitchFamily="34" charset="0"/>
                </a:rPr>
                <a:t>(trễ do xếp hàng)</a:t>
              </a:r>
            </a:p>
          </p:txBody>
        </p:sp>
        <p:sp>
          <p:nvSpPr>
            <p:cNvPr id="90165"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sp>
        <p:nvSpPr>
          <p:cNvPr id="90140" name="Rectangle 84"/>
          <p:cNvSpPr>
            <a:spLocks noChangeArrowheads="1"/>
          </p:cNvSpPr>
          <p:nvPr/>
        </p:nvSpPr>
        <p:spPr bwMode="auto">
          <a:xfrm>
            <a:off x="1997684" y="428307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1" name="Line 85"/>
          <p:cNvSpPr>
            <a:spLocks noChangeShapeType="1"/>
          </p:cNvSpPr>
          <p:nvPr/>
        </p:nvSpPr>
        <p:spPr bwMode="auto">
          <a:xfrm>
            <a:off x="2177071" y="4468816"/>
            <a:ext cx="212725" cy="103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42" name="Rectangle 86"/>
          <p:cNvSpPr>
            <a:spLocks noChangeArrowheads="1"/>
          </p:cNvSpPr>
          <p:nvPr/>
        </p:nvSpPr>
        <p:spPr bwMode="auto">
          <a:xfrm>
            <a:off x="1968500" y="51593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3" name="Rectangle 88"/>
          <p:cNvSpPr>
            <a:spLocks noChangeArrowheads="1"/>
          </p:cNvSpPr>
          <p:nvPr/>
        </p:nvSpPr>
        <p:spPr bwMode="auto">
          <a:xfrm>
            <a:off x="30607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4" name="Rectangle 89"/>
          <p:cNvSpPr>
            <a:spLocks noChangeArrowheads="1"/>
          </p:cNvSpPr>
          <p:nvPr/>
        </p:nvSpPr>
        <p:spPr bwMode="auto">
          <a:xfrm>
            <a:off x="29210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0145" name="Rectangle 90"/>
          <p:cNvSpPr>
            <a:spLocks noChangeArrowheads="1"/>
          </p:cNvSpPr>
          <p:nvPr/>
        </p:nvSpPr>
        <p:spPr bwMode="auto">
          <a:xfrm>
            <a:off x="2781300" y="4543425"/>
            <a:ext cx="147638" cy="20002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10" name="Group 95"/>
          <p:cNvGrpSpPr>
            <a:grpSpLocks/>
          </p:cNvGrpSpPr>
          <p:nvPr/>
        </p:nvGrpSpPr>
        <p:grpSpPr bwMode="auto">
          <a:xfrm>
            <a:off x="935037" y="4764085"/>
            <a:ext cx="7285038" cy="1747836"/>
            <a:chOff x="589" y="3190"/>
            <a:chExt cx="4589" cy="1101"/>
          </a:xfrm>
        </p:grpSpPr>
        <p:sp>
          <p:nvSpPr>
            <p:cNvPr id="90154" name="Line 91"/>
            <p:cNvSpPr>
              <a:spLocks noChangeShapeType="1"/>
            </p:cNvSpPr>
            <p:nvPr/>
          </p:nvSpPr>
          <p:spPr bwMode="auto">
            <a:xfrm rot="10800000" flipH="1">
              <a:off x="1737" y="3190"/>
              <a:ext cx="166" cy="6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0155" name="Text Box 92"/>
            <p:cNvSpPr txBox="1">
              <a:spLocks noChangeArrowheads="1"/>
            </p:cNvSpPr>
            <p:nvPr/>
          </p:nvSpPr>
          <p:spPr bwMode="auto">
            <a:xfrm>
              <a:off x="589" y="3845"/>
              <a:ext cx="458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00"/>
                  </a:solidFill>
                  <a:latin typeface="Arial" panose="020B0604020202020204" pitchFamily="34" charset="0"/>
                </a:rPr>
                <a:t>Bộ đệm rảnh rỗi (sẵn sàng): các gói tin đến sẽ bị bỏ (mất mát) </a:t>
              </a:r>
            </a:p>
            <a:p>
              <a:pPr>
                <a:lnSpc>
                  <a:spcPct val="100000"/>
                </a:lnSpc>
                <a:spcBef>
                  <a:spcPct val="0"/>
                </a:spcBef>
                <a:buClrTx/>
                <a:buSzTx/>
                <a:buFontTx/>
                <a:buNone/>
              </a:pPr>
              <a:r>
                <a:rPr lang="en-US" altLang="en-US" sz="2000">
                  <a:solidFill>
                    <a:srgbClr val="000000"/>
                  </a:solidFill>
                  <a:latin typeface="Arial" panose="020B0604020202020204" pitchFamily="34" charset="0"/>
                </a:rPr>
                <a:t>nếu không còn chỗ trống trong bộ đệm</a:t>
              </a:r>
            </a:p>
          </p:txBody>
        </p:sp>
      </p:grpSp>
      <p:grpSp>
        <p:nvGrpSpPr>
          <p:cNvPr id="90147" name="Group 64"/>
          <p:cNvGrpSpPr>
            <a:grpSpLocks/>
          </p:cNvGrpSpPr>
          <p:nvPr/>
        </p:nvGrpSpPr>
        <p:grpSpPr bwMode="auto">
          <a:xfrm>
            <a:off x="898525" y="3873500"/>
            <a:ext cx="779463" cy="679450"/>
            <a:chOff x="-44" y="1473"/>
            <a:chExt cx="981" cy="1105"/>
          </a:xfrm>
        </p:grpSpPr>
        <p:pic>
          <p:nvPicPr>
            <p:cNvPr id="90152" name="Picture 6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3" name="Freeform 66"/>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0148" name="Group 67"/>
          <p:cNvGrpSpPr>
            <a:grpSpLocks/>
          </p:cNvGrpSpPr>
          <p:nvPr/>
        </p:nvGrpSpPr>
        <p:grpSpPr bwMode="auto">
          <a:xfrm>
            <a:off x="1131888" y="4870450"/>
            <a:ext cx="779462" cy="679450"/>
            <a:chOff x="-44" y="1473"/>
            <a:chExt cx="981" cy="1105"/>
          </a:xfrm>
        </p:grpSpPr>
        <p:pic>
          <p:nvPicPr>
            <p:cNvPr id="90150"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1" name="Freeform 69"/>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014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4E41FF1A-32F7-4586-8018-05354C919E47}" type="slidenum">
              <a:rPr lang="en-US" altLang="en-US" sz="1200">
                <a:solidFill>
                  <a:srgbClr val="000000"/>
                </a:solidFill>
                <a:latin typeface="Arial" panose="020B0604020202020204" pitchFamily="34" charset="0"/>
              </a:rPr>
              <a:pPr>
                <a:lnSpc>
                  <a:spcPct val="100000"/>
                </a:lnSpc>
                <a:spcBef>
                  <a:spcPct val="0"/>
                </a:spcBef>
                <a:buClrTx/>
                <a:buSzTx/>
                <a:buFontTx/>
                <a:buNone/>
              </a:pPr>
              <a:t>45</a:t>
            </a:fld>
            <a:endParaRPr lang="en-US" altLang="en-US" sz="1200">
              <a:solidFill>
                <a:srgbClr val="000000"/>
              </a:solidFill>
              <a:latin typeface="Arial" panose="020B0604020202020204" pitchFamily="34" charset="0"/>
            </a:endParaRPr>
          </a:p>
        </p:txBody>
      </p:sp>
      <p:grpSp>
        <p:nvGrpSpPr>
          <p:cNvPr id="13" name="Group 12">
            <a:extLst>
              <a:ext uri="{FF2B5EF4-FFF2-40B4-BE49-F238E27FC236}">
                <a16:creationId xmlns:a16="http://schemas.microsoft.com/office/drawing/2014/main" id="{F9395A75-EDE8-BACD-FF84-25E7DCF44ABA}"/>
              </a:ext>
            </a:extLst>
          </p:cNvPr>
          <p:cNvGrpSpPr/>
          <p:nvPr/>
        </p:nvGrpSpPr>
        <p:grpSpPr>
          <a:xfrm>
            <a:off x="5406973" y="4242187"/>
            <a:ext cx="1511352" cy="863670"/>
            <a:chOff x="7493876" y="2774731"/>
            <a:chExt cx="1481958" cy="894622"/>
          </a:xfrm>
        </p:grpSpPr>
        <p:sp>
          <p:nvSpPr>
            <p:cNvPr id="14" name="Freeform 59">
              <a:extLst>
                <a:ext uri="{FF2B5EF4-FFF2-40B4-BE49-F238E27FC236}">
                  <a16:creationId xmlns:a16="http://schemas.microsoft.com/office/drawing/2014/main" id="{6E05B11E-593E-8061-701B-F7E6D207F48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 name="Oval 14">
              <a:extLst>
                <a:ext uri="{FF2B5EF4-FFF2-40B4-BE49-F238E27FC236}">
                  <a16:creationId xmlns:a16="http://schemas.microsoft.com/office/drawing/2014/main" id="{D76AC158-9A50-48E8-51C3-6391205521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 name="Group 15">
              <a:extLst>
                <a:ext uri="{FF2B5EF4-FFF2-40B4-BE49-F238E27FC236}">
                  <a16:creationId xmlns:a16="http://schemas.microsoft.com/office/drawing/2014/main" id="{DDEB3551-3169-952B-0E35-246BCA101E54}"/>
                </a:ext>
              </a:extLst>
            </p:cNvPr>
            <p:cNvGrpSpPr/>
            <p:nvPr/>
          </p:nvGrpSpPr>
          <p:grpSpPr>
            <a:xfrm>
              <a:off x="7713663" y="2848339"/>
              <a:ext cx="1042107" cy="425543"/>
              <a:chOff x="7786941" y="2884917"/>
              <a:chExt cx="897649" cy="353919"/>
            </a:xfrm>
          </p:grpSpPr>
          <p:sp>
            <p:nvSpPr>
              <p:cNvPr id="17" name="Freeform 62">
                <a:extLst>
                  <a:ext uri="{FF2B5EF4-FFF2-40B4-BE49-F238E27FC236}">
                    <a16:creationId xmlns:a16="http://schemas.microsoft.com/office/drawing/2014/main" id="{4237D045-D18F-86C0-B7E4-AFC5C33547D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63">
                <a:extLst>
                  <a:ext uri="{FF2B5EF4-FFF2-40B4-BE49-F238E27FC236}">
                    <a16:creationId xmlns:a16="http://schemas.microsoft.com/office/drawing/2014/main" id="{027DBF0F-43A0-34AD-6865-74D0C716CF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64">
                <a:extLst>
                  <a:ext uri="{FF2B5EF4-FFF2-40B4-BE49-F238E27FC236}">
                    <a16:creationId xmlns:a16="http://schemas.microsoft.com/office/drawing/2014/main" id="{DAFA37D3-1EA2-5D2D-692E-BD907292DB0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65">
                <a:extLst>
                  <a:ext uri="{FF2B5EF4-FFF2-40B4-BE49-F238E27FC236}">
                    <a16:creationId xmlns:a16="http://schemas.microsoft.com/office/drawing/2014/main" id="{B97648C4-F61E-26F5-E8E9-8C35AA58F0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165" name="Rectangle 4"/>
          <p:cNvSpPr>
            <a:spLocks noGrp="1" noChangeArrowheads="1"/>
          </p:cNvSpPr>
          <p:nvPr>
            <p:ph type="body" sz="half" idx="4294967295"/>
          </p:nvPr>
        </p:nvSpPr>
        <p:spPr>
          <a:xfrm>
            <a:off x="862013" y="4491038"/>
            <a:ext cx="3810000" cy="1636712"/>
          </a:xfrm>
        </p:spPr>
        <p:txBody>
          <a:bodyPr/>
          <a:lstStyle/>
          <a:p>
            <a:pPr algn="just"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d</a:t>
            </a:r>
            <a:r>
              <a:rPr lang="en-US" altLang="en-US" baseline="-25000">
                <a:solidFill>
                  <a:srgbClr val="CC0000"/>
                </a:solidFill>
                <a:latin typeface="Arial" panose="020B0604020202020204" pitchFamily="34" charset="0"/>
                <a:ea typeface="ＭＳ Ｐゴシック" panose="020B0600070205080204" pitchFamily="34" charset="-128"/>
                <a:cs typeface="Arial" panose="020B0604020202020204" pitchFamily="34" charset="0"/>
              </a:rPr>
              <a:t>proc</a:t>
            </a: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 Xử lý tại nút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Kiểm tra các bit lỗi</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Xác định đường ra</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Thông thường &lt; msec</a:t>
            </a:r>
          </a:p>
        </p:txBody>
      </p:sp>
      <p:sp>
        <p:nvSpPr>
          <p:cNvPr id="92166"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7"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68"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2169" name="Group 10"/>
          <p:cNvGrpSpPr>
            <a:grpSpLocks/>
          </p:cNvGrpSpPr>
          <p:nvPr/>
        </p:nvGrpSpPr>
        <p:grpSpPr bwMode="auto">
          <a:xfrm>
            <a:off x="3706813" y="1952625"/>
            <a:ext cx="498475" cy="119063"/>
            <a:chOff x="2208" y="2184"/>
            <a:chExt cx="176" cy="69"/>
          </a:xfrm>
        </p:grpSpPr>
        <p:grpSp>
          <p:nvGrpSpPr>
            <p:cNvPr id="92213" name="Group 11"/>
            <p:cNvGrpSpPr>
              <a:grpSpLocks/>
            </p:cNvGrpSpPr>
            <p:nvPr/>
          </p:nvGrpSpPr>
          <p:grpSpPr bwMode="auto">
            <a:xfrm>
              <a:off x="2208" y="2185"/>
              <a:ext cx="176" cy="68"/>
              <a:chOff x="2848" y="848"/>
              <a:chExt cx="140" cy="98"/>
            </a:xfrm>
          </p:grpSpPr>
          <p:sp>
            <p:nvSpPr>
              <p:cNvPr id="922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14" name="Group 15"/>
            <p:cNvGrpSpPr>
              <a:grpSpLocks/>
            </p:cNvGrpSpPr>
            <p:nvPr/>
          </p:nvGrpSpPr>
          <p:grpSpPr bwMode="auto">
            <a:xfrm flipV="1">
              <a:off x="2208" y="2184"/>
              <a:ext cx="176" cy="68"/>
              <a:chOff x="2848" y="848"/>
              <a:chExt cx="140" cy="98"/>
            </a:xfrm>
          </p:grpSpPr>
          <p:sp>
            <p:nvSpPr>
              <p:cNvPr id="922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70"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1"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2"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3"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4"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5"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6"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77"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8"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79"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0"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1"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218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sp>
        <p:nvSpPr>
          <p:cNvPr id="9218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2186" name="Text Box 39"/>
          <p:cNvSpPr txBox="1">
            <a:spLocks noChangeArrowheads="1"/>
          </p:cNvSpPr>
          <p:nvPr/>
        </p:nvSpPr>
        <p:spPr bwMode="auto">
          <a:xfrm>
            <a:off x="4922084" y="1689100"/>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Lan truyền</a:t>
            </a:r>
          </a:p>
        </p:txBody>
      </p:sp>
      <p:sp>
        <p:nvSpPr>
          <p:cNvPr id="9218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88" name="Text Box 41"/>
          <p:cNvSpPr txBox="1">
            <a:spLocks noChangeArrowheads="1"/>
          </p:cNvSpPr>
          <p:nvPr/>
        </p:nvSpPr>
        <p:spPr bwMode="auto">
          <a:xfrm>
            <a:off x="3321050" y="1095285"/>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Truyền</a:t>
            </a:r>
          </a:p>
        </p:txBody>
      </p:sp>
      <p:sp>
        <p:nvSpPr>
          <p:cNvPr id="92189"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0" name="Text Box 43"/>
          <p:cNvSpPr txBox="1">
            <a:spLocks noChangeArrowheads="1"/>
          </p:cNvSpPr>
          <p:nvPr/>
        </p:nvSpPr>
        <p:spPr bwMode="auto">
          <a:xfrm>
            <a:off x="3403483" y="2894073"/>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Xử 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tại nút</a:t>
            </a:r>
          </a:p>
        </p:txBody>
      </p:sp>
      <p:sp>
        <p:nvSpPr>
          <p:cNvPr id="92191"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2"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193" name="Text Box 46"/>
          <p:cNvSpPr txBox="1">
            <a:spLocks noChangeArrowheads="1"/>
          </p:cNvSpPr>
          <p:nvPr/>
        </p:nvSpPr>
        <p:spPr bwMode="auto">
          <a:xfrm>
            <a:off x="4622800" y="3152990"/>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Xếp hàng</a:t>
            </a:r>
          </a:p>
        </p:txBody>
      </p:sp>
      <p:sp>
        <p:nvSpPr>
          <p:cNvPr id="92194"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2195" name="Group 48"/>
          <p:cNvGrpSpPr>
            <a:grpSpLocks/>
          </p:cNvGrpSpPr>
          <p:nvPr/>
        </p:nvGrpSpPr>
        <p:grpSpPr bwMode="auto">
          <a:xfrm>
            <a:off x="6792913" y="2009775"/>
            <a:ext cx="498475" cy="119063"/>
            <a:chOff x="2208" y="2184"/>
            <a:chExt cx="176" cy="69"/>
          </a:xfrm>
        </p:grpSpPr>
        <p:grpSp>
          <p:nvGrpSpPr>
            <p:cNvPr id="92205" name="Group 49"/>
            <p:cNvGrpSpPr>
              <a:grpSpLocks/>
            </p:cNvGrpSpPr>
            <p:nvPr/>
          </p:nvGrpSpPr>
          <p:grpSpPr bwMode="auto">
            <a:xfrm>
              <a:off x="2208" y="2185"/>
              <a:ext cx="176" cy="68"/>
              <a:chOff x="2848" y="848"/>
              <a:chExt cx="140" cy="98"/>
            </a:xfrm>
          </p:grpSpPr>
          <p:sp>
            <p:nvSpPr>
              <p:cNvPr id="9221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1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2206" name="Group 53"/>
            <p:cNvGrpSpPr>
              <a:grpSpLocks/>
            </p:cNvGrpSpPr>
            <p:nvPr/>
          </p:nvGrpSpPr>
          <p:grpSpPr bwMode="auto">
            <a:xfrm flipV="1">
              <a:off x="2208" y="2184"/>
              <a:ext cx="176" cy="68"/>
              <a:chOff x="2848" y="848"/>
              <a:chExt cx="140" cy="98"/>
            </a:xfrm>
          </p:grpSpPr>
          <p:sp>
            <p:nvSpPr>
              <p:cNvPr id="9220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220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2196" name="Rectangle 58"/>
          <p:cNvSpPr>
            <a:spLocks noChangeArrowheads="1"/>
          </p:cNvSpPr>
          <p:nvPr/>
        </p:nvSpPr>
        <p:spPr bwMode="auto">
          <a:xfrm>
            <a:off x="4802188" y="4492625"/>
            <a:ext cx="412432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4488" indent="-34448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buClr>
                <a:srgbClr val="3333CC"/>
              </a:buClr>
              <a:buSzPct val="85000"/>
              <a:buFont typeface="Wingdings" panose="05000000000000000000" pitchFamily="2" charset="2"/>
              <a:buNone/>
            </a:pPr>
            <a:r>
              <a:rPr lang="en-US" altLang="en-US" sz="2400">
                <a:solidFill>
                  <a:srgbClr val="FF0000"/>
                </a:solidFill>
                <a:latin typeface="Arial" panose="020B0604020202020204" pitchFamily="34" charset="0"/>
              </a:rPr>
              <a:t> </a:t>
            </a:r>
            <a:r>
              <a:rPr lang="en-US" altLang="en-US" i="1">
                <a:solidFill>
                  <a:srgbClr val="CC0000"/>
                </a:solidFill>
                <a:latin typeface="Arial" panose="020B0604020202020204" pitchFamily="34" charset="0"/>
              </a:rPr>
              <a:t>d</a:t>
            </a:r>
            <a:r>
              <a:rPr lang="en-US" altLang="en-US" baseline="-25000">
                <a:solidFill>
                  <a:srgbClr val="CC0000"/>
                </a:solidFill>
                <a:latin typeface="Arial" panose="020B0604020202020204" pitchFamily="34" charset="0"/>
              </a:rPr>
              <a:t>queue</a:t>
            </a:r>
            <a:r>
              <a:rPr lang="en-US" altLang="en-US">
                <a:solidFill>
                  <a:srgbClr val="CC0000"/>
                </a:solidFill>
                <a:latin typeface="Arial" panose="020B0604020202020204" pitchFamily="34" charset="0"/>
              </a:rPr>
              <a:t>: Độ trễ xếp hàng</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Thời gian đợi tại cổng ra cho việc truyền dữ liệu</a:t>
            </a:r>
          </a:p>
          <a:p>
            <a:pPr algn="just">
              <a:buSzTx/>
              <a:buFont typeface="Wingdings" panose="05000000000000000000" pitchFamily="2" charset="2"/>
              <a:buChar char="§"/>
            </a:pPr>
            <a:r>
              <a:rPr lang="en-US" altLang="en-US" sz="2400">
                <a:solidFill>
                  <a:srgbClr val="000000"/>
                </a:solidFill>
                <a:latin typeface="Arial" panose="020B0604020202020204" pitchFamily="34" charset="0"/>
              </a:rPr>
              <a:t>Phụ thuộc vào mức độ tắc nghẽn của bộ định tuyến</a:t>
            </a:r>
          </a:p>
        </p:txBody>
      </p:sp>
      <p:sp>
        <p:nvSpPr>
          <p:cNvPr id="9219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nodal</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proc</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queue</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trans</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prop</a:t>
            </a:r>
            <a:endParaRPr lang="en-US" altLang="en-US" sz="2400">
              <a:solidFill>
                <a:srgbClr val="000000"/>
              </a:solidFill>
              <a:latin typeface="Arial" panose="020B0604020202020204" pitchFamily="34" charset="0"/>
            </a:endParaRPr>
          </a:p>
        </p:txBody>
      </p:sp>
      <p:grpSp>
        <p:nvGrpSpPr>
          <p:cNvPr id="92198" name="Group 66"/>
          <p:cNvGrpSpPr>
            <a:grpSpLocks/>
          </p:cNvGrpSpPr>
          <p:nvPr/>
        </p:nvGrpSpPr>
        <p:grpSpPr bwMode="auto">
          <a:xfrm>
            <a:off x="1893888" y="1541463"/>
            <a:ext cx="779462" cy="679450"/>
            <a:chOff x="-44" y="1473"/>
            <a:chExt cx="981" cy="1105"/>
          </a:xfrm>
        </p:grpSpPr>
        <p:pic>
          <p:nvPicPr>
            <p:cNvPr id="9220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2199" name="Group 69"/>
          <p:cNvGrpSpPr>
            <a:grpSpLocks/>
          </p:cNvGrpSpPr>
          <p:nvPr/>
        </p:nvGrpSpPr>
        <p:grpSpPr bwMode="auto">
          <a:xfrm>
            <a:off x="2168525" y="2524125"/>
            <a:ext cx="779463" cy="679450"/>
            <a:chOff x="-44" y="1473"/>
            <a:chExt cx="981" cy="1105"/>
          </a:xfrm>
        </p:grpSpPr>
        <p:pic>
          <p:nvPicPr>
            <p:cNvPr id="9220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46</a:t>
            </a:fld>
            <a:endParaRPr lang="en-US" altLang="en-US" sz="1200">
              <a:solidFill>
                <a:srgbClr val="000000"/>
              </a:solidFill>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pic>
        <p:nvPicPr>
          <p:cNvPr id="92163"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2"/>
          <p:cNvSpPr>
            <a:spLocks noGrp="1" noChangeArrowheads="1"/>
          </p:cNvSpPr>
          <p:nvPr>
            <p:ph type="title" idx="4294967295"/>
          </p:nvPr>
        </p:nvSpPr>
        <p:spPr>
          <a:xfrm>
            <a:off x="195263" y="134938"/>
            <a:ext cx="8948737" cy="811212"/>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Bốn nguồn gây ra chậm trễ gói tin</a:t>
            </a:r>
            <a:endParaRPr lang="en-US" altLang="en-US" sz="4800">
              <a:latin typeface="Arial" panose="020B0604020202020204" pitchFamily="34" charset="0"/>
              <a:ea typeface="ＭＳ Ｐゴシック" panose="020B0600070205080204" pitchFamily="34" charset="-128"/>
              <a:cs typeface="Arial" panose="020B0604020202020204" pitchFamily="34" charset="0"/>
            </a:endParaRPr>
          </a:p>
        </p:txBody>
      </p:sp>
      <p:sp>
        <p:nvSpPr>
          <p:cNvPr id="922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3A5B8F7E-AE03-4256-8E4F-29023F3C5409}" type="slidenum">
              <a:rPr lang="en-US" altLang="en-US" sz="1200">
                <a:solidFill>
                  <a:srgbClr val="000000"/>
                </a:solidFill>
                <a:latin typeface="Arial" panose="020B0604020202020204" pitchFamily="34" charset="0"/>
              </a:rPr>
              <a:pPr>
                <a:lnSpc>
                  <a:spcPct val="100000"/>
                </a:lnSpc>
                <a:spcBef>
                  <a:spcPct val="0"/>
                </a:spcBef>
                <a:buClrTx/>
                <a:buSzTx/>
                <a:buFontTx/>
                <a:buNone/>
              </a:pPr>
              <a:t>47</a:t>
            </a:fld>
            <a:endParaRPr lang="en-US" altLang="en-US" sz="1200">
              <a:solidFill>
                <a:srgbClr val="000000"/>
              </a:solidFill>
              <a:latin typeface="Arial" panose="020B0604020202020204" pitchFamily="34" charset="0"/>
            </a:endParaRPr>
          </a:p>
        </p:txBody>
      </p:sp>
      <p:pic>
        <p:nvPicPr>
          <p:cNvPr id="6" name="Picture 2" descr="Demo-Video_col-1-2.png (450×360)">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1" y="3033712"/>
            <a:ext cx="428625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92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Giới thiệu</a:t>
            </a:r>
          </a:p>
        </p:txBody>
      </p:sp>
      <p:sp>
        <p:nvSpPr>
          <p:cNvPr id="94211" name="Rectangle 3"/>
          <p:cNvSpPr>
            <a:spLocks noChangeArrowheads="1"/>
          </p:cNvSpPr>
          <p:nvPr/>
        </p:nvSpPr>
        <p:spPr bwMode="auto">
          <a:xfrm>
            <a:off x="279400" y="4459288"/>
            <a:ext cx="4157663"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trans</a:t>
            </a:r>
            <a:r>
              <a:rPr lang="en-US" altLang="en-US" sz="2400">
                <a:solidFill>
                  <a:srgbClr val="CC0000"/>
                </a:solidFill>
                <a:latin typeface="Arial" panose="020B0604020202020204" pitchFamily="34" charset="0"/>
              </a:rPr>
              <a:t>: Trễ do truyền:</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L</a:t>
            </a:r>
            <a:r>
              <a:rPr lang="en-US" altLang="en-US" sz="2000">
                <a:solidFill>
                  <a:srgbClr val="000000"/>
                </a:solidFill>
                <a:latin typeface="Arial" panose="020B0604020202020204" pitchFamily="34" charset="0"/>
              </a:rPr>
              <a:t>: chiều dài gói (bits) </a:t>
            </a:r>
          </a:p>
          <a:p>
            <a:pPr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R</a:t>
            </a:r>
            <a:r>
              <a:rPr lang="en-US" altLang="en-US" sz="2000">
                <a:solidFill>
                  <a:srgbClr val="000000"/>
                </a:solidFill>
                <a:latin typeface="Arial" panose="020B0604020202020204" pitchFamily="34" charset="0"/>
              </a:rPr>
              <a:t>: băng thông đường liên kết</a:t>
            </a:r>
            <a:r>
              <a:rPr lang="en-US" altLang="en-US" sz="2000" i="1">
                <a:solidFill>
                  <a:srgbClr val="000000"/>
                </a:solidFill>
                <a:latin typeface="Arial" panose="020B0604020202020204" pitchFamily="34" charset="0"/>
              </a:rPr>
              <a:t> (bps)</a:t>
            </a:r>
          </a:p>
          <a:p>
            <a:pPr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i="1" baseline="-25000">
                <a:solidFill>
                  <a:srgbClr val="CC0000"/>
                </a:solidFill>
                <a:latin typeface="Arial" panose="020B0604020202020204" pitchFamily="34" charset="0"/>
              </a:rPr>
              <a:t>trans</a:t>
            </a:r>
            <a:r>
              <a:rPr lang="en-US" altLang="en-US" sz="2000" i="1">
                <a:solidFill>
                  <a:srgbClr val="CC0000"/>
                </a:solidFill>
                <a:latin typeface="Arial" panose="020B0604020202020204" pitchFamily="34" charset="0"/>
              </a:rPr>
              <a:t> </a:t>
            </a:r>
            <a:r>
              <a:rPr lang="en-US" altLang="en-US" sz="2000" i="1">
                <a:solidFill>
                  <a:srgbClr val="000000"/>
                </a:solidFill>
                <a:latin typeface="Arial" panose="020B0604020202020204" pitchFamily="34" charset="0"/>
              </a:rPr>
              <a:t>= L/R</a:t>
            </a:r>
          </a:p>
        </p:txBody>
      </p:sp>
      <p:sp>
        <p:nvSpPr>
          <p:cNvPr id="94212" name="Rectangle 4"/>
          <p:cNvSpPr>
            <a:spLocks noChangeArrowheads="1"/>
          </p:cNvSpPr>
          <p:nvPr/>
        </p:nvSpPr>
        <p:spPr bwMode="auto">
          <a:xfrm>
            <a:off x="4718050" y="4449763"/>
            <a:ext cx="442595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eaLnBrk="1" hangingPunct="1">
              <a:buFont typeface="Wingdings" panose="05000000000000000000" pitchFamily="2" charset="2"/>
              <a:buNone/>
            </a:pPr>
            <a:r>
              <a:rPr lang="en-US" altLang="en-US" sz="2400" i="1">
                <a:solidFill>
                  <a:srgbClr val="CC0000"/>
                </a:solidFill>
                <a:latin typeface="Arial" panose="020B0604020202020204" pitchFamily="34" charset="0"/>
              </a:rPr>
              <a:t>d</a:t>
            </a:r>
            <a:r>
              <a:rPr lang="en-US" altLang="en-US" sz="2400" baseline="-25000">
                <a:solidFill>
                  <a:srgbClr val="CC0000"/>
                </a:solidFill>
                <a:latin typeface="Arial" panose="020B0604020202020204" pitchFamily="34" charset="0"/>
              </a:rPr>
              <a:t>prop</a:t>
            </a:r>
            <a:r>
              <a:rPr lang="en-US" altLang="en-US" sz="2400">
                <a:solidFill>
                  <a:srgbClr val="CC0000"/>
                </a:solidFill>
                <a:latin typeface="Arial" panose="020B0604020202020204" pitchFamily="34" charset="0"/>
              </a:rPr>
              <a:t>:  Trễ do lan truyền:</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 độ dài của đường liên kết vật lý</a:t>
            </a:r>
          </a:p>
          <a:p>
            <a:pPr algn="just" eaLnBrk="1" hangingPunct="1">
              <a:buSzTx/>
              <a:buFont typeface="Wingdings" panose="05000000000000000000" pitchFamily="2" charset="2"/>
              <a:buChar char="§"/>
            </a:pPr>
            <a:r>
              <a:rPr lang="en-US" altLang="en-US" sz="2000" i="1">
                <a:solidFill>
                  <a:srgbClr val="000000"/>
                </a:solidFill>
                <a:latin typeface="Arial" panose="020B0604020202020204" pitchFamily="34" charset="0"/>
              </a:rPr>
              <a:t>s</a:t>
            </a:r>
            <a:r>
              <a:rPr lang="en-US" altLang="en-US" sz="2000">
                <a:solidFill>
                  <a:srgbClr val="000000"/>
                </a:solidFill>
                <a:latin typeface="Arial" panose="020B0604020202020204" pitchFamily="34" charset="0"/>
              </a:rPr>
              <a:t>: tốc độ lan truyền trong môi trường (thiết bị, dây dẫn) (~2x10</a:t>
            </a:r>
            <a:r>
              <a:rPr lang="en-US" altLang="en-US" sz="2000" baseline="30000">
                <a:solidFill>
                  <a:srgbClr val="000000"/>
                </a:solidFill>
                <a:latin typeface="Arial" panose="020B0604020202020204" pitchFamily="34" charset="0"/>
              </a:rPr>
              <a:t>8</a:t>
            </a:r>
            <a:r>
              <a:rPr lang="en-US" altLang="en-US" sz="2000">
                <a:solidFill>
                  <a:srgbClr val="000000"/>
                </a:solidFill>
                <a:latin typeface="Arial" panose="020B0604020202020204" pitchFamily="34" charset="0"/>
              </a:rPr>
              <a:t> m/sec)</a:t>
            </a:r>
          </a:p>
          <a:p>
            <a:pPr algn="just" eaLnBrk="1" hangingPunct="1">
              <a:buSzTx/>
              <a:buFont typeface="Wingdings" panose="05000000000000000000" pitchFamily="2" charset="2"/>
              <a:buChar char="§"/>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r>
              <a:rPr lang="en-US" altLang="en-US" sz="2000">
                <a:solidFill>
                  <a:srgbClr val="000000"/>
                </a:solidFill>
                <a:latin typeface="Arial" panose="020B0604020202020204" pitchFamily="34" charset="0"/>
              </a:rPr>
              <a:t> = </a:t>
            </a:r>
            <a:r>
              <a:rPr lang="en-US" altLang="en-US" sz="2000" i="1">
                <a:solidFill>
                  <a:srgbClr val="000000"/>
                </a:solidFill>
                <a:latin typeface="Arial" panose="020B0604020202020204" pitchFamily="34" charset="0"/>
              </a:rPr>
              <a:t>d</a:t>
            </a:r>
            <a:r>
              <a:rPr lang="en-US" altLang="en-US" sz="2000">
                <a:solidFill>
                  <a:srgbClr val="000000"/>
                </a:solidFill>
                <a:latin typeface="Arial" panose="020B0604020202020204" pitchFamily="34" charset="0"/>
              </a:rPr>
              <a:t>/</a:t>
            </a:r>
            <a:r>
              <a:rPr lang="en-US" altLang="en-US" sz="2000" i="1">
                <a:solidFill>
                  <a:srgbClr val="000000"/>
                </a:solidFill>
                <a:latin typeface="Arial" panose="020B0604020202020204" pitchFamily="34" charset="0"/>
              </a:rPr>
              <a:t>s</a:t>
            </a:r>
          </a:p>
        </p:txBody>
      </p:sp>
      <p:grpSp>
        <p:nvGrpSpPr>
          <p:cNvPr id="2" name="Group 122"/>
          <p:cNvGrpSpPr>
            <a:grpSpLocks/>
          </p:cNvGrpSpPr>
          <p:nvPr/>
        </p:nvGrpSpPr>
        <p:grpSpPr bwMode="auto">
          <a:xfrm>
            <a:off x="2255838" y="5600700"/>
            <a:ext cx="2528887" cy="800100"/>
            <a:chOff x="1421" y="3528"/>
            <a:chExt cx="1593" cy="504"/>
          </a:xfrm>
        </p:grpSpPr>
        <p:sp>
          <p:nvSpPr>
            <p:cNvPr id="182333" name="AutoShape 61"/>
            <p:cNvSpPr>
              <a:spLocks noChangeArrowheads="1"/>
            </p:cNvSpPr>
            <p:nvPr/>
          </p:nvSpPr>
          <p:spPr bwMode="auto">
            <a:xfrm rot="381619">
              <a:off x="1421" y="3528"/>
              <a:ext cx="1593" cy="201"/>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p>
              <a:pPr>
                <a:defRPr/>
              </a:pPr>
              <a:endParaRPr lang="en-US">
                <a:solidFill>
                  <a:srgbClr val="000000"/>
                </a:solidFill>
                <a:ea typeface="ＭＳ Ｐゴシック" charset="0"/>
                <a:cs typeface="Arial" panose="020B0604020202020204" pitchFamily="34" charset="0"/>
              </a:endParaRPr>
            </a:p>
          </p:txBody>
        </p:sp>
        <p:sp>
          <p:nvSpPr>
            <p:cNvPr id="94272" name="Text Box 62"/>
            <p:cNvSpPr txBox="1">
              <a:spLocks noChangeArrowheads="1"/>
            </p:cNvSpPr>
            <p:nvPr/>
          </p:nvSpPr>
          <p:spPr bwMode="auto">
            <a:xfrm>
              <a:off x="1533" y="3590"/>
              <a:ext cx="13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trans </a:t>
              </a:r>
              <a:r>
                <a:rPr lang="en-US" altLang="en-US" sz="2000">
                  <a:solidFill>
                    <a:srgbClr val="CC0000"/>
                  </a:solidFill>
                  <a:latin typeface="Arial" panose="020B0604020202020204" pitchFamily="34" charset="0"/>
                </a:rPr>
                <a:t>and </a:t>
              </a:r>
              <a:r>
                <a:rPr lang="en-US" altLang="en-US" sz="2000" i="1">
                  <a:solidFill>
                    <a:srgbClr val="CC0000"/>
                  </a:solidFill>
                  <a:latin typeface="Arial" panose="020B0604020202020204" pitchFamily="34" charset="0"/>
                </a:rPr>
                <a:t>d</a:t>
              </a:r>
              <a:r>
                <a:rPr lang="en-US" altLang="en-US" sz="2000" baseline="-25000">
                  <a:solidFill>
                    <a:srgbClr val="CC0000"/>
                  </a:solidFill>
                  <a:latin typeface="Arial" panose="020B0604020202020204" pitchFamily="34" charset="0"/>
                </a:rPr>
                <a:t>prop</a:t>
              </a:r>
            </a:p>
            <a:p>
              <a:pPr algn="ctr">
                <a:lnSpc>
                  <a:spcPct val="100000"/>
                </a:lnSpc>
                <a:spcBef>
                  <a:spcPct val="0"/>
                </a:spcBef>
                <a:buClrTx/>
                <a:buSzTx/>
                <a:buFontTx/>
                <a:buNone/>
              </a:pPr>
              <a:r>
                <a:rPr lang="en-US" altLang="en-US" sz="2000" i="1">
                  <a:solidFill>
                    <a:srgbClr val="CC0000"/>
                  </a:solidFill>
                  <a:latin typeface="Arial" panose="020B0604020202020204" pitchFamily="34" charset="0"/>
                </a:rPr>
                <a:t>rất khác nhau</a:t>
              </a:r>
              <a:endParaRPr lang="en-US" altLang="en-US" sz="2000">
                <a:solidFill>
                  <a:srgbClr val="CC0000"/>
                </a:solidFill>
                <a:latin typeface="Arial" panose="020B0604020202020204" pitchFamily="34" charset="0"/>
              </a:endParaRPr>
            </a:p>
          </p:txBody>
        </p:sp>
      </p:grpSp>
      <p:pic>
        <p:nvPicPr>
          <p:cNvPr id="94214"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6"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17"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grpSp>
        <p:nvGrpSpPr>
          <p:cNvPr id="94218" name="Group 10"/>
          <p:cNvGrpSpPr>
            <a:grpSpLocks/>
          </p:cNvGrpSpPr>
          <p:nvPr/>
        </p:nvGrpSpPr>
        <p:grpSpPr bwMode="auto">
          <a:xfrm>
            <a:off x="3706813" y="1952625"/>
            <a:ext cx="498475" cy="119063"/>
            <a:chOff x="2208" y="2184"/>
            <a:chExt cx="176" cy="69"/>
          </a:xfrm>
        </p:grpSpPr>
        <p:grpSp>
          <p:nvGrpSpPr>
            <p:cNvPr id="94263" name="Group 11"/>
            <p:cNvGrpSpPr>
              <a:grpSpLocks/>
            </p:cNvGrpSpPr>
            <p:nvPr/>
          </p:nvGrpSpPr>
          <p:grpSpPr bwMode="auto">
            <a:xfrm>
              <a:off x="2208" y="2185"/>
              <a:ext cx="176" cy="68"/>
              <a:chOff x="2848" y="848"/>
              <a:chExt cx="140" cy="98"/>
            </a:xfrm>
          </p:grpSpPr>
          <p:sp>
            <p:nvSpPr>
              <p:cNvPr id="9426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7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64" name="Group 15"/>
            <p:cNvGrpSpPr>
              <a:grpSpLocks/>
            </p:cNvGrpSpPr>
            <p:nvPr/>
          </p:nvGrpSpPr>
          <p:grpSpPr bwMode="auto">
            <a:xfrm flipV="1">
              <a:off x="2208" y="2184"/>
              <a:ext cx="176" cy="68"/>
              <a:chOff x="2848" y="848"/>
              <a:chExt cx="140" cy="98"/>
            </a:xfrm>
          </p:grpSpPr>
          <p:sp>
            <p:nvSpPr>
              <p:cNvPr id="9426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19"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0"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1"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2"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3"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4"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5"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6"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7"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28"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29" name="Text Box 39"/>
          <p:cNvSpPr txBox="1">
            <a:spLocks noChangeArrowheads="1"/>
          </p:cNvSpPr>
          <p:nvPr/>
        </p:nvSpPr>
        <p:spPr bwMode="auto">
          <a:xfrm>
            <a:off x="4906401" y="1642659"/>
            <a:ext cx="13949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Lan truyền</a:t>
            </a:r>
          </a:p>
        </p:txBody>
      </p:sp>
      <p:sp>
        <p:nvSpPr>
          <p:cNvPr id="94230"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1" name="Text Box 43"/>
          <p:cNvSpPr txBox="1">
            <a:spLocks noChangeArrowheads="1"/>
          </p:cNvSpPr>
          <p:nvPr/>
        </p:nvSpPr>
        <p:spPr bwMode="auto">
          <a:xfrm>
            <a:off x="3386814" y="2849815"/>
            <a:ext cx="8819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Xử lý </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tại nút</a:t>
            </a:r>
          </a:p>
        </p:txBody>
      </p:sp>
      <p:sp>
        <p:nvSpPr>
          <p:cNvPr id="94232"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3"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34" name="Text Box 46"/>
          <p:cNvSpPr txBox="1">
            <a:spLocks noChangeArrowheads="1"/>
          </p:cNvSpPr>
          <p:nvPr/>
        </p:nvSpPr>
        <p:spPr bwMode="auto">
          <a:xfrm>
            <a:off x="4413227" y="3091504"/>
            <a:ext cx="12827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Xếp hàng</a:t>
            </a:r>
          </a:p>
        </p:txBody>
      </p:sp>
      <p:sp>
        <p:nvSpPr>
          <p:cNvPr id="94235"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nvGrpSpPr>
          <p:cNvPr id="94236" name="Group 48"/>
          <p:cNvGrpSpPr>
            <a:grpSpLocks/>
          </p:cNvGrpSpPr>
          <p:nvPr/>
        </p:nvGrpSpPr>
        <p:grpSpPr bwMode="auto">
          <a:xfrm>
            <a:off x="6792913" y="2009775"/>
            <a:ext cx="498475" cy="119063"/>
            <a:chOff x="2208" y="2184"/>
            <a:chExt cx="176" cy="69"/>
          </a:xfrm>
        </p:grpSpPr>
        <p:grpSp>
          <p:nvGrpSpPr>
            <p:cNvPr id="94255" name="Group 49"/>
            <p:cNvGrpSpPr>
              <a:grpSpLocks/>
            </p:cNvGrpSpPr>
            <p:nvPr/>
          </p:nvGrpSpPr>
          <p:grpSpPr bwMode="auto">
            <a:xfrm>
              <a:off x="2208" y="2185"/>
              <a:ext cx="176" cy="68"/>
              <a:chOff x="2848" y="848"/>
              <a:chExt cx="140" cy="98"/>
            </a:xfrm>
          </p:grpSpPr>
          <p:sp>
            <p:nvSpPr>
              <p:cNvPr id="94260"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1"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62"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nvGrpSpPr>
            <p:cNvPr id="94256" name="Group 53"/>
            <p:cNvGrpSpPr>
              <a:grpSpLocks/>
            </p:cNvGrpSpPr>
            <p:nvPr/>
          </p:nvGrpSpPr>
          <p:grpSpPr bwMode="auto">
            <a:xfrm flipV="1">
              <a:off x="2208" y="2184"/>
              <a:ext cx="176" cy="68"/>
              <a:chOff x="2848" y="848"/>
              <a:chExt cx="140" cy="98"/>
            </a:xfrm>
          </p:grpSpPr>
          <p:sp>
            <p:nvSpPr>
              <p:cNvPr id="94257"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8"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59"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grpSp>
      </p:grpSp>
      <p:sp>
        <p:nvSpPr>
          <p:cNvPr id="94237"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buSzPct val="75000"/>
              <a:buFont typeface="Wingdings" panose="05000000000000000000" pitchFamily="2" charset="2"/>
              <a:buNone/>
            </a:pP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nodal</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proc</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queue</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trans</a:t>
            </a:r>
            <a:r>
              <a:rPr lang="en-US" altLang="en-US" sz="2400">
                <a:solidFill>
                  <a:srgbClr val="000000"/>
                </a:solidFill>
                <a:latin typeface="Arial" panose="020B0604020202020204" pitchFamily="34" charset="0"/>
              </a:rPr>
              <a:t> +  </a:t>
            </a:r>
            <a:r>
              <a:rPr lang="en-US" altLang="en-US" sz="2400" i="1">
                <a:solidFill>
                  <a:srgbClr val="000000"/>
                </a:solidFill>
                <a:latin typeface="Arial" panose="020B0604020202020204" pitchFamily="34" charset="0"/>
              </a:rPr>
              <a:t>d</a:t>
            </a:r>
            <a:r>
              <a:rPr lang="en-US" altLang="en-US" sz="2400" baseline="-25000">
                <a:solidFill>
                  <a:srgbClr val="000000"/>
                </a:solidFill>
                <a:latin typeface="Arial" panose="020B0604020202020204" pitchFamily="34" charset="0"/>
              </a:rPr>
              <a:t>prop</a:t>
            </a:r>
            <a:endParaRPr lang="en-US" altLang="en-US" sz="2400">
              <a:solidFill>
                <a:srgbClr val="000000"/>
              </a:solidFill>
              <a:latin typeface="Arial" panose="020B0604020202020204" pitchFamily="34" charset="0"/>
            </a:endParaRPr>
          </a:p>
        </p:txBody>
      </p:sp>
      <p:sp>
        <p:nvSpPr>
          <p:cNvPr id="942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solidFill>
                  <a:srgbClr val="000000"/>
                </a:solidFill>
                <a:latin typeface="Arial" panose="020B0604020202020204" pitchFamily="34" charset="0"/>
              </a:rPr>
              <a:t>1-</a:t>
            </a:r>
            <a:fld id="{6198FE73-8C3D-4E5A-AEE2-B54A827E3581}" type="slidenum">
              <a:rPr lang="en-US" altLang="en-US" sz="1200">
                <a:solidFill>
                  <a:srgbClr val="000000"/>
                </a:solidFill>
                <a:latin typeface="Arial" panose="020B0604020202020204" pitchFamily="34" charset="0"/>
              </a:rPr>
              <a:pPr>
                <a:lnSpc>
                  <a:spcPct val="100000"/>
                </a:lnSpc>
                <a:spcBef>
                  <a:spcPct val="0"/>
                </a:spcBef>
                <a:buClrTx/>
                <a:buSzTx/>
                <a:buFontTx/>
                <a:buNone/>
              </a:pPr>
              <a:t>48</a:t>
            </a:fld>
            <a:endParaRPr lang="en-US" altLang="en-US" sz="1200">
              <a:solidFill>
                <a:srgbClr val="000000"/>
              </a:solidFill>
              <a:latin typeface="Arial" panose="020B0604020202020204" pitchFamily="34" charset="0"/>
            </a:endParaRPr>
          </a:p>
        </p:txBody>
      </p:sp>
      <p:sp>
        <p:nvSpPr>
          <p:cNvPr id="94239"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0"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1"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000000"/>
              </a:solidFill>
              <a:latin typeface="Arial" panose="020B0604020202020204" pitchFamily="34" charset="0"/>
            </a:endParaRPr>
          </a:p>
        </p:txBody>
      </p:sp>
      <p:sp>
        <p:nvSpPr>
          <p:cNvPr id="94242"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3" name="Text Box 36"/>
          <p:cNvSpPr txBox="1">
            <a:spLocks noChangeArrowheads="1"/>
          </p:cNvSpPr>
          <p:nvPr/>
        </p:nvSpPr>
        <p:spPr bwMode="auto">
          <a:xfrm>
            <a:off x="1743075" y="15414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6600"/>
                </a:solidFill>
                <a:latin typeface="Arial" panose="020B0604020202020204" pitchFamily="34" charset="0"/>
              </a:rPr>
              <a:t>A</a:t>
            </a:r>
          </a:p>
        </p:txBody>
      </p:sp>
      <p:sp>
        <p:nvSpPr>
          <p:cNvPr id="94244" name="Text Box 37"/>
          <p:cNvSpPr txBox="1">
            <a:spLocks noChangeArrowheads="1"/>
          </p:cNvSpPr>
          <p:nvPr/>
        </p:nvSpPr>
        <p:spPr bwMode="auto">
          <a:xfrm>
            <a:off x="1919288" y="2493963"/>
            <a:ext cx="356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B</a:t>
            </a:r>
          </a:p>
        </p:txBody>
      </p:sp>
      <p:grpSp>
        <p:nvGrpSpPr>
          <p:cNvPr id="94245" name="Group 66"/>
          <p:cNvGrpSpPr>
            <a:grpSpLocks/>
          </p:cNvGrpSpPr>
          <p:nvPr/>
        </p:nvGrpSpPr>
        <p:grpSpPr bwMode="auto">
          <a:xfrm>
            <a:off x="1893888" y="1541463"/>
            <a:ext cx="779462" cy="679450"/>
            <a:chOff x="-44" y="1473"/>
            <a:chExt cx="981" cy="1105"/>
          </a:xfrm>
        </p:grpSpPr>
        <p:pic>
          <p:nvPicPr>
            <p:cNvPr id="94253"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4" name="Freeform 68"/>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94246" name="Group 69"/>
          <p:cNvGrpSpPr>
            <a:grpSpLocks/>
          </p:cNvGrpSpPr>
          <p:nvPr/>
        </p:nvGrpSpPr>
        <p:grpSpPr bwMode="auto">
          <a:xfrm>
            <a:off x="2168525" y="2524125"/>
            <a:ext cx="779463" cy="679450"/>
            <a:chOff x="-44" y="1473"/>
            <a:chExt cx="981" cy="1105"/>
          </a:xfrm>
        </p:grpSpPr>
        <p:pic>
          <p:nvPicPr>
            <p:cNvPr id="94251"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52" name="Freeform 71"/>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sp>
        <p:nvSpPr>
          <p:cNvPr id="94247" name="Text Box 41"/>
          <p:cNvSpPr txBox="1">
            <a:spLocks noChangeArrowheads="1"/>
          </p:cNvSpPr>
          <p:nvPr/>
        </p:nvSpPr>
        <p:spPr bwMode="auto">
          <a:xfrm>
            <a:off x="3520281" y="1138941"/>
            <a:ext cx="973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Truyền</a:t>
            </a:r>
          </a:p>
        </p:txBody>
      </p:sp>
      <p:sp>
        <p:nvSpPr>
          <p:cNvPr id="94248"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94249" name="TextBox 1"/>
          <p:cNvSpPr txBox="1">
            <a:spLocks noChangeArrowheads="1"/>
          </p:cNvSpPr>
          <p:nvPr/>
        </p:nvSpPr>
        <p:spPr bwMode="auto">
          <a:xfrm>
            <a:off x="611188" y="6388100"/>
            <a:ext cx="5040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http://www.ccs-labs.org/teaching/rn/animations/propagation/</a:t>
            </a:r>
          </a:p>
        </p:txBody>
      </p:sp>
      <p:sp>
        <p:nvSpPr>
          <p:cNvPr id="65" name="Rectangle 2"/>
          <p:cNvSpPr txBox="1">
            <a:spLocks noChangeArrowheads="1"/>
          </p:cNvSpPr>
          <p:nvPr/>
        </p:nvSpPr>
        <p:spPr bwMode="auto">
          <a:xfrm>
            <a:off x="293688" y="134938"/>
            <a:ext cx="8769350" cy="811212"/>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Bốn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nguồn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gây</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ra</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chậm</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trễ</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gói</a:t>
            </a:r>
            <a:r>
              <a:rPr lang="en-US" sz="4400" kern="0" dirty="0">
                <a:solidFill>
                  <a:srgbClr val="000099"/>
                </a:solidFill>
                <a:cs typeface="Arial" panose="020B0604020202020204" pitchFamily="34" charset="0"/>
              </a:rPr>
              <a:t> tin</a:t>
            </a:r>
            <a:endParaRPr lang="en-US" sz="4800" kern="0" dirty="0">
              <a:solidFill>
                <a:srgbClr val="000099"/>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6259"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811213"/>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Rectangle 2"/>
          <p:cNvSpPr>
            <a:spLocks noGrp="1" noChangeArrowheads="1"/>
          </p:cNvSpPr>
          <p:nvPr>
            <p:ph type="title" idx="4294967295"/>
          </p:nvPr>
        </p:nvSpPr>
        <p:spPr>
          <a:xfrm>
            <a:off x="365125" y="0"/>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So sánh với đoàn xe</a:t>
            </a:r>
          </a:p>
        </p:txBody>
      </p:sp>
      <p:sp>
        <p:nvSpPr>
          <p:cNvPr id="96261" name="Rectangle 3"/>
          <p:cNvSpPr>
            <a:spLocks noGrp="1" noChangeArrowheads="1"/>
          </p:cNvSpPr>
          <p:nvPr>
            <p:ph type="body" sz="half" idx="4294967295"/>
          </p:nvPr>
        </p:nvSpPr>
        <p:spPr>
          <a:xfrm>
            <a:off x="541338" y="2633663"/>
            <a:ext cx="4216400" cy="3317875"/>
          </a:xfrm>
        </p:spPr>
        <p:txBody>
          <a:bodyPr/>
          <a:lstStyle/>
          <a:p>
            <a:pPr algn="just"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Các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 km/hr</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Trạm thu phí xử lý mỗi xe là 12 giây ( thời gian truyền bit)</a:t>
            </a:r>
          </a:p>
          <a:p>
            <a:pPr eaLnBrk="1" hangingPunct="1">
              <a:buClr>
                <a:srgbClr val="0000FF"/>
              </a:buClr>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xe~bit; đoàn xe~ các gói</a:t>
            </a:r>
          </a:p>
          <a:p>
            <a:pPr eaLnBrk="1" hangingPunct="1">
              <a:buClr>
                <a:srgbClr val="0000FF"/>
              </a:buClr>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Q:</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Mất bao lâu thì đoàn xe tới trạm thu phí thứ 2?</a:t>
            </a:r>
          </a:p>
          <a:p>
            <a:pPr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73734" name="Rectangle 4"/>
          <p:cNvSpPr>
            <a:spLocks noGrp="1" noChangeArrowheads="1"/>
          </p:cNvSpPr>
          <p:nvPr>
            <p:ph type="body" sz="half" idx="4294967295"/>
          </p:nvPr>
        </p:nvSpPr>
        <p:spPr>
          <a:xfrm>
            <a:off x="5227638" y="2632075"/>
            <a:ext cx="3521075" cy="3365500"/>
          </a:xfrm>
        </p:spPr>
        <p:txBody>
          <a:bodyPr/>
          <a:lstStyle/>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“đẩy” toàn bộ đoàn xe qua trạm thu phí qua đường cao tốc </a:t>
            </a:r>
            <a:r>
              <a:rPr lang="en-US" altLang="ja-JP" sz="2400">
                <a:latin typeface="Arial" panose="020B0604020202020204" pitchFamily="34" charset="0"/>
                <a:ea typeface="ＭＳ Ｐゴシック" panose="020B0600070205080204" pitchFamily="34" charset="-128"/>
                <a:cs typeface="Arial" panose="020B0604020202020204" pitchFamily="34" charset="0"/>
              </a:rPr>
              <a:t>= 12*10 = 120 sec</a:t>
            </a:r>
          </a:p>
          <a:p>
            <a:pPr algn="just" eaLnBrk="1" hangingPunct="1">
              <a:buSzTx/>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cs typeface="Arial" panose="020B0604020202020204" pitchFamily="34" charset="0"/>
              </a:rPr>
              <a:t>Thời gian để xe cuối cùng lan truyền từ trạm thu phí số 1 đến trạm thu phí số 2 là 100km/(100km/hr)= 1 hr</a:t>
            </a:r>
          </a:p>
          <a:p>
            <a:pPr algn="just" eaLnBrk="1" hangingPunct="1">
              <a:buSzTx/>
              <a:buFont typeface="Wingdings" panose="05000000000000000000" pitchFamily="2" charset="2"/>
              <a:buChar char="§"/>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62 phút</a:t>
            </a:r>
          </a:p>
        </p:txBody>
      </p:sp>
      <p:grpSp>
        <p:nvGrpSpPr>
          <p:cNvPr id="96263" name="Group 42"/>
          <p:cNvGrpSpPr>
            <a:grpSpLocks/>
          </p:cNvGrpSpPr>
          <p:nvPr/>
        </p:nvGrpSpPr>
        <p:grpSpPr bwMode="auto">
          <a:xfrm>
            <a:off x="406400" y="1195388"/>
            <a:ext cx="8043863" cy="1192212"/>
            <a:chOff x="165" y="725"/>
            <a:chExt cx="5067" cy="751"/>
          </a:xfrm>
        </p:grpSpPr>
        <p:grpSp>
          <p:nvGrpSpPr>
            <p:cNvPr id="96265" name="Group 43"/>
            <p:cNvGrpSpPr>
              <a:grpSpLocks/>
            </p:cNvGrpSpPr>
            <p:nvPr/>
          </p:nvGrpSpPr>
          <p:grpSpPr bwMode="auto">
            <a:xfrm>
              <a:off x="3361" y="781"/>
              <a:ext cx="1016" cy="695"/>
              <a:chOff x="1183" y="938"/>
              <a:chExt cx="1016" cy="695"/>
            </a:xfrm>
          </p:grpSpPr>
          <p:sp>
            <p:nvSpPr>
              <p:cNvPr id="96289"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90" name="Text Box 45"/>
              <p:cNvSpPr txBox="1">
                <a:spLocks noChangeArrowheads="1"/>
              </p:cNvSpPr>
              <p:nvPr/>
            </p:nvSpPr>
            <p:spPr bwMode="auto">
              <a:xfrm>
                <a:off x="1183" y="1381"/>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6266" name="Group 46"/>
            <p:cNvGrpSpPr>
              <a:grpSpLocks/>
            </p:cNvGrpSpPr>
            <p:nvPr/>
          </p:nvGrpSpPr>
          <p:grpSpPr bwMode="auto">
            <a:xfrm>
              <a:off x="1571" y="781"/>
              <a:ext cx="1016" cy="687"/>
              <a:chOff x="1190" y="938"/>
              <a:chExt cx="1016" cy="687"/>
            </a:xfrm>
          </p:grpSpPr>
          <p:sp>
            <p:nvSpPr>
              <p:cNvPr id="96287"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88" name="Text Box 48"/>
              <p:cNvSpPr txBox="1">
                <a:spLocks noChangeArrowheads="1"/>
              </p:cNvSpPr>
              <p:nvPr/>
            </p:nvSpPr>
            <p:spPr bwMode="auto">
              <a:xfrm>
                <a:off x="1190"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6267"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68"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6269"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0" name="Text Box 52"/>
            <p:cNvSpPr txBox="1">
              <a:spLocks noChangeArrowheads="1"/>
            </p:cNvSpPr>
            <p:nvPr/>
          </p:nvSpPr>
          <p:spPr bwMode="auto">
            <a:xfrm>
              <a:off x="2544" y="861"/>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1"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2"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6273"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6274"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5"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6276"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6277"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8"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79" name="Group 61"/>
            <p:cNvGrpSpPr>
              <a:grpSpLocks/>
            </p:cNvGrpSpPr>
            <p:nvPr/>
          </p:nvGrpSpPr>
          <p:grpSpPr bwMode="auto">
            <a:xfrm>
              <a:off x="1815" y="725"/>
              <a:ext cx="289" cy="490"/>
              <a:chOff x="2365" y="1352"/>
              <a:chExt cx="1022" cy="1616"/>
            </a:xfrm>
          </p:grpSpPr>
          <p:pic>
            <p:nvPicPr>
              <p:cNvPr id="96285"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6"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6280"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81" name="Group 65"/>
            <p:cNvGrpSpPr>
              <a:grpSpLocks/>
            </p:cNvGrpSpPr>
            <p:nvPr/>
          </p:nvGrpSpPr>
          <p:grpSpPr bwMode="auto">
            <a:xfrm>
              <a:off x="3656" y="743"/>
              <a:ext cx="289" cy="490"/>
              <a:chOff x="2365" y="1352"/>
              <a:chExt cx="1022" cy="1616"/>
            </a:xfrm>
          </p:grpSpPr>
          <p:pic>
            <p:nvPicPr>
              <p:cNvPr id="96283"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84"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6282"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
        <p:nvSpPr>
          <p:cNvPr id="962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E9AC524-3A02-427B-9E95-02ACE6F8F3BB}" type="slidenum">
              <a:rPr lang="en-US" altLang="en-US" sz="1200">
                <a:latin typeface="Arial" panose="020B0604020202020204" pitchFamily="34" charset="0"/>
              </a:rPr>
              <a:pPr>
                <a:lnSpc>
                  <a:spcPct val="100000"/>
                </a:lnSpc>
                <a:spcBef>
                  <a:spcPct val="0"/>
                </a:spcBef>
                <a:buClrTx/>
                <a:buSzTx/>
                <a:buFontTx/>
                <a:buNone/>
              </a:pPr>
              <a:t>49</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7411"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96202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idx="4294967295"/>
          </p:nvPr>
        </p:nvSpPr>
        <p:spPr>
          <a:xfrm>
            <a:off x="533400" y="220663"/>
            <a:ext cx="7772400" cy="1006475"/>
          </a:xfrm>
        </p:spPr>
        <p:txBody>
          <a:bodyPr/>
          <a:lstStyle/>
          <a:p>
            <a:pPr eaLnBrk="1" hangingPunct="1"/>
            <a:r>
              <a:rPr lang="en-US" altLang="ja-JP">
                <a:latin typeface="Arial" panose="020B0604020202020204" pitchFamily="34" charset="0"/>
                <a:ea typeface="ＭＳ Ｐゴシック" panose="020B0600070205080204" pitchFamily="34" charset="-128"/>
                <a:cs typeface="Arial" panose="020B0604020202020204" pitchFamily="34" charset="0"/>
              </a:rPr>
              <a:t>Các thiết bị Internet “Giải trí”</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7413" name="Picture 3" descr="toaste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7"/>
          <p:cNvSpPr txBox="1">
            <a:spLocks noChangeArrowheads="1"/>
          </p:cNvSpPr>
          <p:nvPr/>
        </p:nvSpPr>
        <p:spPr bwMode="auto">
          <a:xfrm>
            <a:off x="732430" y="2804348"/>
            <a:ext cx="2661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Khung hình IP</a:t>
            </a:r>
          </a:p>
          <a:p>
            <a:pPr>
              <a:lnSpc>
                <a:spcPct val="100000"/>
              </a:lnSpc>
              <a:spcBef>
                <a:spcPct val="0"/>
              </a:spcBef>
              <a:buClrTx/>
              <a:buSzTx/>
              <a:buFontTx/>
              <a:buNone/>
            </a:pPr>
            <a:r>
              <a:rPr lang="en-US" altLang="en-US" sz="2000">
                <a:latin typeface="Arial" panose="020B0604020202020204" pitchFamily="34" charset="0"/>
              </a:rPr>
              <a:t>http://www.ceiva.com/</a:t>
            </a:r>
          </a:p>
        </p:txBody>
      </p:sp>
      <p:sp>
        <p:nvSpPr>
          <p:cNvPr id="17416" name="Text Box 8"/>
          <p:cNvSpPr txBox="1">
            <a:spLocks noChangeArrowheads="1"/>
          </p:cNvSpPr>
          <p:nvPr/>
        </p:nvSpPr>
        <p:spPr bwMode="auto">
          <a:xfrm>
            <a:off x="4934485" y="1120984"/>
            <a:ext cx="36872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Máy nướng bánh mì được </a:t>
            </a:r>
          </a:p>
          <a:p>
            <a:pPr>
              <a:lnSpc>
                <a:spcPct val="100000"/>
              </a:lnSpc>
              <a:spcBef>
                <a:spcPct val="0"/>
              </a:spcBef>
              <a:buClrTx/>
              <a:buSzTx/>
              <a:buFontTx/>
              <a:buNone/>
            </a:pPr>
            <a:r>
              <a:rPr lang="en-US" altLang="en-US" sz="2000">
                <a:latin typeface="Arial" panose="020B0604020202020204" pitchFamily="34" charset="0"/>
              </a:rPr>
              <a:t>tích hợp web + dự báo thời tiết</a:t>
            </a:r>
          </a:p>
        </p:txBody>
      </p:sp>
      <p:pic>
        <p:nvPicPr>
          <p:cNvPr id="17417"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0"/>
          <p:cNvSpPr txBox="1">
            <a:spLocks noChangeArrowheads="1"/>
          </p:cNvSpPr>
          <p:nvPr/>
        </p:nvSpPr>
        <p:spPr bwMode="auto">
          <a:xfrm>
            <a:off x="5699124" y="5987197"/>
            <a:ext cx="22653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Điện thoại internet</a:t>
            </a:r>
          </a:p>
        </p:txBody>
      </p:sp>
      <p:graphicFrame>
        <p:nvGraphicFramePr>
          <p:cNvPr id="17419" name="Object 14"/>
          <p:cNvGraphicFramePr>
            <a:graphicFrameLocks noChangeAspect="1"/>
          </p:cNvGraphicFramePr>
          <p:nvPr>
            <p:extLst>
              <p:ext uri="{D42A27DB-BD31-4B8C-83A1-F6EECF244321}">
                <p14:modId xmlns:p14="http://schemas.microsoft.com/office/powerpoint/2010/main" val="1811463994"/>
              </p:ext>
            </p:extLst>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r:id="rId7" imgW="1434415" imgH="3873016" progId="">
                  <p:embed/>
                </p:oleObj>
              </mc:Choice>
              <mc:Fallback>
                <p:oleObj r:id="rId7" imgW="1434415" imgH="3873016" progId="">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420" name="Text Box 8"/>
          <p:cNvSpPr txBox="1">
            <a:spLocks noChangeArrowheads="1"/>
          </p:cNvSpPr>
          <p:nvPr/>
        </p:nvSpPr>
        <p:spPr bwMode="auto">
          <a:xfrm>
            <a:off x="184666" y="5841816"/>
            <a:ext cx="1965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Tủ lạnh internet</a:t>
            </a:r>
          </a:p>
        </p:txBody>
      </p:sp>
      <p:pic>
        <p:nvPicPr>
          <p:cNvPr id="17421"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Text Box 8"/>
          <p:cNvSpPr txBox="1">
            <a:spLocks noChangeArrowheads="1"/>
          </p:cNvSpPr>
          <p:nvPr/>
        </p:nvSpPr>
        <p:spPr bwMode="auto">
          <a:xfrm>
            <a:off x="2301254" y="5245701"/>
            <a:ext cx="239360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Slingbox: đồng hồ,</a:t>
            </a:r>
          </a:p>
          <a:p>
            <a:pPr>
              <a:lnSpc>
                <a:spcPct val="100000"/>
              </a:lnSpc>
              <a:spcBef>
                <a:spcPct val="0"/>
              </a:spcBef>
              <a:buClrTx/>
              <a:buSzTx/>
              <a:buFontTx/>
              <a:buNone/>
            </a:pPr>
            <a:r>
              <a:rPr lang="en-US" altLang="en-US" sz="2000">
                <a:latin typeface="Arial" panose="020B0604020202020204" pitchFamily="34" charset="0"/>
              </a:rPr>
              <a:t>điều khiển tivi từ xa</a:t>
            </a:r>
          </a:p>
        </p:txBody>
      </p:sp>
      <p:sp>
        <p:nvSpPr>
          <p:cNvPr id="1742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779C031-324D-4C11-A124-AAB97CDE4908}" type="slidenum">
              <a:rPr lang="en-US" altLang="en-US" sz="1200">
                <a:latin typeface="Arial" panose="020B0604020202020204" pitchFamily="34" charset="0"/>
              </a:rPr>
              <a:pPr>
                <a:lnSpc>
                  <a:spcPct val="100000"/>
                </a:lnSpc>
                <a:spcBef>
                  <a:spcPct val="0"/>
                </a:spcBef>
                <a:buClrTx/>
                <a:buSzTx/>
                <a:buFontTx/>
                <a:buNone/>
              </a:pPr>
              <a:t>5</a:t>
            </a:fld>
            <a:endParaRPr lang="en-US" altLang="en-US" sz="1200">
              <a:latin typeface="Arial" panose="020B0604020202020204" pitchFamily="34" charset="0"/>
            </a:endParaRPr>
          </a:p>
        </p:txBody>
      </p:sp>
      <p:pic>
        <p:nvPicPr>
          <p:cNvPr id="17424"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82871" y="2083039"/>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10"/>
          <p:cNvSpPr txBox="1">
            <a:spLocks noChangeArrowheads="1"/>
          </p:cNvSpPr>
          <p:nvPr/>
        </p:nvSpPr>
        <p:spPr bwMode="auto">
          <a:xfrm>
            <a:off x="6353258" y="3292018"/>
            <a:ext cx="25202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Tweet-a-watt: </a:t>
            </a:r>
          </a:p>
          <a:p>
            <a:pPr algn="ctr">
              <a:lnSpc>
                <a:spcPct val="100000"/>
              </a:lnSpc>
              <a:spcBef>
                <a:spcPct val="0"/>
              </a:spcBef>
              <a:buClrTx/>
              <a:buSzTx/>
              <a:buFontTx/>
              <a:buNone/>
            </a:pPr>
            <a:r>
              <a:rPr lang="en-US" altLang="en-US" sz="2000">
                <a:latin typeface="Arial" panose="020B0604020202020204" pitchFamily="34" charset="0"/>
              </a:rPr>
              <a:t>Máy giám sát </a:t>
            </a:r>
          </a:p>
          <a:p>
            <a:pPr algn="ctr">
              <a:lnSpc>
                <a:spcPct val="100000"/>
              </a:lnSpc>
              <a:spcBef>
                <a:spcPct val="0"/>
              </a:spcBef>
              <a:buClrTx/>
              <a:buSzTx/>
              <a:buFontTx/>
              <a:buNone/>
            </a:pPr>
            <a:r>
              <a:rPr lang="en-US" altLang="en-US" sz="2000">
                <a:latin typeface="Arial" panose="020B0604020202020204" pitchFamily="34" charset="0"/>
              </a:rPr>
              <a:t>sử dụng năng lượng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98307"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0327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ectangle 3"/>
          <p:cNvSpPr>
            <a:spLocks noGrp="1" noChangeArrowheads="1"/>
          </p:cNvSpPr>
          <p:nvPr>
            <p:ph type="body" sz="half" idx="4294967295"/>
          </p:nvPr>
        </p:nvSpPr>
        <p:spPr>
          <a:xfrm>
            <a:off x="492125" y="2862263"/>
            <a:ext cx="8323263" cy="33178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Bây giờ, giả sử xe “lan truyền” với tốc độ </a:t>
            </a:r>
            <a:r>
              <a:rPr lang="en-US" altLang="ja-JP" sz="2400">
                <a:latin typeface="Arial" panose="020B0604020202020204" pitchFamily="34" charset="0"/>
                <a:ea typeface="ＭＳ Ｐゴシック" panose="020B0600070205080204" pitchFamily="34" charset="-128"/>
                <a:cs typeface="Arial" panose="020B0604020202020204" pitchFamily="34" charset="0"/>
              </a:rPr>
              <a:t>1000 km/hr</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và trạm thu phí mất một phút để phục vụ một xe</a:t>
            </a:r>
            <a:endPar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 có xe nào sẽ đến được trạm thu phí thứ 2 trước khi cả đoàn xe đã được phục vụ tại trạm thu phí thứ 1?</a:t>
            </a:r>
          </a:p>
          <a:p>
            <a:pPr algn="just" eaLnBrk="1" hangingPunct="1">
              <a:buFont typeface="Wingdings" panose="05000000000000000000" pitchFamily="2" charset="2"/>
              <a:buNone/>
            </a:pP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98309" name="Rectangle 4"/>
          <p:cNvSpPr>
            <a:spLocks noGrp="1" noChangeArrowheads="1"/>
          </p:cNvSpPr>
          <p:nvPr>
            <p:ph type="body" sz="half" idx="4294967295"/>
          </p:nvPr>
        </p:nvSpPr>
        <p:spPr>
          <a:xfrm>
            <a:off x="942975" y="4524375"/>
            <a:ext cx="7989888" cy="1751013"/>
          </a:xfrm>
        </p:spPr>
        <p:txBody>
          <a:bodyPr/>
          <a:lstStyle/>
          <a:p>
            <a:pPr eaLnBrk="1" hangingPunct="1">
              <a:buSzTx/>
              <a:buFont typeface="Wingdings" panose="05000000000000000000" pitchFamily="2" charset="2"/>
              <a:buChar char="§"/>
            </a:pPr>
            <a:r>
              <a:rPr lang="en-US" altLang="en-US" sz="2400" i="1" u="sng">
                <a:solidFill>
                  <a:srgbClr val="CC0000"/>
                </a:solidFill>
                <a:latin typeface="Arial" panose="020B0604020202020204" pitchFamily="34" charset="0"/>
                <a:ea typeface="ＭＳ Ｐゴシック" panose="020B0600070205080204" pitchFamily="34" charset="-128"/>
                <a:cs typeface="Arial" panose="020B0604020202020204" pitchFamily="34" charset="0"/>
              </a:rPr>
              <a:t>Đáp án: Có!</a:t>
            </a:r>
            <a:r>
              <a:rPr lang="en-US" altLang="en-US" sz="2400">
                <a:latin typeface="Arial" panose="020B0604020202020204" pitchFamily="34" charset="0"/>
                <a:ea typeface="ＭＳ Ｐゴシック" panose="020B0600070205080204" pitchFamily="34" charset="-128"/>
                <a:cs typeface="Arial" panose="020B0604020202020204" pitchFamily="34" charset="0"/>
              </a:rPr>
              <a:t>  Sau 7 phút, xe thứ 1 sẽ đến trạm thu phí thứ 2; và 3 xe theo sau tiếp theo vẫn còn ở trạm thu phí thứ 1.</a:t>
            </a:r>
          </a:p>
        </p:txBody>
      </p:sp>
      <p:sp>
        <p:nvSpPr>
          <p:cNvPr id="9831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FE5EBE7-2573-4496-A53B-128B52B83967}" type="slidenum">
              <a:rPr lang="en-US" altLang="en-US" sz="1200">
                <a:latin typeface="Arial" panose="020B0604020202020204" pitchFamily="34" charset="0"/>
              </a:rPr>
              <a:pPr>
                <a:lnSpc>
                  <a:spcPct val="100000"/>
                </a:lnSpc>
                <a:spcBef>
                  <a:spcPct val="0"/>
                </a:spcBef>
                <a:buClrTx/>
                <a:buSzTx/>
                <a:buFontTx/>
                <a:buNone/>
              </a:pPr>
              <a:t>50</a:t>
            </a:fld>
            <a:endParaRPr lang="en-US" altLang="en-US" sz="1200">
              <a:latin typeface="Arial" panose="020B0604020202020204" pitchFamily="34" charset="0"/>
            </a:endParaRPr>
          </a:p>
        </p:txBody>
      </p:sp>
      <p:sp>
        <p:nvSpPr>
          <p:cNvPr id="35" name="Rectangle 2"/>
          <p:cNvSpPr txBox="1">
            <a:spLocks noChangeArrowheads="1"/>
          </p:cNvSpPr>
          <p:nvPr/>
        </p:nvSpPr>
        <p:spPr bwMode="auto">
          <a:xfrm>
            <a:off x="365125" y="0"/>
            <a:ext cx="7772400" cy="1143000"/>
          </a:xfrm>
          <a:prstGeom prst="rect">
            <a:avLst/>
          </a:prstGeom>
          <a:noFill/>
          <a:ln w="9525">
            <a:noFill/>
            <a:miter lim="800000"/>
            <a:headEnd/>
            <a:tailEnd/>
          </a:ln>
        </p:spPr>
        <p:txBody>
          <a:bodyPr anchor="ctr"/>
          <a:lstStyle/>
          <a:p>
            <a:pPr eaLnBrk="1" hangingPunct="1">
              <a:defRPr/>
            </a:pPr>
            <a:r>
              <a:rPr lang="en-US" sz="4400" kern="0" dirty="0">
                <a:solidFill>
                  <a:srgbClr val="000099"/>
                </a:solidFill>
                <a:cs typeface="Arial" panose="020B0604020202020204" pitchFamily="34" charset="0"/>
              </a:rPr>
              <a:t>So </a:t>
            </a:r>
            <a:r>
              <a:rPr lang="en-US" sz="4400" kern="0" dirty="0" err="1">
                <a:solidFill>
                  <a:srgbClr val="000099"/>
                </a:solidFill>
                <a:cs typeface="Arial" panose="020B0604020202020204" pitchFamily="34" charset="0"/>
              </a:rPr>
              <a:t>sánh</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với</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đoàn</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xe</a:t>
            </a:r>
            <a:r>
              <a:rPr lang="en-US" sz="4400" kern="0" dirty="0">
                <a:solidFill>
                  <a:srgbClr val="000099"/>
                </a:solidFill>
                <a:cs typeface="Arial" panose="020B0604020202020204" pitchFamily="34" charset="0"/>
              </a:rPr>
              <a:t> (</a:t>
            </a:r>
            <a:r>
              <a:rPr lang="en-US" sz="4400" kern="0" dirty="0" err="1">
                <a:solidFill>
                  <a:srgbClr val="000099"/>
                </a:solidFill>
                <a:cs typeface="Arial" panose="020B0604020202020204" pitchFamily="34" charset="0"/>
              </a:rPr>
              <a:t>tt</a:t>
            </a:r>
            <a:r>
              <a:rPr lang="en-US" sz="4400" kern="0" dirty="0">
                <a:solidFill>
                  <a:srgbClr val="000099"/>
                </a:solidFill>
                <a:cs typeface="Arial" panose="020B0604020202020204" pitchFamily="34" charset="0"/>
              </a:rPr>
              <a:t>)</a:t>
            </a:r>
          </a:p>
        </p:txBody>
      </p:sp>
      <p:grpSp>
        <p:nvGrpSpPr>
          <p:cNvPr id="98312" name="Group 42"/>
          <p:cNvGrpSpPr>
            <a:grpSpLocks/>
          </p:cNvGrpSpPr>
          <p:nvPr/>
        </p:nvGrpSpPr>
        <p:grpSpPr bwMode="auto">
          <a:xfrm>
            <a:off x="406400" y="1195388"/>
            <a:ext cx="8043863" cy="1179512"/>
            <a:chOff x="165" y="725"/>
            <a:chExt cx="5067" cy="743"/>
          </a:xfrm>
        </p:grpSpPr>
        <p:grpSp>
          <p:nvGrpSpPr>
            <p:cNvPr id="98313" name="Group 43"/>
            <p:cNvGrpSpPr>
              <a:grpSpLocks/>
            </p:cNvGrpSpPr>
            <p:nvPr/>
          </p:nvGrpSpPr>
          <p:grpSpPr bwMode="auto">
            <a:xfrm>
              <a:off x="3407" y="781"/>
              <a:ext cx="1016" cy="687"/>
              <a:chOff x="1229" y="938"/>
              <a:chExt cx="1016" cy="687"/>
            </a:xfrm>
          </p:grpSpPr>
          <p:sp>
            <p:nvSpPr>
              <p:cNvPr id="9833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8" name="Text Box 45"/>
              <p:cNvSpPr txBox="1">
                <a:spLocks noChangeArrowheads="1"/>
              </p:cNvSpPr>
              <p:nvPr/>
            </p:nvSpPr>
            <p:spPr bwMode="auto">
              <a:xfrm>
                <a:off x="1229" y="1373"/>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grpSp>
          <p:nvGrpSpPr>
            <p:cNvPr id="98314" name="Group 46"/>
            <p:cNvGrpSpPr>
              <a:grpSpLocks/>
            </p:cNvGrpSpPr>
            <p:nvPr/>
          </p:nvGrpSpPr>
          <p:grpSpPr bwMode="auto">
            <a:xfrm>
              <a:off x="1571" y="781"/>
              <a:ext cx="1016" cy="686"/>
              <a:chOff x="1190" y="938"/>
              <a:chExt cx="1016" cy="686"/>
            </a:xfrm>
          </p:grpSpPr>
          <p:sp>
            <p:nvSpPr>
              <p:cNvPr id="9833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36" name="Text Box 48"/>
              <p:cNvSpPr txBox="1">
                <a:spLocks noChangeArrowheads="1"/>
              </p:cNvSpPr>
              <p:nvPr/>
            </p:nvSpPr>
            <p:spPr bwMode="auto">
              <a:xfrm>
                <a:off x="1190" y="1372"/>
                <a:ext cx="101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Trạm thu phí</a:t>
                </a:r>
              </a:p>
            </p:txBody>
          </p:sp>
        </p:grpSp>
        <p:sp>
          <p:nvSpPr>
            <p:cNvPr id="9831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16" name="Text Box 50"/>
            <p:cNvSpPr txBox="1">
              <a:spLocks noChangeArrowheads="1"/>
            </p:cNvSpPr>
            <p:nvPr/>
          </p:nvSpPr>
          <p:spPr bwMode="auto">
            <a:xfrm>
              <a:off x="569" y="1216"/>
              <a:ext cx="9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Đoàn 10 xe</a:t>
              </a:r>
            </a:p>
          </p:txBody>
        </p:sp>
        <p:sp>
          <p:nvSpPr>
            <p:cNvPr id="9831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18" name="Text Box 52"/>
            <p:cNvSpPr txBox="1">
              <a:spLocks noChangeArrowheads="1"/>
            </p:cNvSpPr>
            <p:nvPr/>
          </p:nvSpPr>
          <p:spPr bwMode="auto">
            <a:xfrm>
              <a:off x="2536"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1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0"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100 km</a:t>
              </a:r>
            </a:p>
          </p:txBody>
        </p:sp>
        <p:sp>
          <p:nvSpPr>
            <p:cNvPr id="98321"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98322"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3"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98324"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pic>
          <p:nvPicPr>
            <p:cNvPr id="98325"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6"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7" name="Group 61"/>
            <p:cNvGrpSpPr>
              <a:grpSpLocks/>
            </p:cNvGrpSpPr>
            <p:nvPr/>
          </p:nvGrpSpPr>
          <p:grpSpPr bwMode="auto">
            <a:xfrm>
              <a:off x="1815" y="725"/>
              <a:ext cx="289" cy="490"/>
              <a:chOff x="2365" y="1352"/>
              <a:chExt cx="1022" cy="1616"/>
            </a:xfrm>
          </p:grpSpPr>
          <p:pic>
            <p:nvPicPr>
              <p:cNvPr id="98333"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4"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pic>
          <p:nvPicPr>
            <p:cNvPr id="98328"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329" name="Group 65"/>
            <p:cNvGrpSpPr>
              <a:grpSpLocks/>
            </p:cNvGrpSpPr>
            <p:nvPr/>
          </p:nvGrpSpPr>
          <p:grpSpPr bwMode="auto">
            <a:xfrm>
              <a:off x="3656" y="743"/>
              <a:ext cx="289" cy="490"/>
              <a:chOff x="2365" y="1352"/>
              <a:chExt cx="1022" cy="1616"/>
            </a:xfrm>
          </p:grpSpPr>
          <p:pic>
            <p:nvPicPr>
              <p:cNvPr id="98331"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32"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9833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0355"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91757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3"/>
          <p:cNvSpPr>
            <a:spLocks noGrp="1" noChangeArrowheads="1"/>
          </p:cNvSpPr>
          <p:nvPr>
            <p:ph type="body" sz="half" idx="4294967295"/>
          </p:nvPr>
        </p:nvSpPr>
        <p:spPr>
          <a:xfrm>
            <a:off x="207950" y="1781175"/>
            <a:ext cx="4494213" cy="1781175"/>
          </a:xfrm>
        </p:spPr>
        <p:txBody>
          <a:bodyPr/>
          <a:lstStyle/>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R:</a:t>
            </a:r>
            <a:r>
              <a:rPr lang="en-US" altLang="en-US" sz="2400">
                <a:latin typeface="Arial" panose="020B0604020202020204" pitchFamily="34" charset="0"/>
                <a:ea typeface="ＭＳ Ｐゴシック" panose="020B0600070205080204" pitchFamily="34" charset="-128"/>
                <a:cs typeface="Arial" panose="020B0604020202020204" pitchFamily="34" charset="0"/>
              </a:rPr>
              <a:t> băng thông đường liên kết (bps)</a:t>
            </a:r>
          </a:p>
          <a:p>
            <a:pPr algn="just" eaLnBrk="1" hangingPunct="1">
              <a:buSzPct val="75000"/>
            </a:pPr>
            <a:r>
              <a:rPr lang="en-US" altLang="en-US" sz="2400" i="1">
                <a:latin typeface="Arial" panose="020B0604020202020204" pitchFamily="34" charset="0"/>
                <a:ea typeface="ＭＳ Ｐゴシック" panose="020B0600070205080204" pitchFamily="34" charset="-128"/>
                <a:cs typeface="Arial" panose="020B0604020202020204" pitchFamily="34" charset="0"/>
              </a:rPr>
              <a:t>L:</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độ dài gói tin (bits)</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 tỷ lệ trung bình gói tin đến</a:t>
            </a:r>
          </a:p>
        </p:txBody>
      </p:sp>
      <p:sp>
        <p:nvSpPr>
          <p:cNvPr id="100359" name="Rectangle 62"/>
          <p:cNvSpPr>
            <a:spLocks noChangeArrowheads="1"/>
          </p:cNvSpPr>
          <p:nvPr/>
        </p:nvSpPr>
        <p:spPr bwMode="auto">
          <a:xfrm>
            <a:off x="238113" y="4087813"/>
            <a:ext cx="5135562"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SzPct val="75000"/>
            </a:pPr>
            <a:r>
              <a:rPr lang="en-US" altLang="en-US" sz="2200" i="1">
                <a:latin typeface="Arial" panose="020B0604020202020204" pitchFamily="34" charset="0"/>
              </a:rPr>
              <a:t>La/R</a:t>
            </a:r>
            <a:r>
              <a:rPr lang="en-US" altLang="en-US" sz="2200">
                <a:latin typeface="Arial" panose="020B0604020202020204" pitchFamily="34" charset="0"/>
              </a:rPr>
              <a:t> ~ 0:  trễ trung bình nhỏ</a:t>
            </a:r>
          </a:p>
          <a:p>
            <a:pPr>
              <a:lnSpc>
                <a:spcPct val="100000"/>
              </a:lnSpc>
              <a:buSzPct val="75000"/>
            </a:pPr>
            <a:r>
              <a:rPr lang="en-US" altLang="en-US" sz="2200" i="1">
                <a:latin typeface="Arial" panose="020B0604020202020204" pitchFamily="34" charset="0"/>
              </a:rPr>
              <a:t>La/R </a:t>
            </a:r>
            <a:r>
              <a:rPr lang="en-US" altLang="en-US" sz="2200">
                <a:latin typeface="Arial" panose="020B0604020202020204" pitchFamily="34" charset="0"/>
              </a:rPr>
              <a:t>-&gt; 1: trễ trung bình lớn</a:t>
            </a:r>
          </a:p>
          <a:p>
            <a:pPr algn="just">
              <a:buSzPct val="75000"/>
            </a:pPr>
            <a:r>
              <a:rPr lang="en-US" altLang="en-US" sz="2200" i="1">
                <a:latin typeface="Arial" panose="020B0604020202020204" pitchFamily="34" charset="0"/>
              </a:rPr>
              <a:t>La/R </a:t>
            </a:r>
            <a:r>
              <a:rPr lang="en-US" altLang="en-US" sz="2200">
                <a:latin typeface="Arial" panose="020B0604020202020204" pitchFamily="34" charset="0"/>
              </a:rPr>
              <a:t>&gt; 1: nhiều “việc” đến hơn khả năng phục vụ, trễ trung bình vô hạn!</a:t>
            </a:r>
          </a:p>
        </p:txBody>
      </p:sp>
      <p:grpSp>
        <p:nvGrpSpPr>
          <p:cNvPr id="2" name="Group 1"/>
          <p:cNvGrpSpPr/>
          <p:nvPr/>
        </p:nvGrpSpPr>
        <p:grpSpPr>
          <a:xfrm>
            <a:off x="2780494" y="1036638"/>
            <a:ext cx="7059612" cy="3103562"/>
            <a:chOff x="2780494" y="1036638"/>
            <a:chExt cx="7059612" cy="3103562"/>
          </a:xfrm>
        </p:grpSpPr>
        <p:pic>
          <p:nvPicPr>
            <p:cNvPr id="100356" name="Picture 60" descr="queueDe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231" y="1036638"/>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1"/>
            <p:cNvSpPr>
              <a:spLocks noChangeArrowheads="1"/>
            </p:cNvSpPr>
            <p:nvPr/>
          </p:nvSpPr>
          <p:spPr bwMode="auto">
            <a:xfrm>
              <a:off x="2780494" y="3635375"/>
              <a:ext cx="6508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cường độ lưu thông = La/R</a:t>
              </a:r>
            </a:p>
          </p:txBody>
        </p:sp>
        <p:sp>
          <p:nvSpPr>
            <p:cNvPr id="100360" name="Rectangle 11"/>
            <p:cNvSpPr>
              <a:spLocks noChangeArrowheads="1"/>
            </p:cNvSpPr>
            <p:nvPr/>
          </p:nvSpPr>
          <p:spPr bwMode="auto">
            <a:xfrm>
              <a:off x="5358594" y="1052513"/>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0361" name="Rectangle 61"/>
            <p:cNvSpPr>
              <a:spLocks noChangeArrowheads="1"/>
            </p:cNvSpPr>
            <p:nvPr/>
          </p:nvSpPr>
          <p:spPr bwMode="auto">
            <a:xfrm rot="-5400000">
              <a:off x="4454513" y="2364581"/>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
                  <a:schemeClr val="accent2"/>
                </a:buClr>
                <a:buSzPct val="85000"/>
                <a:buFont typeface="Wingdings" panose="05000000000000000000" pitchFamily="2" charset="2"/>
                <a:buNone/>
              </a:pPr>
              <a:r>
                <a:rPr lang="en-US" altLang="en-US" sz="2000">
                  <a:solidFill>
                    <a:srgbClr val="000099"/>
                  </a:solidFill>
                  <a:latin typeface="Arial" panose="020B0604020202020204" pitchFamily="34" charset="0"/>
                </a:rPr>
                <a:t>average  queueing delay</a:t>
              </a:r>
            </a:p>
          </p:txBody>
        </p:sp>
      </p:grpSp>
      <p:pic>
        <p:nvPicPr>
          <p:cNvPr id="10036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4" name="Text Box 15"/>
          <p:cNvSpPr txBox="1">
            <a:spLocks noChangeArrowheads="1"/>
          </p:cNvSpPr>
          <p:nvPr/>
        </p:nvSpPr>
        <p:spPr bwMode="auto">
          <a:xfrm>
            <a:off x="7576929" y="4175096"/>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La/R ~ 0</a:t>
            </a:r>
          </a:p>
        </p:txBody>
      </p:sp>
      <p:sp>
        <p:nvSpPr>
          <p:cNvPr id="100365" name="Rectangle 2"/>
          <p:cNvSpPr>
            <a:spLocks noGrp="1" noChangeArrowheads="1"/>
          </p:cNvSpPr>
          <p:nvPr>
            <p:ph type="title" idx="4294967295"/>
          </p:nvPr>
        </p:nvSpPr>
        <p:spPr>
          <a:xfrm>
            <a:off x="333375" y="12382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Trễ do xếp hàng (nhắc lại)</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00366" name="Text Box 16"/>
          <p:cNvSpPr txBox="1">
            <a:spLocks noChangeArrowheads="1"/>
          </p:cNvSpPr>
          <p:nvPr/>
        </p:nvSpPr>
        <p:spPr bwMode="auto">
          <a:xfrm>
            <a:off x="7627938" y="6141958"/>
            <a:ext cx="113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latin typeface="Arial" panose="020B0604020202020204" pitchFamily="34" charset="0"/>
              </a:rPr>
              <a:t>La/R -&gt; 1</a:t>
            </a:r>
          </a:p>
        </p:txBody>
      </p:sp>
      <p:sp>
        <p:nvSpPr>
          <p:cNvPr id="1003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B6ADED88-28B9-436B-BA9E-B408E114A788}" type="slidenum">
              <a:rPr lang="en-US" altLang="en-US" sz="1200">
                <a:latin typeface="Arial" panose="020B0604020202020204" pitchFamily="34" charset="0"/>
              </a:rPr>
              <a:pPr>
                <a:lnSpc>
                  <a:spcPct val="100000"/>
                </a:lnSpc>
                <a:spcBef>
                  <a:spcPct val="0"/>
                </a:spcBef>
                <a:buClrTx/>
                <a:buSzTx/>
                <a:buFontTx/>
                <a:buNone/>
              </a:pPr>
              <a:t>51</a:t>
            </a:fld>
            <a:endParaRPr lang="en-US" altLang="en-US" sz="1200">
              <a:latin typeface="Arial" panose="020B0604020202020204" pitchFamily="34" charset="0"/>
            </a:endParaRPr>
          </a:p>
        </p:txBody>
      </p:sp>
      <p:sp>
        <p:nvSpPr>
          <p:cNvPr id="100368" name="TextBox 1"/>
          <p:cNvSpPr txBox="1">
            <a:spLocks noChangeArrowheads="1"/>
          </p:cNvSpPr>
          <p:nvPr/>
        </p:nvSpPr>
        <p:spPr bwMode="auto">
          <a:xfrm>
            <a:off x="425450" y="6116638"/>
            <a:ext cx="536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http://www.ccs-labs.org/teaching/rn/animations/queue/index.htm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2"/>
          <p:cNvSpPr>
            <a:spLocks noGrp="1"/>
          </p:cNvSpPr>
          <p:nvPr>
            <p:ph type="ftr" sz="quarter" idx="11"/>
          </p:nvPr>
        </p:nvSpPr>
        <p:spPr>
          <a:xfrm>
            <a:off x="5576888" y="6499225"/>
            <a:ext cx="2895600" cy="287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04451"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1204913"/>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2"/>
          <p:cNvSpPr>
            <a:spLocks noGrp="1" noChangeArrowheads="1"/>
          </p:cNvSpPr>
          <p:nvPr>
            <p:ph type="title" idx="4294967295"/>
          </p:nvPr>
        </p:nvSpPr>
        <p:spPr>
          <a:xfrm>
            <a:off x="276225" y="96838"/>
            <a:ext cx="8123238" cy="1143000"/>
          </a:xfrm>
        </p:spPr>
        <p:txBody>
          <a:bodyPr/>
          <a:lstStyle/>
          <a:p>
            <a:pPr eaLnBrk="1" hangingPunct="1"/>
            <a:r>
              <a:rPr lang="en-AU" altLang="ja-JP" sz="4000">
                <a:latin typeface="Arial" panose="020B0604020202020204" pitchFamily="34" charset="0"/>
                <a:ea typeface="ＭＳ Ｐゴシック" panose="020B0600070205080204" pitchFamily="34" charset="-128"/>
                <a:cs typeface="Arial" panose="020B0604020202020204" pitchFamily="34" charset="0"/>
              </a:rPr>
              <a:t>Độ trễ và định tuyến trên Internet “thực tế”</a:t>
            </a:r>
            <a:endParaRPr lang="en-US" altLang="en-US" sz="4000">
              <a:latin typeface="Arial" panose="020B0604020202020204" pitchFamily="34" charset="0"/>
              <a:ea typeface="ＭＳ Ｐゴシック" panose="020B0600070205080204" pitchFamily="34" charset="-128"/>
              <a:cs typeface="Arial" panose="020B0604020202020204" pitchFamily="34" charset="0"/>
            </a:endParaRPr>
          </a:p>
        </p:txBody>
      </p:sp>
      <p:sp>
        <p:nvSpPr>
          <p:cNvPr id="104453" name="Rectangle 5"/>
          <p:cNvSpPr>
            <a:spLocks noGrp="1" noChangeArrowheads="1"/>
          </p:cNvSpPr>
          <p:nvPr>
            <p:ph type="body" idx="4294967295"/>
          </p:nvPr>
        </p:nvSpPr>
        <p:spPr>
          <a:xfrm>
            <a:off x="500063" y="1484313"/>
            <a:ext cx="7772400" cy="3098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Độ trễ và sự mất mát trên Internet “thực tế” trông như thế nào</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Chương trình</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traceroute</a:t>
            </a:r>
            <a:r>
              <a:rPr lang="en-US" altLang="en-US">
                <a:latin typeface="Arial" panose="020B0604020202020204" pitchFamily="34" charset="0"/>
                <a:ea typeface="ＭＳ Ｐゴシック" panose="020B0600070205080204" pitchFamily="34" charset="-128"/>
                <a:cs typeface="Arial" panose="020B0604020202020204" pitchFamily="34" charset="0"/>
              </a:rPr>
              <a:t>: giúp đo lường độ trễ từ nguồn tới thiết bị định tuyến cái mà dọc theo con đường Internet từ đầu cuối này đến đầu cuối kia đến đích. Với tất cả </a:t>
            </a:r>
            <a:r>
              <a:rPr lang="en-US" altLang="en-US" i="1">
                <a:latin typeface="Arial" panose="020B0604020202020204" pitchFamily="34" charset="0"/>
                <a:ea typeface="ＭＳ Ｐゴシック" panose="020B0600070205080204" pitchFamily="34" charset="-128"/>
                <a:cs typeface="Arial" panose="020B0604020202020204" pitchFamily="34" charset="0"/>
              </a:rPr>
              <a:t>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Gởi 3 gói tin sẽ đến bộ định tuyến I trên đường tới đích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Router </a:t>
            </a:r>
            <a:r>
              <a:rPr lang="en-US" altLang="en-US" i="1">
                <a:latin typeface="Arial" panose="020B0604020202020204" pitchFamily="34" charset="0"/>
                <a:ea typeface="Arial" panose="020B0604020202020204" pitchFamily="34" charset="0"/>
                <a:cs typeface="Arial" panose="020B0604020202020204" pitchFamily="34" charset="0"/>
              </a:rPr>
              <a:t>i </a:t>
            </a:r>
            <a:r>
              <a:rPr lang="en-US" altLang="en-US">
                <a:latin typeface="Arial" panose="020B0604020202020204" pitchFamily="34" charset="0"/>
                <a:ea typeface="Arial" panose="020B0604020202020204" pitchFamily="34" charset="0"/>
                <a:cs typeface="Arial" panose="020B0604020202020204" pitchFamily="34" charset="0"/>
              </a:rPr>
              <a:t>sẽ trả về các gói tin cho người gởi</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Khoảng thời gian lần gửi giữa truyền và trả lời</a:t>
            </a:r>
            <a:endParaRPr lang="en-US" altLang="en-US" sz="2800">
              <a:latin typeface="Arial" panose="020B0604020202020204" pitchFamily="34" charset="0"/>
              <a:ea typeface="Arial" panose="020B0604020202020204" pitchFamily="34" charset="0"/>
              <a:cs typeface="Arial" panose="020B0604020202020204" pitchFamily="34" charset="0"/>
            </a:endParaRPr>
          </a:p>
        </p:txBody>
      </p:sp>
      <p:sp>
        <p:nvSpPr>
          <p:cNvPr id="104454" name="Line 38"/>
          <p:cNvSpPr>
            <a:spLocks noChangeShapeType="1"/>
          </p:cNvSpPr>
          <p:nvPr/>
        </p:nvSpPr>
        <p:spPr bwMode="auto">
          <a:xfrm>
            <a:off x="1285875" y="5800725"/>
            <a:ext cx="288925" cy="265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5" name="Line 105"/>
          <p:cNvSpPr>
            <a:spLocks noChangeShapeType="1"/>
          </p:cNvSpPr>
          <p:nvPr/>
        </p:nvSpPr>
        <p:spPr bwMode="auto">
          <a:xfrm flipV="1">
            <a:off x="2079625" y="5851525"/>
            <a:ext cx="458788"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6" name="Line 106"/>
          <p:cNvSpPr>
            <a:spLocks noChangeShapeType="1"/>
          </p:cNvSpPr>
          <p:nvPr/>
        </p:nvSpPr>
        <p:spPr bwMode="auto">
          <a:xfrm>
            <a:off x="3014663" y="58356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7" name="Line 108"/>
          <p:cNvSpPr>
            <a:spLocks noChangeShapeType="1"/>
          </p:cNvSpPr>
          <p:nvPr/>
        </p:nvSpPr>
        <p:spPr bwMode="auto">
          <a:xfrm flipH="1">
            <a:off x="2776538" y="556736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58" name="Line 113"/>
          <p:cNvSpPr>
            <a:spLocks noChangeShapeType="1"/>
          </p:cNvSpPr>
          <p:nvPr/>
        </p:nvSpPr>
        <p:spPr bwMode="auto">
          <a:xfrm flipH="1">
            <a:off x="3990975" y="5895975"/>
            <a:ext cx="620713" cy="144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59" name="Line 260"/>
          <p:cNvSpPr>
            <a:spLocks noChangeShapeType="1"/>
          </p:cNvSpPr>
          <p:nvPr/>
        </p:nvSpPr>
        <p:spPr bwMode="auto">
          <a:xfrm>
            <a:off x="5110163" y="5861050"/>
            <a:ext cx="485775" cy="2079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0" name="Line 261"/>
          <p:cNvSpPr>
            <a:spLocks noChangeShapeType="1"/>
          </p:cNvSpPr>
          <p:nvPr/>
        </p:nvSpPr>
        <p:spPr bwMode="auto">
          <a:xfrm flipH="1">
            <a:off x="6048375" y="5807075"/>
            <a:ext cx="557213" cy="2778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1" name="Line 291"/>
          <p:cNvSpPr>
            <a:spLocks noChangeShapeType="1"/>
          </p:cNvSpPr>
          <p:nvPr/>
        </p:nvSpPr>
        <p:spPr bwMode="auto">
          <a:xfrm>
            <a:off x="2744788" y="596741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2" name="Line 292"/>
          <p:cNvSpPr>
            <a:spLocks noChangeShapeType="1"/>
          </p:cNvSpPr>
          <p:nvPr/>
        </p:nvSpPr>
        <p:spPr bwMode="auto">
          <a:xfrm>
            <a:off x="4668838" y="5554663"/>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4463" name="Line 294"/>
          <p:cNvSpPr>
            <a:spLocks noChangeShapeType="1"/>
          </p:cNvSpPr>
          <p:nvPr/>
        </p:nvSpPr>
        <p:spPr bwMode="auto">
          <a:xfrm flipH="1">
            <a:off x="3386138" y="6157913"/>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104464" name="Line 295"/>
          <p:cNvSpPr>
            <a:spLocks noChangeShapeType="1"/>
          </p:cNvSpPr>
          <p:nvPr/>
        </p:nvSpPr>
        <p:spPr bwMode="auto">
          <a:xfrm>
            <a:off x="3741738" y="5662613"/>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83244" name="Text Box 300"/>
          <p:cNvSpPr txBox="1">
            <a:spLocks noChangeArrowheads="1"/>
          </p:cNvSpPr>
          <p:nvPr/>
        </p:nvSpPr>
        <p:spPr bwMode="auto">
          <a:xfrm>
            <a:off x="1342075" y="5365184"/>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6" name="Text Box 302"/>
          <p:cNvSpPr txBox="1">
            <a:spLocks noChangeArrowheads="1"/>
          </p:cNvSpPr>
          <p:nvPr/>
        </p:nvSpPr>
        <p:spPr bwMode="auto">
          <a:xfrm>
            <a:off x="2108039" y="6249957"/>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sp>
        <p:nvSpPr>
          <p:cNvPr id="83248" name="Text Box 304"/>
          <p:cNvSpPr txBox="1">
            <a:spLocks noChangeArrowheads="1"/>
          </p:cNvSpPr>
          <p:nvPr/>
        </p:nvSpPr>
        <p:spPr bwMode="auto">
          <a:xfrm>
            <a:off x="3071554" y="5292696"/>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FF0000"/>
                </a:solidFill>
                <a:latin typeface="Arial" panose="020B0604020202020204" pitchFamily="34" charset="0"/>
              </a:rPr>
              <a:t>3 probes</a:t>
            </a:r>
          </a:p>
        </p:txBody>
      </p:sp>
      <p:grpSp>
        <p:nvGrpSpPr>
          <p:cNvPr id="104468" name="Group 100"/>
          <p:cNvGrpSpPr>
            <a:grpSpLocks/>
          </p:cNvGrpSpPr>
          <p:nvPr/>
        </p:nvGrpSpPr>
        <p:grpSpPr bwMode="auto">
          <a:xfrm>
            <a:off x="517525" y="5456238"/>
            <a:ext cx="820738" cy="688975"/>
            <a:chOff x="-44" y="1473"/>
            <a:chExt cx="981" cy="1105"/>
          </a:xfrm>
        </p:grpSpPr>
        <p:pic>
          <p:nvPicPr>
            <p:cNvPr id="104521"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2" name="Freeform 10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104469" name="Group 103"/>
          <p:cNvGrpSpPr>
            <a:grpSpLocks/>
          </p:cNvGrpSpPr>
          <p:nvPr/>
        </p:nvGrpSpPr>
        <p:grpSpPr bwMode="auto">
          <a:xfrm flipH="1">
            <a:off x="6565900" y="5494338"/>
            <a:ext cx="754063" cy="669925"/>
            <a:chOff x="-44" y="1473"/>
            <a:chExt cx="981" cy="1105"/>
          </a:xfrm>
        </p:grpSpPr>
        <p:pic>
          <p:nvPicPr>
            <p:cNvPr id="104519"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0" name="Freeform 10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4470" name="Group 124"/>
          <p:cNvGrpSpPr>
            <a:grpSpLocks/>
          </p:cNvGrpSpPr>
          <p:nvPr/>
        </p:nvGrpSpPr>
        <p:grpSpPr bwMode="auto">
          <a:xfrm>
            <a:off x="5513388" y="5994400"/>
            <a:ext cx="617537" cy="250825"/>
            <a:chOff x="2356" y="1300"/>
            <a:chExt cx="555" cy="194"/>
          </a:xfrm>
        </p:grpSpPr>
        <p:sp>
          <p:nvSpPr>
            <p:cNvPr id="1045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14" name="Group 128"/>
            <p:cNvGrpSpPr>
              <a:grpSpLocks/>
            </p:cNvGrpSpPr>
            <p:nvPr/>
          </p:nvGrpSpPr>
          <p:grpSpPr bwMode="auto">
            <a:xfrm>
              <a:off x="2468" y="1332"/>
              <a:ext cx="310" cy="60"/>
              <a:chOff x="2468" y="1332"/>
              <a:chExt cx="310" cy="60"/>
            </a:xfrm>
          </p:grpSpPr>
          <p:sp>
            <p:nvSpPr>
              <p:cNvPr id="104517"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8"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15"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16"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1" name="Group 133"/>
          <p:cNvGrpSpPr>
            <a:grpSpLocks/>
          </p:cNvGrpSpPr>
          <p:nvPr/>
        </p:nvGrpSpPr>
        <p:grpSpPr bwMode="auto">
          <a:xfrm>
            <a:off x="4545013" y="5722938"/>
            <a:ext cx="617537" cy="250825"/>
            <a:chOff x="2356" y="1300"/>
            <a:chExt cx="555" cy="194"/>
          </a:xfrm>
        </p:grpSpPr>
        <p:sp>
          <p:nvSpPr>
            <p:cNvPr id="1045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045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045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04506" name="Group 137"/>
            <p:cNvGrpSpPr>
              <a:grpSpLocks/>
            </p:cNvGrpSpPr>
            <p:nvPr/>
          </p:nvGrpSpPr>
          <p:grpSpPr bwMode="auto">
            <a:xfrm>
              <a:off x="2468" y="1332"/>
              <a:ext cx="310" cy="60"/>
              <a:chOff x="2468" y="1332"/>
              <a:chExt cx="310" cy="60"/>
            </a:xfrm>
          </p:grpSpPr>
          <p:sp>
            <p:nvSpPr>
              <p:cNvPr id="1045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045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0450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450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04472" name="Group 142"/>
          <p:cNvGrpSpPr>
            <a:grpSpLocks/>
          </p:cNvGrpSpPr>
          <p:nvPr/>
        </p:nvGrpSpPr>
        <p:grpSpPr bwMode="auto">
          <a:xfrm>
            <a:off x="3394075" y="5932488"/>
            <a:ext cx="617538" cy="250825"/>
            <a:chOff x="2356" y="1300"/>
            <a:chExt cx="555" cy="194"/>
          </a:xfrm>
        </p:grpSpPr>
        <p:sp>
          <p:nvSpPr>
            <p:cNvPr id="1044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8" name="Group 146"/>
            <p:cNvGrpSpPr>
              <a:grpSpLocks/>
            </p:cNvGrpSpPr>
            <p:nvPr/>
          </p:nvGrpSpPr>
          <p:grpSpPr bwMode="auto">
            <a:xfrm>
              <a:off x="2468" y="1332"/>
              <a:ext cx="310" cy="60"/>
              <a:chOff x="2468" y="1332"/>
              <a:chExt cx="310" cy="60"/>
            </a:xfrm>
          </p:grpSpPr>
          <p:sp>
            <p:nvSpPr>
              <p:cNvPr id="10450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50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9"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500"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3" name="Group 151"/>
          <p:cNvGrpSpPr>
            <a:grpSpLocks/>
          </p:cNvGrpSpPr>
          <p:nvPr/>
        </p:nvGrpSpPr>
        <p:grpSpPr bwMode="auto">
          <a:xfrm>
            <a:off x="2392363" y="5686425"/>
            <a:ext cx="617537" cy="250825"/>
            <a:chOff x="2356" y="1300"/>
            <a:chExt cx="555" cy="194"/>
          </a:xfrm>
        </p:grpSpPr>
        <p:sp>
          <p:nvSpPr>
            <p:cNvPr id="1044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90" name="Group 155"/>
            <p:cNvGrpSpPr>
              <a:grpSpLocks/>
            </p:cNvGrpSpPr>
            <p:nvPr/>
          </p:nvGrpSpPr>
          <p:grpSpPr bwMode="auto">
            <a:xfrm>
              <a:off x="2468" y="1332"/>
              <a:ext cx="310" cy="60"/>
              <a:chOff x="2468" y="1332"/>
              <a:chExt cx="310" cy="60"/>
            </a:xfrm>
          </p:grpSpPr>
          <p:sp>
            <p:nvSpPr>
              <p:cNvPr id="104493"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94"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91"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92"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104474" name="Group 160"/>
          <p:cNvGrpSpPr>
            <a:grpSpLocks/>
          </p:cNvGrpSpPr>
          <p:nvPr/>
        </p:nvGrpSpPr>
        <p:grpSpPr bwMode="auto">
          <a:xfrm>
            <a:off x="1517650" y="5953125"/>
            <a:ext cx="617538" cy="250825"/>
            <a:chOff x="2356" y="1300"/>
            <a:chExt cx="555" cy="194"/>
          </a:xfrm>
        </p:grpSpPr>
        <p:sp>
          <p:nvSpPr>
            <p:cNvPr id="1044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1044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1044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104482" name="Group 164"/>
            <p:cNvGrpSpPr>
              <a:grpSpLocks/>
            </p:cNvGrpSpPr>
            <p:nvPr/>
          </p:nvGrpSpPr>
          <p:grpSpPr bwMode="auto">
            <a:xfrm>
              <a:off x="2468" y="1332"/>
              <a:ext cx="310" cy="60"/>
              <a:chOff x="2468" y="1332"/>
              <a:chExt cx="310" cy="60"/>
            </a:xfrm>
          </p:grpSpPr>
          <p:sp>
            <p:nvSpPr>
              <p:cNvPr id="104485"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86"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104483"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104484"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83247" name="Freeform 303"/>
          <p:cNvSpPr>
            <a:spLocks/>
          </p:cNvSpPr>
          <p:nvPr/>
        </p:nvSpPr>
        <p:spPr bwMode="auto">
          <a:xfrm>
            <a:off x="1257300" y="5740400"/>
            <a:ext cx="2247900" cy="403225"/>
          </a:xfrm>
          <a:custGeom>
            <a:avLst/>
            <a:gdLst>
              <a:gd name="T0" fmla="*/ 2147483646 w 1416"/>
              <a:gd name="T1" fmla="*/ 2147483646 h 254"/>
              <a:gd name="T2" fmla="*/ 2147483646 w 1416"/>
              <a:gd name="T3" fmla="*/ 2147483646 h 254"/>
              <a:gd name="T4" fmla="*/ 2147483646 w 1416"/>
              <a:gd name="T5" fmla="*/ 2147483646 h 254"/>
              <a:gd name="T6" fmla="*/ 2147483646 w 1416"/>
              <a:gd name="T7" fmla="*/ 2147483646 h 254"/>
              <a:gd name="T8" fmla="*/ 2147483646 w 1416"/>
              <a:gd name="T9" fmla="*/ 2147483646 h 254"/>
              <a:gd name="T10" fmla="*/ 2147483646 w 1416"/>
              <a:gd name="T11" fmla="*/ 2147483646 h 254"/>
              <a:gd name="T12" fmla="*/ 0 w 1416"/>
              <a:gd name="T13" fmla="*/ 2147483646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3" name="Freeform 299"/>
          <p:cNvSpPr>
            <a:spLocks/>
          </p:cNvSpPr>
          <p:nvPr/>
        </p:nvSpPr>
        <p:spPr bwMode="auto">
          <a:xfrm>
            <a:off x="1289050" y="5776913"/>
            <a:ext cx="419100" cy="419100"/>
          </a:xfrm>
          <a:custGeom>
            <a:avLst/>
            <a:gdLst>
              <a:gd name="T0" fmla="*/ 2147483646 w 264"/>
              <a:gd name="T1" fmla="*/ 0 h 264"/>
              <a:gd name="T2" fmla="*/ 2147483646 w 264"/>
              <a:gd name="T3" fmla="*/ 2147483646 h 264"/>
              <a:gd name="T4" fmla="*/ 0 w 264"/>
              <a:gd name="T5" fmla="*/ 2147483646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83245" name="Freeform 301"/>
          <p:cNvSpPr>
            <a:spLocks/>
          </p:cNvSpPr>
          <p:nvPr/>
        </p:nvSpPr>
        <p:spPr bwMode="auto">
          <a:xfrm>
            <a:off x="1282700" y="5691188"/>
            <a:ext cx="1346200" cy="474662"/>
          </a:xfrm>
          <a:custGeom>
            <a:avLst/>
            <a:gdLst>
              <a:gd name="T0" fmla="*/ 2147483646 w 848"/>
              <a:gd name="T1" fmla="*/ 2147483646 h 299"/>
              <a:gd name="T2" fmla="*/ 2147483646 w 848"/>
              <a:gd name="T3" fmla="*/ 2147483646 h 299"/>
              <a:gd name="T4" fmla="*/ 2147483646 w 848"/>
              <a:gd name="T5" fmla="*/ 2147483646 h 299"/>
              <a:gd name="T6" fmla="*/ 2147483646 w 848"/>
              <a:gd name="T7" fmla="*/ 2147483646 h 299"/>
              <a:gd name="T8" fmla="*/ 0 w 848"/>
              <a:gd name="T9" fmla="*/ 2147483646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104478" name="Slide Number Placeholder 3"/>
          <p:cNvSpPr>
            <a:spLocks noGrp="1"/>
          </p:cNvSpPr>
          <p:nvPr>
            <p:ph type="sldNum" sz="quarter" idx="12"/>
          </p:nvPr>
        </p:nvSpPr>
        <p:spPr>
          <a:xfrm>
            <a:off x="8324850" y="6494463"/>
            <a:ext cx="676275" cy="276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27BB517-7A15-4920-B247-FC5159FCF56C}" type="slidenum">
              <a:rPr lang="en-US" altLang="en-US" sz="1200">
                <a:latin typeface="Arial" panose="020B0604020202020204" pitchFamily="34" charset="0"/>
              </a:rPr>
              <a:pPr>
                <a:lnSpc>
                  <a:spcPct val="100000"/>
                </a:lnSpc>
                <a:spcBef>
                  <a:spcPct val="0"/>
                </a:spcBef>
                <a:buClrTx/>
                <a:buSzTx/>
                <a:buFontTx/>
                <a:buNone/>
              </a:pPr>
              <a:t>52</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6499"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600">
                <a:latin typeface="Arial" panose="020B0604020202020204" pitchFamily="34" charset="0"/>
              </a:rPr>
              <a:t>1  cs-gw (128.119.240.254)  1 ms  1 ms  2 ms</a:t>
            </a:r>
          </a:p>
          <a:p>
            <a:pPr>
              <a:lnSpc>
                <a:spcPct val="80000"/>
              </a:lnSpc>
              <a:spcBef>
                <a:spcPct val="0"/>
              </a:spcBef>
              <a:buClrTx/>
              <a:buSzTx/>
              <a:buFontTx/>
              <a:buNone/>
            </a:pPr>
            <a:r>
              <a:rPr lang="en-US" altLang="en-US" sz="1600">
                <a:latin typeface="Arial" panose="020B0604020202020204" pitchFamily="34" charset="0"/>
              </a:rPr>
              <a:t>2  border1-rt-fa5-1-0.gw.umass.edu (128.119.3.145)  1 ms  1 ms  2 ms</a:t>
            </a:r>
          </a:p>
          <a:p>
            <a:pPr>
              <a:lnSpc>
                <a:spcPct val="80000"/>
              </a:lnSpc>
              <a:spcBef>
                <a:spcPct val="0"/>
              </a:spcBef>
              <a:buClrTx/>
              <a:buSzTx/>
              <a:buFontTx/>
              <a:buNone/>
            </a:pPr>
            <a:r>
              <a:rPr lang="en-US" altLang="en-US" sz="1600">
                <a:latin typeface="Arial" panose="020B0604020202020204" pitchFamily="34" charset="0"/>
              </a:rPr>
              <a:t>3  cht-vbns.gw.umass.edu (128.119.3.130)  6 ms 5 ms 5 ms</a:t>
            </a:r>
          </a:p>
          <a:p>
            <a:pPr>
              <a:lnSpc>
                <a:spcPct val="80000"/>
              </a:lnSpc>
              <a:spcBef>
                <a:spcPct val="0"/>
              </a:spcBef>
              <a:buClrTx/>
              <a:buSzTx/>
              <a:buFontTx/>
              <a:buNone/>
            </a:pPr>
            <a:r>
              <a:rPr lang="en-US" altLang="en-US" sz="1600">
                <a:latin typeface="Arial" panose="020B0604020202020204" pitchFamily="34" charset="0"/>
              </a:rPr>
              <a:t>4  jn1-at1-0-0-19.wor.vbns.net (204.147.132.129)  16 ms 11 ms 13 ms </a:t>
            </a:r>
          </a:p>
          <a:p>
            <a:pPr>
              <a:lnSpc>
                <a:spcPct val="80000"/>
              </a:lnSpc>
              <a:spcBef>
                <a:spcPct val="0"/>
              </a:spcBef>
              <a:buClrTx/>
              <a:buSzTx/>
              <a:buFontTx/>
              <a:buNone/>
            </a:pPr>
            <a:r>
              <a:rPr lang="en-US" altLang="en-US" sz="1600">
                <a:latin typeface="Arial" panose="020B0604020202020204" pitchFamily="34" charset="0"/>
              </a:rPr>
              <a:t>5  jn1-so7-0-0-0.wae.vbns.net (204.147.136.136)  21 ms 18 ms 18 ms </a:t>
            </a:r>
          </a:p>
          <a:p>
            <a:pPr>
              <a:lnSpc>
                <a:spcPct val="80000"/>
              </a:lnSpc>
              <a:spcBef>
                <a:spcPct val="0"/>
              </a:spcBef>
              <a:buClrTx/>
              <a:buSzTx/>
              <a:buFontTx/>
              <a:buNone/>
            </a:pPr>
            <a:r>
              <a:rPr lang="en-US" altLang="en-US" sz="1600">
                <a:latin typeface="Arial" panose="020B0604020202020204" pitchFamily="34" charset="0"/>
              </a:rPr>
              <a:t>6  abilene-vbns.abilene.ucaid.edu (198.32.11.9)  22 ms  18 ms  22 ms</a:t>
            </a:r>
          </a:p>
          <a:p>
            <a:pPr>
              <a:lnSpc>
                <a:spcPct val="80000"/>
              </a:lnSpc>
              <a:spcBef>
                <a:spcPct val="0"/>
              </a:spcBef>
              <a:buClrTx/>
              <a:buSzTx/>
              <a:buFontTx/>
              <a:buNone/>
            </a:pPr>
            <a:r>
              <a:rPr lang="en-US" altLang="en-US" sz="1600">
                <a:latin typeface="Arial" panose="020B0604020202020204" pitchFamily="34" charset="0"/>
              </a:rPr>
              <a:t>7  nycm-wash.abilene.ucaid.edu (198.32.8.46)  22 ms  22 ms  22 ms</a:t>
            </a:r>
          </a:p>
          <a:p>
            <a:pPr>
              <a:lnSpc>
                <a:spcPct val="80000"/>
              </a:lnSpc>
              <a:spcBef>
                <a:spcPct val="0"/>
              </a:spcBef>
              <a:buClrTx/>
              <a:buSzTx/>
              <a:buFontTx/>
              <a:buNone/>
            </a:pPr>
            <a:r>
              <a:rPr lang="en-US" altLang="en-US" sz="1600">
                <a:latin typeface="Arial" panose="020B0604020202020204" pitchFamily="34" charset="0"/>
              </a:rPr>
              <a:t>8  62.40.103.253 (62.40.103.253)  104 ms 109 ms 106 ms</a:t>
            </a:r>
          </a:p>
          <a:p>
            <a:pPr>
              <a:lnSpc>
                <a:spcPct val="80000"/>
              </a:lnSpc>
              <a:spcBef>
                <a:spcPct val="0"/>
              </a:spcBef>
              <a:buClrTx/>
              <a:buSzTx/>
              <a:buFontTx/>
              <a:buNone/>
            </a:pPr>
            <a:r>
              <a:rPr lang="en-US" altLang="en-US" sz="1600">
                <a:latin typeface="Arial" panose="020B0604020202020204" pitchFamily="34" charset="0"/>
              </a:rPr>
              <a:t>9  de2-1.de1.de.geant.net (62.40.96.129)  109 ms 102 ms 104 ms</a:t>
            </a:r>
          </a:p>
          <a:p>
            <a:pPr>
              <a:lnSpc>
                <a:spcPct val="80000"/>
              </a:lnSpc>
              <a:spcBef>
                <a:spcPct val="0"/>
              </a:spcBef>
              <a:buClrTx/>
              <a:buSzTx/>
              <a:buFontTx/>
              <a:buNone/>
            </a:pPr>
            <a:r>
              <a:rPr lang="en-US" altLang="en-US" sz="1600">
                <a:latin typeface="Arial" panose="020B0604020202020204" pitchFamily="34" charset="0"/>
              </a:rPr>
              <a:t>10  de.fr1.fr.geant.net (62.40.96.50)  113 ms 121 ms 114 ms</a:t>
            </a:r>
          </a:p>
          <a:p>
            <a:pPr>
              <a:lnSpc>
                <a:spcPct val="80000"/>
              </a:lnSpc>
              <a:spcBef>
                <a:spcPct val="0"/>
              </a:spcBef>
              <a:buClrTx/>
              <a:buSzTx/>
              <a:buFontTx/>
              <a:buNone/>
            </a:pPr>
            <a:r>
              <a:rPr lang="en-US" altLang="en-US" sz="1600">
                <a:latin typeface="Arial" panose="020B0604020202020204" pitchFamily="34" charset="0"/>
              </a:rPr>
              <a:t>11  renater-gw.fr1.fr.geant.net (62.40.103.54)  112 ms  114 ms  112 ms</a:t>
            </a:r>
          </a:p>
          <a:p>
            <a:pPr>
              <a:lnSpc>
                <a:spcPct val="80000"/>
              </a:lnSpc>
              <a:spcBef>
                <a:spcPct val="0"/>
              </a:spcBef>
              <a:buClrTx/>
              <a:buSzTx/>
              <a:buFontTx/>
              <a:buNone/>
            </a:pPr>
            <a:r>
              <a:rPr lang="en-US" altLang="en-US" sz="1600">
                <a:latin typeface="Arial" panose="020B0604020202020204" pitchFamily="34" charset="0"/>
              </a:rPr>
              <a:t>12  nio-n2.cssi.renater.fr (193.51.206.13)  111 ms  114 ms  116 ms</a:t>
            </a:r>
          </a:p>
          <a:p>
            <a:pPr>
              <a:lnSpc>
                <a:spcPct val="80000"/>
              </a:lnSpc>
              <a:spcBef>
                <a:spcPct val="0"/>
              </a:spcBef>
              <a:buClrTx/>
              <a:buSzTx/>
              <a:buFontTx/>
              <a:buNone/>
            </a:pPr>
            <a:r>
              <a:rPr lang="en-US" altLang="en-US" sz="1600">
                <a:latin typeface="Arial" panose="020B0604020202020204" pitchFamily="34" charset="0"/>
              </a:rPr>
              <a:t>13  nice.cssi.renater.fr (195.220.98.102)  123 ms  125 ms  124 ms</a:t>
            </a:r>
          </a:p>
          <a:p>
            <a:pPr>
              <a:lnSpc>
                <a:spcPct val="80000"/>
              </a:lnSpc>
              <a:spcBef>
                <a:spcPct val="0"/>
              </a:spcBef>
              <a:buClrTx/>
              <a:buSzTx/>
              <a:buFontTx/>
              <a:buNone/>
            </a:pPr>
            <a:r>
              <a:rPr lang="en-US" altLang="en-US" sz="1600">
                <a:latin typeface="Arial" panose="020B0604020202020204" pitchFamily="34" charset="0"/>
              </a:rPr>
              <a:t>14  r3t2-nice.cssi.renater.fr (195.220.98.110)  126 ms  126 ms  124 ms</a:t>
            </a:r>
          </a:p>
          <a:p>
            <a:pPr>
              <a:lnSpc>
                <a:spcPct val="80000"/>
              </a:lnSpc>
              <a:spcBef>
                <a:spcPct val="0"/>
              </a:spcBef>
              <a:buClrTx/>
              <a:buSzTx/>
              <a:buFontTx/>
              <a:buNone/>
            </a:pPr>
            <a:r>
              <a:rPr lang="en-US" altLang="en-US" sz="1600">
                <a:latin typeface="Arial" panose="020B0604020202020204" pitchFamily="34" charset="0"/>
              </a:rPr>
              <a:t>15  eurecom-valbonne.r3t2.ft.net (193.48.50.54)  135 ms  128 ms  133 ms</a:t>
            </a:r>
          </a:p>
          <a:p>
            <a:pPr>
              <a:lnSpc>
                <a:spcPct val="80000"/>
              </a:lnSpc>
              <a:spcBef>
                <a:spcPct val="0"/>
              </a:spcBef>
              <a:buClrTx/>
              <a:buSzTx/>
              <a:buFontTx/>
              <a:buNone/>
            </a:pPr>
            <a:r>
              <a:rPr lang="en-US" altLang="en-US" sz="1600">
                <a:latin typeface="Arial" panose="020B0604020202020204" pitchFamily="34" charset="0"/>
              </a:rPr>
              <a:t>16  194.214.211.25 (194.214.211.25)  126 ms  128 ms  126 ms</a:t>
            </a:r>
          </a:p>
          <a:p>
            <a:pPr>
              <a:lnSpc>
                <a:spcPct val="80000"/>
              </a:lnSpc>
              <a:spcBef>
                <a:spcPct val="0"/>
              </a:spcBef>
              <a:buClrTx/>
              <a:buSzTx/>
              <a:buFontTx/>
              <a:buNone/>
            </a:pPr>
            <a:r>
              <a:rPr lang="en-US" altLang="en-US" sz="1600">
                <a:latin typeface="Arial" panose="020B0604020202020204" pitchFamily="34" charset="0"/>
              </a:rPr>
              <a:t>17  * * *</a:t>
            </a:r>
          </a:p>
          <a:p>
            <a:pPr>
              <a:lnSpc>
                <a:spcPct val="80000"/>
              </a:lnSpc>
              <a:spcBef>
                <a:spcPct val="0"/>
              </a:spcBef>
              <a:buClrTx/>
              <a:buSzTx/>
              <a:buFontTx/>
              <a:buNone/>
            </a:pPr>
            <a:r>
              <a:rPr lang="en-US" altLang="en-US" sz="1600">
                <a:latin typeface="Arial" panose="020B0604020202020204" pitchFamily="34" charset="0"/>
              </a:rPr>
              <a:t>18  * * *</a:t>
            </a:r>
          </a:p>
          <a:p>
            <a:pPr>
              <a:lnSpc>
                <a:spcPct val="80000"/>
              </a:lnSpc>
              <a:spcBef>
                <a:spcPct val="0"/>
              </a:spcBef>
              <a:buClrTx/>
              <a:buSzTx/>
              <a:buFontTx/>
              <a:buNone/>
            </a:pPr>
            <a:r>
              <a:rPr lang="en-US" altLang="en-US" sz="1600">
                <a:latin typeface="Arial" panose="020B0604020202020204" pitchFamily="34" charset="0"/>
              </a:rPr>
              <a:t>19  fantasia.eurecom.fr (193.55.113.142)  132 ms  128 ms  136</a:t>
            </a:r>
            <a:r>
              <a:rPr lang="en-US" altLang="en-US" sz="2400">
                <a:latin typeface="Arial" panose="020B0604020202020204" pitchFamily="34" charset="0"/>
              </a:rPr>
              <a:t> </a:t>
            </a:r>
            <a:r>
              <a:rPr lang="en-US" altLang="en-US" sz="1600">
                <a:latin typeface="Arial" panose="020B0604020202020204" pitchFamily="34" charset="0"/>
              </a:rPr>
              <a:t>ms</a:t>
            </a:r>
          </a:p>
        </p:txBody>
      </p:sp>
      <p:sp>
        <p:nvSpPr>
          <p:cNvPr id="106500" name="Text Box 5"/>
          <p:cNvSpPr txBox="1">
            <a:spLocks noChangeArrowheads="1"/>
          </p:cNvSpPr>
          <p:nvPr/>
        </p:nvSpPr>
        <p:spPr bwMode="auto">
          <a:xfrm>
            <a:off x="725488" y="1296988"/>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CC0000"/>
                </a:solidFill>
                <a:latin typeface="Arial" panose="020B0604020202020204" pitchFamily="34" charset="0"/>
              </a:rPr>
              <a:t>traceroute:</a:t>
            </a:r>
            <a:r>
              <a:rPr lang="en-US" altLang="en-US" sz="2400">
                <a:latin typeface="Arial" panose="020B0604020202020204" pitchFamily="34" charset="0"/>
              </a:rPr>
              <a:t> gaia.cs.umass.edu đến www.eurecom.fr</a:t>
            </a:r>
          </a:p>
        </p:txBody>
      </p:sp>
      <p:sp>
        <p:nvSpPr>
          <p:cNvPr id="106501" name="Line 6"/>
          <p:cNvSpPr>
            <a:spLocks noChangeShapeType="1"/>
          </p:cNvSpPr>
          <p:nvPr/>
        </p:nvSpPr>
        <p:spPr bwMode="auto">
          <a:xfrm>
            <a:off x="1611313" y="5634038"/>
            <a:ext cx="862483" cy="734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2" name="Text Box 7"/>
          <p:cNvSpPr txBox="1">
            <a:spLocks noChangeArrowheads="1"/>
          </p:cNvSpPr>
          <p:nvPr/>
        </p:nvSpPr>
        <p:spPr bwMode="auto">
          <a:xfrm>
            <a:off x="4513263" y="1735153"/>
            <a:ext cx="560403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3 giá trị trễ từ</a:t>
            </a:r>
          </a:p>
          <a:p>
            <a:pPr>
              <a:lnSpc>
                <a:spcPct val="100000"/>
              </a:lnSpc>
              <a:spcBef>
                <a:spcPct val="0"/>
              </a:spcBef>
              <a:buClrTx/>
              <a:buSzTx/>
              <a:buFontTx/>
              <a:buNone/>
            </a:pPr>
            <a:r>
              <a:rPr lang="en-US" altLang="en-US" sz="1800">
                <a:solidFill>
                  <a:srgbClr val="CC0000"/>
                </a:solidFill>
                <a:latin typeface="Arial" panose="020B0604020202020204" pitchFamily="34" charset="0"/>
              </a:rPr>
              <a:t>gaia.cs.umass.edu đến cs-gw.cs.umass.edu </a:t>
            </a:r>
          </a:p>
        </p:txBody>
      </p:sp>
      <p:sp>
        <p:nvSpPr>
          <p:cNvPr id="106503" name="Line 8"/>
          <p:cNvSpPr>
            <a:spLocks noChangeShapeType="1"/>
          </p:cNvSpPr>
          <p:nvPr/>
        </p:nvSpPr>
        <p:spPr bwMode="auto">
          <a:xfrm flipV="1">
            <a:off x="3471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4" name="Line 9"/>
          <p:cNvSpPr>
            <a:spLocks noChangeShapeType="1"/>
          </p:cNvSpPr>
          <p:nvPr/>
        </p:nvSpPr>
        <p:spPr bwMode="auto">
          <a:xfrm flipV="1">
            <a:off x="4011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5" name="Line 10"/>
          <p:cNvSpPr>
            <a:spLocks noChangeShapeType="1"/>
          </p:cNvSpPr>
          <p:nvPr/>
        </p:nvSpPr>
        <p:spPr bwMode="auto">
          <a:xfrm flipH="1" flipV="1">
            <a:off x="4146550" y="1963738"/>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6" name="Line 11"/>
          <p:cNvSpPr>
            <a:spLocks noChangeShapeType="1"/>
          </p:cNvSpPr>
          <p:nvPr/>
        </p:nvSpPr>
        <p:spPr bwMode="auto">
          <a:xfrm flipV="1">
            <a:off x="4138613" y="1970088"/>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06507" name="Text Box 12"/>
          <p:cNvSpPr txBox="1">
            <a:spLocks noChangeArrowheads="1"/>
          </p:cNvSpPr>
          <p:nvPr/>
        </p:nvSpPr>
        <p:spPr bwMode="auto">
          <a:xfrm>
            <a:off x="2473796" y="5460970"/>
            <a:ext cx="6835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 Không có phản hồi (thăm dò bị mất, router không trả lời)</a:t>
            </a:r>
          </a:p>
        </p:txBody>
      </p:sp>
      <p:sp>
        <p:nvSpPr>
          <p:cNvPr id="106508" name="Freeform 14"/>
          <p:cNvSpPr>
            <a:spLocks/>
          </p:cNvSpPr>
          <p:nvPr/>
        </p:nvSpPr>
        <p:spPr bwMode="auto">
          <a:xfrm>
            <a:off x="6092825" y="3651250"/>
            <a:ext cx="1012825" cy="246063"/>
          </a:xfrm>
          <a:custGeom>
            <a:avLst/>
            <a:gdLst>
              <a:gd name="T0" fmla="*/ 2147483646 w 638"/>
              <a:gd name="T1" fmla="*/ 0 h 155"/>
              <a:gd name="T2" fmla="*/ 2147483646 w 638"/>
              <a:gd name="T3" fmla="*/ 2147483646 h 155"/>
              <a:gd name="T4" fmla="*/ 2147483646 w 638"/>
              <a:gd name="T5" fmla="*/ 2147483646 h 155"/>
              <a:gd name="T6" fmla="*/ 2147483646 w 638"/>
              <a:gd name="T7" fmla="*/ 2147483646 h 155"/>
              <a:gd name="T8" fmla="*/ 0 w 638"/>
              <a:gd name="T9" fmla="*/ 2147483646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06509" name="Text Box 15"/>
          <p:cNvSpPr txBox="1">
            <a:spLocks noChangeArrowheads="1"/>
          </p:cNvSpPr>
          <p:nvPr/>
        </p:nvSpPr>
        <p:spPr bwMode="auto">
          <a:xfrm>
            <a:off x="7137400" y="3436938"/>
            <a:ext cx="18006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Trans-oceanic</a:t>
            </a:r>
          </a:p>
          <a:p>
            <a:pPr>
              <a:lnSpc>
                <a:spcPct val="100000"/>
              </a:lnSpc>
              <a:spcBef>
                <a:spcPct val="0"/>
              </a:spcBef>
              <a:buClrTx/>
              <a:buSzTx/>
              <a:buFontTx/>
              <a:buNone/>
            </a:pPr>
            <a:r>
              <a:rPr lang="en-US" altLang="en-US" sz="2000">
                <a:solidFill>
                  <a:srgbClr val="CC0000"/>
                </a:solidFill>
                <a:latin typeface="Arial" panose="020B0604020202020204" pitchFamily="34" charset="0"/>
              </a:rPr>
              <a:t>liên kết</a:t>
            </a:r>
          </a:p>
        </p:txBody>
      </p:sp>
      <p:pic>
        <p:nvPicPr>
          <p:cNvPr id="106510"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176338"/>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7A89782-A997-4702-A7B1-271EA776445A}" type="slidenum">
              <a:rPr lang="en-US" altLang="en-US" sz="1200">
                <a:latin typeface="Arial" panose="020B0604020202020204" pitchFamily="34" charset="0"/>
              </a:rPr>
              <a:pPr>
                <a:lnSpc>
                  <a:spcPct val="100000"/>
                </a:lnSpc>
                <a:spcBef>
                  <a:spcPct val="0"/>
                </a:spcBef>
                <a:buClrTx/>
                <a:buSzTx/>
                <a:buFontTx/>
                <a:buNone/>
              </a:pPr>
              <a:t>53</a:t>
            </a:fld>
            <a:endParaRPr lang="en-US" altLang="en-US" sz="1200">
              <a:latin typeface="Arial" panose="020B0604020202020204" pitchFamily="34" charset="0"/>
            </a:endParaRPr>
          </a:p>
        </p:txBody>
      </p:sp>
      <p:sp>
        <p:nvSpPr>
          <p:cNvPr id="106512" name="TextBox 1"/>
          <p:cNvSpPr txBox="1">
            <a:spLocks noChangeArrowheads="1"/>
          </p:cNvSpPr>
          <p:nvPr/>
        </p:nvSpPr>
        <p:spPr bwMode="auto">
          <a:xfrm>
            <a:off x="746125"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Do some traceroutes from exotic countries at www.traceroute.org</a:t>
            </a:r>
          </a:p>
        </p:txBody>
      </p:sp>
      <p:sp>
        <p:nvSpPr>
          <p:cNvPr id="18" name="Rectangle 2"/>
          <p:cNvSpPr txBox="1">
            <a:spLocks noChangeArrowheads="1"/>
          </p:cNvSpPr>
          <p:nvPr/>
        </p:nvSpPr>
        <p:spPr bwMode="auto">
          <a:xfrm>
            <a:off x="276225" y="50800"/>
            <a:ext cx="8123238" cy="1143000"/>
          </a:xfrm>
          <a:prstGeom prst="rect">
            <a:avLst/>
          </a:prstGeom>
          <a:noFill/>
          <a:ln w="9525">
            <a:noFill/>
            <a:miter lim="800000"/>
            <a:headEnd/>
            <a:tailEnd/>
          </a:ln>
        </p:spPr>
        <p:txBody>
          <a:bodyPr anchor="ctr"/>
          <a:lstStyle/>
          <a:p>
            <a:pPr eaLnBrk="1" hangingPunct="1">
              <a:defRPr/>
            </a:pPr>
            <a:r>
              <a:rPr lang="en-AU" altLang="ja-JP" sz="4000" kern="0" dirty="0" err="1">
                <a:solidFill>
                  <a:srgbClr val="000099"/>
                </a:solidFill>
                <a:cs typeface="Arial" panose="020B0604020202020204" pitchFamily="34" charset="0"/>
              </a:rPr>
              <a:t>Độ</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trễ</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và</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định</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tuyến</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trên</a:t>
            </a:r>
            <a:r>
              <a:rPr lang="en-AU" altLang="ja-JP" sz="4000" kern="0" dirty="0">
                <a:solidFill>
                  <a:srgbClr val="000099"/>
                </a:solidFill>
                <a:cs typeface="Arial" panose="020B0604020202020204" pitchFamily="34" charset="0"/>
              </a:rPr>
              <a:t> Internet “</a:t>
            </a:r>
            <a:r>
              <a:rPr lang="en-AU" altLang="ja-JP" sz="4000" kern="0" dirty="0" err="1">
                <a:solidFill>
                  <a:srgbClr val="000099"/>
                </a:solidFill>
                <a:cs typeface="Arial" panose="020B0604020202020204" pitchFamily="34" charset="0"/>
              </a:rPr>
              <a:t>thực</a:t>
            </a:r>
            <a:r>
              <a:rPr lang="en-AU" altLang="ja-JP" sz="4000" kern="0" dirty="0">
                <a:solidFill>
                  <a:srgbClr val="000099"/>
                </a:solidFill>
                <a:cs typeface="Arial" panose="020B0604020202020204" pitchFamily="34" charset="0"/>
              </a:rPr>
              <a:t> </a:t>
            </a:r>
            <a:r>
              <a:rPr lang="en-AU" altLang="ja-JP" sz="4000" kern="0" dirty="0" err="1">
                <a:solidFill>
                  <a:srgbClr val="000099"/>
                </a:solidFill>
                <a:cs typeface="Arial" panose="020B0604020202020204" pitchFamily="34" charset="0"/>
              </a:rPr>
              <a:t>tế</a:t>
            </a:r>
            <a:r>
              <a:rPr lang="en-AU" altLang="ja-JP" sz="4000" kern="0" dirty="0">
                <a:solidFill>
                  <a:srgbClr val="000099"/>
                </a:solidFill>
                <a:cs typeface="Arial" panose="020B0604020202020204" pitchFamily="34" charset="0"/>
              </a:rPr>
              <a:t>”</a:t>
            </a:r>
            <a:endParaRPr lang="en-US" sz="4000" kern="0" dirty="0">
              <a:solidFill>
                <a:srgbClr val="000099"/>
              </a:solidFill>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08547" name="Rectangle 2"/>
          <p:cNvSpPr>
            <a:spLocks noGrp="1" noChangeArrowheads="1"/>
          </p:cNvSpPr>
          <p:nvPr>
            <p:ph type="title" idx="4294967295"/>
          </p:nvPr>
        </p:nvSpPr>
        <p:spPr>
          <a:xfrm>
            <a:off x="361950"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mất gói</a:t>
            </a:r>
          </a:p>
        </p:txBody>
      </p:sp>
      <p:sp>
        <p:nvSpPr>
          <p:cNvPr id="108548" name="Rectangle 3"/>
          <p:cNvSpPr>
            <a:spLocks noGrp="1" noChangeArrowheads="1"/>
          </p:cNvSpPr>
          <p:nvPr>
            <p:ph type="body" idx="4294967295"/>
          </p:nvPr>
        </p:nvSpPr>
        <p:spPr>
          <a:xfrm>
            <a:off x="365125" y="1239838"/>
            <a:ext cx="8394700" cy="46482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Hàng đợi (còn gọi là bộ đệm) trước đường liên kết trong bộ đệm có khả năng hữu hạn.</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đến hàng đợi đầy thì sẽ bị bỏ (còn gọi là sự mất mát)</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Gói tin bị mất có thể được truyền lại bởi nút mạng trước đó, hay bởi hệ thống đầu cuối nguồn hoặc không truyền gì cả</a:t>
            </a:r>
          </a:p>
        </p:txBody>
      </p:sp>
      <p:sp>
        <p:nvSpPr>
          <p:cNvPr id="108549" name="Oval 6"/>
          <p:cNvSpPr>
            <a:spLocks noChangeArrowheads="1"/>
          </p:cNvSpPr>
          <p:nvPr/>
        </p:nvSpPr>
        <p:spPr bwMode="auto">
          <a:xfrm>
            <a:off x="3092450" y="5105400"/>
            <a:ext cx="1198563"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0" name="Rectangle 7"/>
          <p:cNvSpPr>
            <a:spLocks noChangeArrowheads="1"/>
          </p:cNvSpPr>
          <p:nvPr/>
        </p:nvSpPr>
        <p:spPr bwMode="auto">
          <a:xfrm>
            <a:off x="3092450" y="5037138"/>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1" name="Oval 8"/>
          <p:cNvSpPr>
            <a:spLocks noChangeArrowheads="1"/>
          </p:cNvSpPr>
          <p:nvPr/>
        </p:nvSpPr>
        <p:spPr bwMode="auto">
          <a:xfrm>
            <a:off x="3101975" y="4808538"/>
            <a:ext cx="1198563"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grpSp>
        <p:nvGrpSpPr>
          <p:cNvPr id="108552" name="Group 9"/>
          <p:cNvGrpSpPr>
            <a:grpSpLocks/>
          </p:cNvGrpSpPr>
          <p:nvPr/>
        </p:nvGrpSpPr>
        <p:grpSpPr bwMode="auto">
          <a:xfrm>
            <a:off x="3448050" y="4838700"/>
            <a:ext cx="498475" cy="119063"/>
            <a:chOff x="2208" y="2184"/>
            <a:chExt cx="176" cy="69"/>
          </a:xfrm>
        </p:grpSpPr>
        <p:grpSp>
          <p:nvGrpSpPr>
            <p:cNvPr id="108584" name="Group 10"/>
            <p:cNvGrpSpPr>
              <a:grpSpLocks/>
            </p:cNvGrpSpPr>
            <p:nvPr/>
          </p:nvGrpSpPr>
          <p:grpSpPr bwMode="auto">
            <a:xfrm>
              <a:off x="2208" y="2185"/>
              <a:ext cx="176" cy="68"/>
              <a:chOff x="2848" y="848"/>
              <a:chExt cx="140" cy="98"/>
            </a:xfrm>
          </p:grpSpPr>
          <p:sp>
            <p:nvSpPr>
              <p:cNvPr id="108589"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0"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91"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08585" name="Group 14"/>
            <p:cNvGrpSpPr>
              <a:grpSpLocks/>
            </p:cNvGrpSpPr>
            <p:nvPr/>
          </p:nvGrpSpPr>
          <p:grpSpPr bwMode="auto">
            <a:xfrm flipV="1">
              <a:off x="2208" y="2184"/>
              <a:ext cx="176" cy="68"/>
              <a:chOff x="2848" y="848"/>
              <a:chExt cx="140" cy="98"/>
            </a:xfrm>
          </p:grpSpPr>
          <p:sp>
            <p:nvSpPr>
              <p:cNvPr id="108586"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7"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88"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08553" name="Line 23"/>
          <p:cNvSpPr>
            <a:spLocks noChangeShapeType="1"/>
          </p:cNvSpPr>
          <p:nvPr/>
        </p:nvSpPr>
        <p:spPr bwMode="auto">
          <a:xfrm>
            <a:off x="2362200" y="4743450"/>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4" name="Line 24"/>
          <p:cNvSpPr>
            <a:spLocks noChangeShapeType="1"/>
          </p:cNvSpPr>
          <p:nvPr/>
        </p:nvSpPr>
        <p:spPr bwMode="auto">
          <a:xfrm flipV="1">
            <a:off x="2667000" y="5208588"/>
            <a:ext cx="411163" cy="5254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5"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56"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7"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8"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59"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0"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1" name="Text Box 35"/>
          <p:cNvSpPr txBox="1">
            <a:spLocks noChangeArrowheads="1"/>
          </p:cNvSpPr>
          <p:nvPr/>
        </p:nvSpPr>
        <p:spPr bwMode="auto">
          <a:xfrm>
            <a:off x="1417638" y="429418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6600"/>
                </a:solidFill>
                <a:latin typeface="Arial" panose="020B0604020202020204" pitchFamily="34" charset="0"/>
              </a:rPr>
              <a:t>A</a:t>
            </a:r>
          </a:p>
        </p:txBody>
      </p:sp>
      <p:sp>
        <p:nvSpPr>
          <p:cNvPr id="108562" name="Text Box 36"/>
          <p:cNvSpPr txBox="1">
            <a:spLocks noChangeArrowheads="1"/>
          </p:cNvSpPr>
          <p:nvPr/>
        </p:nvSpPr>
        <p:spPr bwMode="auto">
          <a:xfrm>
            <a:off x="1738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a:solidFill>
                  <a:srgbClr val="000099"/>
                </a:solidFill>
                <a:latin typeface="Arial" panose="020B0604020202020204" pitchFamily="34" charset="0"/>
              </a:rPr>
              <a:t>B</a:t>
            </a:r>
          </a:p>
        </p:txBody>
      </p:sp>
      <p:sp>
        <p:nvSpPr>
          <p:cNvPr id="108563" name="Text Box 40"/>
          <p:cNvSpPr txBox="1">
            <a:spLocks noChangeArrowheads="1"/>
          </p:cNvSpPr>
          <p:nvPr/>
        </p:nvSpPr>
        <p:spPr bwMode="auto">
          <a:xfrm>
            <a:off x="4606468" y="4114770"/>
            <a:ext cx="3358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Gói tin đang được truyền lại</a:t>
            </a:r>
          </a:p>
        </p:txBody>
      </p:sp>
      <p:sp>
        <p:nvSpPr>
          <p:cNvPr id="108564"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65"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6"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7"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8"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69"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0"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108571"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08572" name="Text Box 64"/>
          <p:cNvSpPr txBox="1">
            <a:spLocks noChangeArrowheads="1"/>
          </p:cNvSpPr>
          <p:nvPr/>
        </p:nvSpPr>
        <p:spPr bwMode="auto">
          <a:xfrm>
            <a:off x="3852768" y="5645854"/>
            <a:ext cx="4310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Gói tin đến hàng đợi đầy thì sẽ bị bỏ</a:t>
            </a:r>
            <a:endParaRPr lang="en-US" altLang="en-US" sz="2000" i="1">
              <a:solidFill>
                <a:srgbClr val="CC0000"/>
              </a:solidFill>
              <a:latin typeface="Arial" panose="020B0604020202020204" pitchFamily="34" charset="0"/>
            </a:endParaRPr>
          </a:p>
        </p:txBody>
      </p:sp>
      <p:sp>
        <p:nvSpPr>
          <p:cNvPr id="108573" name="Text Box 65"/>
          <p:cNvSpPr txBox="1">
            <a:spLocks noChangeArrowheads="1"/>
          </p:cNvSpPr>
          <p:nvPr/>
        </p:nvSpPr>
        <p:spPr bwMode="auto">
          <a:xfrm>
            <a:off x="2890575" y="4022725"/>
            <a:ext cx="19912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Bộ đệm</a:t>
            </a:r>
          </a:p>
          <a:p>
            <a:pPr algn="ctr">
              <a:lnSpc>
                <a:spcPct val="100000"/>
              </a:lnSpc>
              <a:spcBef>
                <a:spcPct val="0"/>
              </a:spcBef>
              <a:buClrTx/>
              <a:buSzTx/>
              <a:buFontTx/>
              <a:buNone/>
            </a:pPr>
            <a:r>
              <a:rPr lang="en-US" altLang="en-US" sz="2000">
                <a:solidFill>
                  <a:srgbClr val="CC0000"/>
                </a:solidFill>
                <a:latin typeface="Arial" panose="020B0604020202020204" pitchFamily="34" charset="0"/>
              </a:rPr>
              <a:t>(vùng đang đợi)</a:t>
            </a:r>
          </a:p>
        </p:txBody>
      </p:sp>
      <p:sp>
        <p:nvSpPr>
          <p:cNvPr id="108574" name="Line 66"/>
          <p:cNvSpPr>
            <a:spLocks noChangeShapeType="1"/>
          </p:cNvSpPr>
          <p:nvPr/>
        </p:nvSpPr>
        <p:spPr bwMode="auto">
          <a:xfrm>
            <a:off x="3238500" y="4630738"/>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pic>
        <p:nvPicPr>
          <p:cNvPr id="108575"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1863"/>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76" name="Group 48"/>
          <p:cNvGrpSpPr>
            <a:grpSpLocks/>
          </p:cNvGrpSpPr>
          <p:nvPr/>
        </p:nvGrpSpPr>
        <p:grpSpPr bwMode="auto">
          <a:xfrm>
            <a:off x="1593850" y="4314825"/>
            <a:ext cx="820738" cy="688975"/>
            <a:chOff x="-44" y="1473"/>
            <a:chExt cx="981" cy="1105"/>
          </a:xfrm>
        </p:grpSpPr>
        <p:pic>
          <p:nvPicPr>
            <p:cNvPr id="108582"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3" name="Freeform 50"/>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08577" name="Group 51"/>
          <p:cNvGrpSpPr>
            <a:grpSpLocks/>
          </p:cNvGrpSpPr>
          <p:nvPr/>
        </p:nvGrpSpPr>
        <p:grpSpPr bwMode="auto">
          <a:xfrm>
            <a:off x="1922463" y="5305425"/>
            <a:ext cx="820737" cy="688975"/>
            <a:chOff x="-44" y="1473"/>
            <a:chExt cx="981" cy="1105"/>
          </a:xfrm>
        </p:grpSpPr>
        <p:pic>
          <p:nvPicPr>
            <p:cNvPr id="108580"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81" name="Freeform 53"/>
            <p:cNvSpPr>
              <a:spLocks/>
            </p:cNvSpPr>
            <p:nvPr/>
          </p:nvSpPr>
          <p:spPr bwMode="auto">
            <a:xfrm flipH="1">
              <a:off x="374" y="1579"/>
              <a:ext cx="477" cy="506"/>
            </a:xfrm>
            <a:custGeom>
              <a:avLst/>
              <a:gdLst>
                <a:gd name="T0" fmla="*/ 0 w 356"/>
                <a:gd name="T1" fmla="*/ 0 h 368"/>
                <a:gd name="T2" fmla="*/ 603847 w 356"/>
                <a:gd name="T3" fmla="*/ 55715 h 368"/>
                <a:gd name="T4" fmla="*/ 716337 w 356"/>
                <a:gd name="T5" fmla="*/ 1161160 h 368"/>
                <a:gd name="T6" fmla="*/ 157870 w 356"/>
                <a:gd name="T7" fmla="*/ 145215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0857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22FA80CA-0E5B-471B-AD29-6C263CC4DEFF}" type="slidenum">
              <a:rPr lang="en-US" altLang="en-US" sz="1200">
                <a:latin typeface="Arial" panose="020B0604020202020204" pitchFamily="34" charset="0"/>
              </a:rPr>
              <a:pPr>
                <a:lnSpc>
                  <a:spcPct val="100000"/>
                </a:lnSpc>
                <a:spcBef>
                  <a:spcPct val="0"/>
                </a:spcBef>
                <a:buClrTx/>
                <a:buSzTx/>
                <a:buFontTx/>
                <a:buNone/>
              </a:pPr>
              <a:t>54</a:t>
            </a:fld>
            <a:endParaRPr lang="en-US" altLang="en-US" sz="1200">
              <a:latin typeface="Arial" panose="020B0604020202020204" pitchFamily="34" charset="0"/>
            </a:endParaRPr>
          </a:p>
        </p:txBody>
      </p:sp>
      <p:sp>
        <p:nvSpPr>
          <p:cNvPr id="108579" name="TextBox 1"/>
          <p:cNvSpPr txBox="1">
            <a:spLocks noChangeArrowheads="1"/>
          </p:cNvSpPr>
          <p:nvPr/>
        </p:nvSpPr>
        <p:spPr bwMode="auto">
          <a:xfrm>
            <a:off x="461963" y="6402388"/>
            <a:ext cx="622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400">
                <a:latin typeface="Arial" panose="020B0604020202020204" pitchFamily="34" charset="0"/>
              </a:rPr>
              <a:t>* Check out the Java applet for an interactive animation on queuing and loss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0595"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596" name="Group 64"/>
          <p:cNvGrpSpPr>
            <a:grpSpLocks/>
          </p:cNvGrpSpPr>
          <p:nvPr/>
        </p:nvGrpSpPr>
        <p:grpSpPr bwMode="auto">
          <a:xfrm>
            <a:off x="974725" y="4071938"/>
            <a:ext cx="352425" cy="876300"/>
            <a:chOff x="4140" y="429"/>
            <a:chExt cx="1425" cy="2396"/>
          </a:xfrm>
        </p:grpSpPr>
        <p:sp>
          <p:nvSpPr>
            <p:cNvPr id="110642" name="Freeform 6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3"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44" name="Freeform 6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5" name="Freeform 6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46"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7" name="Group 70"/>
            <p:cNvGrpSpPr>
              <a:grpSpLocks/>
            </p:cNvGrpSpPr>
            <p:nvPr/>
          </p:nvGrpSpPr>
          <p:grpSpPr bwMode="auto">
            <a:xfrm>
              <a:off x="4749" y="668"/>
              <a:ext cx="581" cy="145"/>
              <a:chOff x="614" y="2568"/>
              <a:chExt cx="725" cy="139"/>
            </a:xfrm>
          </p:grpSpPr>
          <p:sp>
            <p:nvSpPr>
              <p:cNvPr id="110672"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3"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48"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49" name="Group 74"/>
            <p:cNvGrpSpPr>
              <a:grpSpLocks/>
            </p:cNvGrpSpPr>
            <p:nvPr/>
          </p:nvGrpSpPr>
          <p:grpSpPr bwMode="auto">
            <a:xfrm>
              <a:off x="4747" y="994"/>
              <a:ext cx="581" cy="134"/>
              <a:chOff x="614" y="2568"/>
              <a:chExt cx="725" cy="139"/>
            </a:xfrm>
          </p:grpSpPr>
          <p:sp>
            <p:nvSpPr>
              <p:cNvPr id="110670"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71"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0"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1"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52" name="Group 79"/>
            <p:cNvGrpSpPr>
              <a:grpSpLocks/>
            </p:cNvGrpSpPr>
            <p:nvPr/>
          </p:nvGrpSpPr>
          <p:grpSpPr bwMode="auto">
            <a:xfrm>
              <a:off x="4735" y="1627"/>
              <a:ext cx="582" cy="151"/>
              <a:chOff x="614" y="2568"/>
              <a:chExt cx="725" cy="139"/>
            </a:xfrm>
          </p:grpSpPr>
          <p:sp>
            <p:nvSpPr>
              <p:cNvPr id="110668"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9"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3" name="Freeform 8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0654" name="Group 83"/>
            <p:cNvGrpSpPr>
              <a:grpSpLocks/>
            </p:cNvGrpSpPr>
            <p:nvPr/>
          </p:nvGrpSpPr>
          <p:grpSpPr bwMode="auto">
            <a:xfrm>
              <a:off x="4739" y="1327"/>
              <a:ext cx="582" cy="139"/>
              <a:chOff x="614" y="2568"/>
              <a:chExt cx="725" cy="139"/>
            </a:xfrm>
          </p:grpSpPr>
          <p:sp>
            <p:nvSpPr>
              <p:cNvPr id="110666"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7"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0655"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6" name="Freeform 8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7" name="Freeform 8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58"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59" name="Freeform 9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0660"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1"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2"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3"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0664"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65"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0597" name="Group 61"/>
          <p:cNvGrpSpPr>
            <a:grpSpLocks/>
          </p:cNvGrpSpPr>
          <p:nvPr/>
        </p:nvGrpSpPr>
        <p:grpSpPr bwMode="auto">
          <a:xfrm flipH="1">
            <a:off x="7948613" y="4133850"/>
            <a:ext cx="1192212" cy="1171575"/>
            <a:chOff x="-44" y="1473"/>
            <a:chExt cx="981" cy="1105"/>
          </a:xfrm>
        </p:grpSpPr>
        <p:pic>
          <p:nvPicPr>
            <p:cNvPr id="110640"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41" name="Freeform 6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0598" name="Rectangle 2"/>
          <p:cNvSpPr>
            <a:spLocks noGrp="1" noChangeArrowheads="1"/>
          </p:cNvSpPr>
          <p:nvPr>
            <p:ph type="title" idx="4294967295"/>
          </p:nvPr>
        </p:nvSpPr>
        <p:spPr>
          <a:xfrm>
            <a:off x="347663" y="114300"/>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0599" name="Rectangle 3"/>
          <p:cNvSpPr>
            <a:spLocks noGrp="1" noChangeArrowheads="1"/>
          </p:cNvSpPr>
          <p:nvPr>
            <p:ph type="body" idx="4294967295"/>
          </p:nvPr>
        </p:nvSpPr>
        <p:spPr>
          <a:xfrm>
            <a:off x="519113" y="1447800"/>
            <a:ext cx="7772400" cy="1779588"/>
          </a:xfrm>
        </p:spPr>
        <p:txBody>
          <a:bodyPr/>
          <a:lstStyle/>
          <a:p>
            <a:pPr algn="just" eaLnBrk="1" hangingPunct="1">
              <a:buSzPct val="75000"/>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Thông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lượng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tốc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độ</a:t>
            </a:r>
            <a:r>
              <a:rPr lang="en-US" altLang="en-US" dirty="0">
                <a:latin typeface="Arial" panose="020B0604020202020204" pitchFamily="34" charset="0"/>
                <a:ea typeface="ＭＳ Ｐゴシック" panose="020B0600070205080204" pitchFamily="34" charset="-128"/>
                <a:cs typeface="Arial" panose="020B0604020202020204" pitchFamily="34" charset="0"/>
              </a:rPr>
              <a:t>(bits/time unit)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dirty="0">
                <a:latin typeface="Arial" panose="020B0604020202020204" pitchFamily="34" charset="0"/>
                <a:ea typeface="ＭＳ Ｐゴシック" panose="020B0600070205080204" pitchFamily="34" charset="-128"/>
                <a:cs typeface="Arial" panose="020B0604020202020204" pitchFamily="34" charset="0"/>
              </a:rPr>
              <a:t> bit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gởi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nhận</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ức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thời</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tại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điểm</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được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cho</a:t>
            </a:r>
            <a:endParaRPr lang="en-US" altLang="en-US" dirty="0">
              <a:latin typeface="Arial" panose="020B0604020202020204" pitchFamily="34" charset="0"/>
              <a:ea typeface="Arial" panose="020B0604020202020204" pitchFamily="34" charset="0"/>
              <a:cs typeface="Arial" panose="020B0604020202020204" pitchFamily="34" charset="0"/>
            </a:endParaRPr>
          </a:p>
          <a:p>
            <a:pPr lvl="1" algn="just" eaLnBrk="1" hangingPunct="1"/>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T</a:t>
            </a:r>
            <a:r>
              <a:rPr lang="en-US" altLang="en-US" i="1">
                <a:solidFill>
                  <a:srgbClr val="CC0000"/>
                </a:solidFill>
                <a:latin typeface="Arial" panose="020B0604020202020204" pitchFamily="34" charset="0"/>
                <a:ea typeface="Arial" panose="020B0604020202020204" pitchFamily="34" charset="0"/>
                <a:cs typeface="Arial" panose="020B0604020202020204" pitchFamily="34" charset="0"/>
              </a:rPr>
              <a:t>rung </a:t>
            </a:r>
            <a:r>
              <a:rPr lang="en-US" altLang="en-US" i="1" dirty="0" err="1">
                <a:solidFill>
                  <a:srgbClr val="CC0000"/>
                </a:solidFill>
                <a:latin typeface="Arial" panose="020B0604020202020204" pitchFamily="34" charset="0"/>
                <a:ea typeface="Arial" panose="020B0604020202020204" pitchFamily="34" charset="0"/>
                <a:cs typeface="Arial" panose="020B0604020202020204" pitchFamily="34" charset="0"/>
              </a:rPr>
              <a:t>bình</a:t>
            </a:r>
            <a:r>
              <a:rPr lang="en-US" altLang="en-US" i="1" dirty="0">
                <a:solidFill>
                  <a:srgbClr val="CC0000"/>
                </a:solidFill>
                <a:latin typeface="Arial" panose="020B0604020202020204" pitchFamily="34" charset="0"/>
                <a:ea typeface="Arial" panose="020B0604020202020204" pitchFamily="34" charset="0"/>
                <a:cs typeface="Arial" panose="020B0604020202020204" pitchFamily="34" charset="0"/>
              </a:rPr>
              <a:t>:</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tốc</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độ</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trong</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thời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gian</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dài</a:t>
            </a:r>
            <a:r>
              <a:rPr lang="en-US" altLang="en-US" dirty="0">
                <a:latin typeface="Arial" panose="020B0604020202020204" pitchFamily="34" charset="0"/>
                <a:ea typeface="Arial" panose="020B0604020202020204" pitchFamily="34" charset="0"/>
                <a:cs typeface="Arial" panose="020B0604020202020204" pitchFamily="34" charset="0"/>
              </a:rPr>
              <a:t> </a:t>
            </a:r>
            <a:r>
              <a:rPr lang="en-US" altLang="en-US" dirty="0" err="1">
                <a:latin typeface="Arial" panose="020B0604020202020204" pitchFamily="34" charset="0"/>
                <a:ea typeface="Arial" panose="020B0604020202020204" pitchFamily="34" charset="0"/>
                <a:cs typeface="Arial" panose="020B0604020202020204" pitchFamily="34" charset="0"/>
              </a:rPr>
              <a:t>hơn</a:t>
            </a:r>
            <a:endParaRPr lang="en-US" altLang="en-US" dirty="0">
              <a:latin typeface="Arial" panose="020B0604020202020204" pitchFamily="34" charset="0"/>
              <a:ea typeface="Arial" panose="020B0604020202020204" pitchFamily="34" charset="0"/>
              <a:cs typeface="Arial" panose="020B0604020202020204" pitchFamily="34" charset="0"/>
            </a:endParaRPr>
          </a:p>
        </p:txBody>
      </p:sp>
      <p:sp>
        <p:nvSpPr>
          <p:cNvPr id="110600" name="Text Box 325"/>
          <p:cNvSpPr txBox="1">
            <a:spLocks noChangeArrowheads="1"/>
          </p:cNvSpPr>
          <p:nvPr/>
        </p:nvSpPr>
        <p:spPr bwMode="auto">
          <a:xfrm>
            <a:off x="316506" y="5043488"/>
            <a:ext cx="1978427"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server, with</a:t>
            </a:r>
          </a:p>
          <a:p>
            <a:pPr algn="ctr">
              <a:spcBef>
                <a:spcPct val="0"/>
              </a:spcBef>
              <a:buClrTx/>
              <a:buSzTx/>
              <a:buFontTx/>
              <a:buNone/>
            </a:pPr>
            <a:r>
              <a:rPr lang="en-US" altLang="en-US" sz="2000">
                <a:latin typeface="Arial" panose="020B0604020202020204" pitchFamily="34" charset="0"/>
              </a:rPr>
              <a:t>file of F bits </a:t>
            </a:r>
          </a:p>
          <a:p>
            <a:pPr algn="ctr">
              <a:spcBef>
                <a:spcPct val="0"/>
              </a:spcBef>
              <a:buClrTx/>
              <a:buSzTx/>
              <a:buFontTx/>
              <a:buNone/>
            </a:pPr>
            <a:r>
              <a:rPr lang="en-US" altLang="en-US" sz="2000">
                <a:latin typeface="Arial" panose="020B0604020202020204" pitchFamily="34" charset="0"/>
              </a:rPr>
              <a:t>to send to client</a:t>
            </a:r>
          </a:p>
        </p:txBody>
      </p:sp>
      <p:sp>
        <p:nvSpPr>
          <p:cNvPr id="110601" name="Text Box 328"/>
          <p:cNvSpPr txBox="1">
            <a:spLocks noChangeArrowheads="1"/>
          </p:cNvSpPr>
          <p:nvPr/>
        </p:nvSpPr>
        <p:spPr bwMode="auto">
          <a:xfrm>
            <a:off x="2711103" y="5040313"/>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2" name="Text Box 329"/>
          <p:cNvSpPr txBox="1">
            <a:spLocks noChangeArrowheads="1"/>
          </p:cNvSpPr>
          <p:nvPr/>
        </p:nvSpPr>
        <p:spPr bwMode="auto">
          <a:xfrm>
            <a:off x="5579715" y="5048250"/>
            <a:ext cx="200888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liên kết capacity</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03"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4"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5"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0606"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0607" name="Group 246"/>
          <p:cNvGrpSpPr>
            <a:grpSpLocks/>
          </p:cNvGrpSpPr>
          <p:nvPr/>
        </p:nvGrpSpPr>
        <p:grpSpPr bwMode="auto">
          <a:xfrm>
            <a:off x="3806825" y="4394200"/>
            <a:ext cx="1055688" cy="360363"/>
            <a:chOff x="3600" y="219"/>
            <a:chExt cx="360" cy="175"/>
          </a:xfrm>
        </p:grpSpPr>
        <p:sp>
          <p:nvSpPr>
            <p:cNvPr id="110627"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28"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29"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0"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0631"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32" name="Group 252"/>
            <p:cNvGrpSpPr>
              <a:grpSpLocks/>
            </p:cNvGrpSpPr>
            <p:nvPr/>
          </p:nvGrpSpPr>
          <p:grpSpPr bwMode="auto">
            <a:xfrm>
              <a:off x="3686" y="244"/>
              <a:ext cx="177" cy="66"/>
              <a:chOff x="2848" y="848"/>
              <a:chExt cx="140" cy="98"/>
            </a:xfrm>
          </p:grpSpPr>
          <p:sp>
            <p:nvSpPr>
              <p:cNvPr id="110637"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8"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9"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0633" name="Group 256"/>
            <p:cNvGrpSpPr>
              <a:grpSpLocks/>
            </p:cNvGrpSpPr>
            <p:nvPr/>
          </p:nvGrpSpPr>
          <p:grpSpPr bwMode="auto">
            <a:xfrm flipV="1">
              <a:off x="3686" y="243"/>
              <a:ext cx="177" cy="66"/>
              <a:chOff x="2848" y="848"/>
              <a:chExt cx="140" cy="98"/>
            </a:xfrm>
          </p:grpSpPr>
          <p:sp>
            <p:nvSpPr>
              <p:cNvPr id="110634"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5"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0636"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0608"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0609" name="Group 335"/>
          <p:cNvGrpSpPr>
            <a:grpSpLocks/>
          </p:cNvGrpSpPr>
          <p:nvPr/>
        </p:nvGrpSpPr>
        <p:grpSpPr bwMode="auto">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5"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10610" name="Group 341"/>
          <p:cNvGrpSpPr>
            <a:grpSpLocks/>
          </p:cNvGrpSpPr>
          <p:nvPr/>
        </p:nvGrpSpPr>
        <p:grpSpPr bwMode="auto">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0621"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grpSp>
        <p:nvGrpSpPr>
          <p:cNvPr id="13" name="Group 99"/>
          <p:cNvGrpSpPr>
            <a:grpSpLocks/>
          </p:cNvGrpSpPr>
          <p:nvPr/>
        </p:nvGrpSpPr>
        <p:grpSpPr bwMode="auto">
          <a:xfrm>
            <a:off x="287338" y="5034013"/>
            <a:ext cx="8235950" cy="906463"/>
            <a:chOff x="0" y="3803"/>
            <a:chExt cx="5188" cy="571"/>
          </a:xfrm>
        </p:grpSpPr>
        <p:sp>
          <p:nvSpPr>
            <p:cNvPr id="110616" name="Text Box 353"/>
            <p:cNvSpPr txBox="1">
              <a:spLocks noChangeArrowheads="1"/>
            </p:cNvSpPr>
            <p:nvPr/>
          </p:nvSpPr>
          <p:spPr bwMode="auto">
            <a:xfrm>
              <a:off x="0" y="3821"/>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Máy chủ gởi các bit (chất lỏng) vào đường ống</a:t>
              </a:r>
            </a:p>
          </p:txBody>
        </p:sp>
        <p:sp>
          <p:nvSpPr>
            <p:cNvPr id="110617" name="Text Box 336"/>
            <p:cNvSpPr txBox="1">
              <a:spLocks noChangeArrowheads="1"/>
            </p:cNvSpPr>
            <p:nvPr/>
          </p:nvSpPr>
          <p:spPr bwMode="auto">
            <a:xfrm>
              <a:off x="1573" y="3803"/>
              <a:ext cx="1908"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 Đường ống có thể mang chất lỏng với tốc độ</a:t>
              </a:r>
            </a:p>
            <a:p>
              <a:pPr algn="ctr">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0618" name="Text Box 346"/>
            <p:cNvSpPr txBox="1">
              <a:spLocks noChangeArrowheads="1"/>
            </p:cNvSpPr>
            <p:nvPr/>
          </p:nvSpPr>
          <p:spPr bwMode="auto">
            <a:xfrm>
              <a:off x="3328" y="3812"/>
              <a:ext cx="1860"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latin typeface="Arial" panose="020B0604020202020204" pitchFamily="34" charset="0"/>
                </a:rPr>
                <a:t>Đường ống có thể mang chất lỏng với tốc độ </a:t>
              </a:r>
            </a:p>
            <a:p>
              <a:pPr algn="ctr">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pic>
        <p:nvPicPr>
          <p:cNvPr id="110612"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2" y="931864"/>
            <a:ext cx="6717348" cy="2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3"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0614" name="AutoShape 349"/>
          <p:cNvSpPr>
            <a:spLocks noChangeArrowheads="1"/>
          </p:cNvSpPr>
          <p:nvPr/>
        </p:nvSpPr>
        <p:spPr bwMode="auto">
          <a:xfrm flipV="1">
            <a:off x="508000" y="4064000"/>
            <a:ext cx="974725" cy="7207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06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7AA0C42-6C15-469C-ADE1-91F363DD65DB}" type="slidenum">
              <a:rPr lang="en-US" altLang="en-US" sz="1200">
                <a:latin typeface="Arial" panose="020B0604020202020204" pitchFamily="34" charset="0"/>
              </a:rPr>
              <a:pPr>
                <a:lnSpc>
                  <a:spcPct val="100000"/>
                </a:lnSpc>
                <a:spcBef>
                  <a:spcPct val="0"/>
                </a:spcBef>
                <a:buClrTx/>
                <a:buSzTx/>
                <a:buFontTx/>
                <a:buNone/>
              </a:pPr>
              <a:t>55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1619" name="Picture 2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20" name="Group 140"/>
          <p:cNvGrpSpPr>
            <a:grpSpLocks/>
          </p:cNvGrpSpPr>
          <p:nvPr/>
        </p:nvGrpSpPr>
        <p:grpSpPr bwMode="auto">
          <a:xfrm>
            <a:off x="1614488" y="2254250"/>
            <a:ext cx="352425" cy="876300"/>
            <a:chOff x="4140" y="429"/>
            <a:chExt cx="1425" cy="2396"/>
          </a:xfrm>
        </p:grpSpPr>
        <p:sp>
          <p:nvSpPr>
            <p:cNvPr id="111731" name="Freeform 14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2"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33" name="Freeform 14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4" name="Freeform 14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35"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6" name="Group 146"/>
            <p:cNvGrpSpPr>
              <a:grpSpLocks/>
            </p:cNvGrpSpPr>
            <p:nvPr/>
          </p:nvGrpSpPr>
          <p:grpSpPr bwMode="auto">
            <a:xfrm>
              <a:off x="4749" y="668"/>
              <a:ext cx="581" cy="145"/>
              <a:chOff x="614" y="2568"/>
              <a:chExt cx="725" cy="139"/>
            </a:xfrm>
          </p:grpSpPr>
          <p:sp>
            <p:nvSpPr>
              <p:cNvPr id="111761"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2"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7"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38" name="Group 150"/>
            <p:cNvGrpSpPr>
              <a:grpSpLocks/>
            </p:cNvGrpSpPr>
            <p:nvPr/>
          </p:nvGrpSpPr>
          <p:grpSpPr bwMode="auto">
            <a:xfrm>
              <a:off x="4747" y="994"/>
              <a:ext cx="581" cy="134"/>
              <a:chOff x="614" y="2568"/>
              <a:chExt cx="725" cy="139"/>
            </a:xfrm>
          </p:grpSpPr>
          <p:sp>
            <p:nvSpPr>
              <p:cNvPr id="111759"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60"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39"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0"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41" name="Group 155"/>
            <p:cNvGrpSpPr>
              <a:grpSpLocks/>
            </p:cNvGrpSpPr>
            <p:nvPr/>
          </p:nvGrpSpPr>
          <p:grpSpPr bwMode="auto">
            <a:xfrm>
              <a:off x="4735" y="1627"/>
              <a:ext cx="582" cy="151"/>
              <a:chOff x="614" y="2568"/>
              <a:chExt cx="725" cy="139"/>
            </a:xfrm>
          </p:grpSpPr>
          <p:sp>
            <p:nvSpPr>
              <p:cNvPr id="111757"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8"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2" name="Freeform 15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743" name="Group 159"/>
            <p:cNvGrpSpPr>
              <a:grpSpLocks/>
            </p:cNvGrpSpPr>
            <p:nvPr/>
          </p:nvGrpSpPr>
          <p:grpSpPr bwMode="auto">
            <a:xfrm>
              <a:off x="4739" y="1327"/>
              <a:ext cx="582" cy="139"/>
              <a:chOff x="614" y="2568"/>
              <a:chExt cx="725" cy="139"/>
            </a:xfrm>
          </p:grpSpPr>
          <p:sp>
            <p:nvSpPr>
              <p:cNvPr id="111755"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6"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744"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5" name="Freeform 16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6" name="Freeform 16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7"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48" name="Freeform 16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749"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0"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1"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2"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753"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54"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21" name="Rectangle 3"/>
          <p:cNvSpPr>
            <a:spLocks noGrp="1" noChangeArrowheads="1"/>
          </p:cNvSpPr>
          <p:nvPr>
            <p:ph type="title" idx="4294967295"/>
          </p:nvPr>
        </p:nvSpPr>
        <p:spPr>
          <a:xfrm>
            <a:off x="276225" y="100013"/>
            <a:ext cx="7772400" cy="1143000"/>
          </a:xfrm>
        </p:spPr>
        <p:txBody>
          <a:bodyPr/>
          <a:lstStyle/>
          <a:p>
            <a:pPr eaLnBrk="1" hangingPunct="1"/>
            <a:r>
              <a:rPr lang="en-US" altLang="en-US" dirty="0">
                <a:latin typeface="Arial" panose="020B0604020202020204" pitchFamily="34" charset="0"/>
                <a:ea typeface="ＭＳ Ｐゴシック" panose="020B0600070205080204" pitchFamily="34" charset="-128"/>
                <a:cs typeface="Arial" panose="020B0604020202020204" pitchFamily="34" charset="0"/>
              </a:rPr>
              <a:t>Throughput: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lượng</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11622" name="Rectangle 4"/>
          <p:cNvSpPr>
            <a:spLocks noGrp="1" noChangeArrowheads="1"/>
          </p:cNvSpPr>
          <p:nvPr>
            <p:ph type="body" idx="4294967295"/>
          </p:nvPr>
        </p:nvSpPr>
        <p:spPr>
          <a:xfrm>
            <a:off x="247650" y="1447800"/>
            <a:ext cx="8896350" cy="554038"/>
          </a:xfrm>
        </p:spPr>
        <p:txBody>
          <a:bodyPr/>
          <a:lstStyle/>
          <a:p>
            <a:pPr eaLnBrk="1" hangingPunct="1">
              <a:buSzPct val="75000"/>
            </a:pPr>
            <a:r>
              <a:rPr lang="en-US" altLang="en-US" sz="26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a:solidFill>
                  <a:srgbClr val="CC0000"/>
                </a:solidFill>
                <a:latin typeface="Arial" panose="020B0604020202020204" pitchFamily="34" charset="0"/>
                <a:ea typeface="ＭＳ Ｐゴシック" panose="020B0600070205080204" pitchFamily="34" charset="-128"/>
                <a:cs typeface="Arial" panose="020B0604020202020204" pitchFamily="34" charset="0"/>
              </a:rPr>
              <a:t>s</a:t>
            </a:r>
            <a:r>
              <a:rPr lang="en-US" altLang="en-US" sz="26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&lt; </a:t>
            </a:r>
            <a:r>
              <a:rPr lang="en-US" altLang="en-US" sz="2600"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R</a:t>
            </a:r>
            <a:r>
              <a:rPr lang="en-US" altLang="en-US" sz="2600" i="1" baseline="-25000"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c</a:t>
            </a:r>
            <a:r>
              <a:rPr lang="en-US" altLang="en-US" sz="2600" i="1" dirty="0">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lượng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trung</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bình</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giữa</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2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đầu</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cuối</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600" dirty="0" err="1">
                <a:latin typeface="Arial" panose="020B0604020202020204" pitchFamily="34" charset="0"/>
                <a:ea typeface="ＭＳ Ｐゴシック" panose="020B0600070205080204" pitchFamily="34" charset="-128"/>
                <a:cs typeface="Arial" panose="020B0604020202020204" pitchFamily="34" charset="0"/>
              </a:rPr>
              <a:t>gì</a:t>
            </a:r>
            <a:r>
              <a:rPr lang="en-US" altLang="en-US" sz="2600" dirty="0">
                <a:latin typeface="Arial" panose="020B0604020202020204" pitchFamily="34" charset="0"/>
                <a:ea typeface="ＭＳ Ｐゴシック" panose="020B0600070205080204" pitchFamily="34" charset="-128"/>
                <a:cs typeface="Arial" panose="020B0604020202020204" pitchFamily="34" charset="0"/>
              </a:rPr>
              <a:t>?</a:t>
            </a:r>
          </a:p>
        </p:txBody>
      </p:sp>
      <p:grpSp>
        <p:nvGrpSpPr>
          <p:cNvPr id="111623"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9"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24"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25" name="AutoShape 42"/>
          <p:cNvSpPr>
            <a:spLocks noChangeArrowheads="1"/>
          </p:cNvSpPr>
          <p:nvPr/>
        </p:nvSpPr>
        <p:spPr bwMode="auto">
          <a:xfrm flipV="1">
            <a:off x="1255713" y="2374900"/>
            <a:ext cx="895350" cy="5651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sp>
        <p:nvSpPr>
          <p:cNvPr id="111626"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27" name="Group 54"/>
          <p:cNvGrpSpPr>
            <a:grpSpLocks/>
          </p:cNvGrpSpPr>
          <p:nvPr/>
        </p:nvGrpSpPr>
        <p:grpSpPr bwMode="auto">
          <a:xfrm>
            <a:off x="5440363" y="2473325"/>
            <a:ext cx="2790825" cy="569913"/>
            <a:chOff x="3130" y="3069"/>
            <a:chExt cx="1911" cy="366"/>
          </a:xfrm>
        </p:grpSpPr>
        <p:grpSp>
          <p:nvGrpSpPr>
            <p:cNvPr id="111721"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72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722"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grpSp>
        <p:nvGrpSpPr>
          <p:cNvPr id="111628" name="Group 5"/>
          <p:cNvGrpSpPr>
            <a:grpSpLocks/>
          </p:cNvGrpSpPr>
          <p:nvPr/>
        </p:nvGrpSpPr>
        <p:grpSpPr bwMode="auto">
          <a:xfrm>
            <a:off x="4289425" y="2633663"/>
            <a:ext cx="971550" cy="282575"/>
            <a:chOff x="3600" y="219"/>
            <a:chExt cx="360" cy="175"/>
          </a:xfrm>
        </p:grpSpPr>
        <p:sp>
          <p:nvSpPr>
            <p:cNvPr id="111708"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9"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0"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1"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712"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713" name="Group 11"/>
            <p:cNvGrpSpPr>
              <a:grpSpLocks/>
            </p:cNvGrpSpPr>
            <p:nvPr/>
          </p:nvGrpSpPr>
          <p:grpSpPr bwMode="auto">
            <a:xfrm>
              <a:off x="3686" y="244"/>
              <a:ext cx="177" cy="66"/>
              <a:chOff x="2848" y="848"/>
              <a:chExt cx="140" cy="98"/>
            </a:xfrm>
          </p:grpSpPr>
          <p:sp>
            <p:nvSpPr>
              <p:cNvPr id="111718"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9"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20"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714" name="Group 15"/>
            <p:cNvGrpSpPr>
              <a:grpSpLocks/>
            </p:cNvGrpSpPr>
            <p:nvPr/>
          </p:nvGrpSpPr>
          <p:grpSpPr bwMode="auto">
            <a:xfrm flipV="1">
              <a:off x="3686" y="243"/>
              <a:ext cx="177" cy="66"/>
              <a:chOff x="2848" y="848"/>
              <a:chExt cx="140" cy="98"/>
            </a:xfrm>
          </p:grpSpPr>
          <p:sp>
            <p:nvSpPr>
              <p:cNvPr id="111715"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6"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717"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25623" name="Rectangle 56"/>
          <p:cNvSpPr>
            <a:spLocks noChangeArrowheads="1"/>
          </p:cNvSpPr>
          <p:nvPr/>
        </p:nvSpPr>
        <p:spPr bwMode="auto">
          <a:xfrm>
            <a:off x="247650" y="3330575"/>
            <a:ext cx="88963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457200" indent="-457200" eaLnBrk="1" hangingPunct="1">
              <a:lnSpc>
                <a:spcPct val="100000"/>
              </a:lnSpc>
              <a:spcBef>
                <a:spcPct val="0"/>
              </a:spcBef>
              <a:buClrTx/>
              <a:buSzPct val="75000"/>
            </a:pPr>
            <a:r>
              <a:rPr lang="en-US" altLang="en-US" sz="2600" i="1">
                <a:solidFill>
                  <a:schemeClr val="accent2"/>
                </a:solidFill>
                <a:latin typeface="Arial" panose="020B0604020202020204" pitchFamily="34" charset="0"/>
              </a:rPr>
              <a:t> </a:t>
            </a:r>
            <a:r>
              <a:rPr lang="en-US" altLang="en-US" sz="2600" i="1">
                <a:solidFill>
                  <a:srgbClr val="CC0000"/>
                </a:solidFill>
                <a:latin typeface="Arial" panose="020B0604020202020204" pitchFamily="34" charset="0"/>
              </a:rPr>
              <a:t>R</a:t>
            </a:r>
            <a:r>
              <a:rPr lang="en-US" altLang="en-US" sz="2600" i="1" baseline="-25000">
                <a:solidFill>
                  <a:srgbClr val="CC0000"/>
                </a:solidFill>
                <a:latin typeface="Arial" panose="020B0604020202020204" pitchFamily="34" charset="0"/>
              </a:rPr>
              <a:t>s</a:t>
            </a:r>
            <a:r>
              <a:rPr lang="en-US" altLang="en-US" sz="2600" i="1">
                <a:solidFill>
                  <a:srgbClr val="CC0000"/>
                </a:solidFill>
                <a:latin typeface="Arial" panose="020B0604020202020204" pitchFamily="34" charset="0"/>
              </a:rPr>
              <a:t> &gt; R</a:t>
            </a:r>
            <a:r>
              <a:rPr lang="en-US" altLang="en-US" sz="2600" i="1" baseline="-25000">
                <a:solidFill>
                  <a:srgbClr val="CC0000"/>
                </a:solidFill>
                <a:latin typeface="Arial" panose="020B0604020202020204" pitchFamily="34" charset="0"/>
              </a:rPr>
              <a:t>c</a:t>
            </a:r>
            <a:r>
              <a:rPr lang="en-US" altLang="en-US" sz="2600" i="1">
                <a:solidFill>
                  <a:srgbClr val="FF3300"/>
                </a:solidFill>
                <a:latin typeface="Arial" panose="020B0604020202020204" pitchFamily="34" charset="0"/>
              </a:rPr>
              <a:t>  </a:t>
            </a:r>
            <a:r>
              <a:rPr lang="en-US" altLang="en-US" sz="2600">
                <a:latin typeface="Arial" panose="020B0604020202020204" pitchFamily="34" charset="0"/>
              </a:rPr>
              <a:t>thông lượng trung bình giữa 2 đầu cuối là gì?</a:t>
            </a:r>
          </a:p>
        </p:txBody>
      </p:sp>
      <p:grpSp>
        <p:nvGrpSpPr>
          <p:cNvPr id="13" name="Group 209"/>
          <p:cNvGrpSpPr>
            <a:grpSpLocks/>
          </p:cNvGrpSpPr>
          <p:nvPr/>
        </p:nvGrpSpPr>
        <p:grpSpPr bwMode="auto">
          <a:xfrm>
            <a:off x="295275" y="4934410"/>
            <a:ext cx="8577263" cy="1450751"/>
            <a:chOff x="186" y="3222"/>
            <a:chExt cx="5403" cy="1015"/>
          </a:xfrm>
        </p:grpSpPr>
        <p:sp>
          <p:nvSpPr>
            <p:cNvPr id="111705" name="Rectangle 102"/>
            <p:cNvSpPr>
              <a:spLocks noChangeArrowheads="1"/>
            </p:cNvSpPr>
            <p:nvPr/>
          </p:nvSpPr>
          <p:spPr bwMode="auto">
            <a:xfrm>
              <a:off x="186" y="3378"/>
              <a:ext cx="5403" cy="859"/>
            </a:xfrm>
            <a:prstGeom prst="rect">
              <a:avLst/>
            </a:prstGeom>
            <a:solidFill>
              <a:schemeClr val="bg1"/>
            </a:solidFill>
            <a:ln w="2857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6" name="Text Box 101"/>
            <p:cNvSpPr txBox="1">
              <a:spLocks noChangeArrowheads="1"/>
            </p:cNvSpPr>
            <p:nvPr/>
          </p:nvSpPr>
          <p:spPr bwMode="auto">
            <a:xfrm>
              <a:off x="231" y="3549"/>
              <a:ext cx="5342"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just">
                <a:lnSpc>
                  <a:spcPct val="100000"/>
                </a:lnSpc>
                <a:spcBef>
                  <a:spcPct val="0"/>
                </a:spcBef>
                <a:buClrTx/>
                <a:buSzTx/>
                <a:buFontTx/>
                <a:buNone/>
              </a:pPr>
              <a:r>
                <a:rPr lang="en-US" altLang="en-US" sz="2200">
                  <a:latin typeface="Arial" panose="020B0604020202020204" pitchFamily="34" charset="0"/>
                </a:rPr>
                <a:t>Đường liên kết trên con đường từ điểm cuối này đến điểm cuối kia hạn chế thông lượng từ điểm cuối này đến điểm cuối kia</a:t>
              </a:r>
            </a:p>
          </p:txBody>
        </p:sp>
        <p:sp>
          <p:nvSpPr>
            <p:cNvPr id="111707" name="Text Box 104"/>
            <p:cNvSpPr txBox="1">
              <a:spLocks noChangeArrowheads="1"/>
            </p:cNvSpPr>
            <p:nvPr/>
          </p:nvSpPr>
          <p:spPr bwMode="auto">
            <a:xfrm>
              <a:off x="304" y="3222"/>
              <a:ext cx="2444" cy="3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i="1">
                  <a:solidFill>
                    <a:srgbClr val="CC0000"/>
                  </a:solidFill>
                  <a:latin typeface="Arial" panose="020B0604020202020204" pitchFamily="34" charset="0"/>
                </a:rPr>
                <a:t>Đường liên kết nút cổ chai</a:t>
              </a:r>
            </a:p>
          </p:txBody>
        </p:sp>
      </p:grpSp>
      <p:sp>
        <p:nvSpPr>
          <p:cNvPr id="111631"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32" name="Group 132"/>
          <p:cNvGrpSpPr>
            <a:grpSpLocks/>
          </p:cNvGrpSpPr>
          <p:nvPr/>
        </p:nvGrpSpPr>
        <p:grpSpPr bwMode="auto">
          <a:xfrm flipH="1">
            <a:off x="8232775" y="2420938"/>
            <a:ext cx="871538" cy="885825"/>
            <a:chOff x="-44" y="1473"/>
            <a:chExt cx="981" cy="1105"/>
          </a:xfrm>
        </p:grpSpPr>
        <p:pic>
          <p:nvPicPr>
            <p:cNvPr id="111703" name="Picture 133"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04" name="Freeform 13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33"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5" name="Group 206"/>
          <p:cNvGrpSpPr>
            <a:grpSpLocks/>
          </p:cNvGrpSpPr>
          <p:nvPr/>
        </p:nvGrpSpPr>
        <p:grpSpPr bwMode="auto">
          <a:xfrm>
            <a:off x="1230313" y="3927475"/>
            <a:ext cx="7935912" cy="1166813"/>
            <a:chOff x="775" y="2474"/>
            <a:chExt cx="4999" cy="735"/>
          </a:xfrm>
        </p:grpSpPr>
        <p:grpSp>
          <p:nvGrpSpPr>
            <p:cNvPr id="111636" name="Group 173"/>
            <p:cNvGrpSpPr>
              <a:grpSpLocks/>
            </p:cNvGrpSpPr>
            <p:nvPr/>
          </p:nvGrpSpPr>
          <p:grpSpPr bwMode="auto">
            <a:xfrm>
              <a:off x="1056" y="2589"/>
              <a:ext cx="222" cy="552"/>
              <a:chOff x="4140" y="429"/>
              <a:chExt cx="1425" cy="2396"/>
            </a:xfrm>
          </p:grpSpPr>
          <p:sp>
            <p:nvSpPr>
              <p:cNvPr id="111671" name="Freeform 17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2"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73" name="Freeform 17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4" name="Freeform 17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75"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6" name="Group 179"/>
              <p:cNvGrpSpPr>
                <a:grpSpLocks/>
              </p:cNvGrpSpPr>
              <p:nvPr/>
            </p:nvGrpSpPr>
            <p:grpSpPr bwMode="auto">
              <a:xfrm>
                <a:off x="4749" y="668"/>
                <a:ext cx="581" cy="145"/>
                <a:chOff x="614" y="2568"/>
                <a:chExt cx="725" cy="139"/>
              </a:xfrm>
            </p:grpSpPr>
            <p:sp>
              <p:nvSpPr>
                <p:cNvPr id="111701"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2"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7"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78" name="Group 183"/>
              <p:cNvGrpSpPr>
                <a:grpSpLocks/>
              </p:cNvGrpSpPr>
              <p:nvPr/>
            </p:nvGrpSpPr>
            <p:grpSpPr bwMode="auto">
              <a:xfrm>
                <a:off x="4747" y="994"/>
                <a:ext cx="581" cy="134"/>
                <a:chOff x="614" y="2568"/>
                <a:chExt cx="725" cy="139"/>
              </a:xfrm>
            </p:grpSpPr>
            <p:sp>
              <p:nvSpPr>
                <p:cNvPr id="111699"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700"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79"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0"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81" name="Group 188"/>
              <p:cNvGrpSpPr>
                <a:grpSpLocks/>
              </p:cNvGrpSpPr>
              <p:nvPr/>
            </p:nvGrpSpPr>
            <p:grpSpPr bwMode="auto">
              <a:xfrm>
                <a:off x="4735" y="1627"/>
                <a:ext cx="582" cy="151"/>
                <a:chOff x="614" y="2568"/>
                <a:chExt cx="725" cy="139"/>
              </a:xfrm>
            </p:grpSpPr>
            <p:sp>
              <p:nvSpPr>
                <p:cNvPr id="111697"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8"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2" name="Freeform 19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1683" name="Group 192"/>
              <p:cNvGrpSpPr>
                <a:grpSpLocks/>
              </p:cNvGrpSpPr>
              <p:nvPr/>
            </p:nvGrpSpPr>
            <p:grpSpPr bwMode="auto">
              <a:xfrm>
                <a:off x="4739" y="1327"/>
                <a:ext cx="582" cy="139"/>
                <a:chOff x="614" y="2568"/>
                <a:chExt cx="725" cy="139"/>
              </a:xfrm>
            </p:grpSpPr>
            <p:sp>
              <p:nvSpPr>
                <p:cNvPr id="111695"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6"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84"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5" name="Freeform 19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6" name="Freeform 19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7"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88" name="Freeform 19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1689"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0"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1"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2"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1693"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94"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7"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1638" name="Group 58"/>
            <p:cNvGrpSpPr>
              <a:grpSpLocks/>
            </p:cNvGrpSpPr>
            <p:nvPr/>
          </p:nvGrpSpPr>
          <p:grpSpPr bwMode="auto">
            <a:xfrm>
              <a:off x="2725" y="2845"/>
              <a:ext cx="612" cy="178"/>
              <a:chOff x="3600" y="219"/>
              <a:chExt cx="360" cy="175"/>
            </a:xfrm>
          </p:grpSpPr>
          <p:sp>
            <p:nvSpPr>
              <p:cNvPr id="111658"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59"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0"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1"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11662"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63" name="Group 64"/>
              <p:cNvGrpSpPr>
                <a:grpSpLocks/>
              </p:cNvGrpSpPr>
              <p:nvPr/>
            </p:nvGrpSpPr>
            <p:grpSpPr bwMode="auto">
              <a:xfrm>
                <a:off x="3686" y="244"/>
                <a:ext cx="177" cy="66"/>
                <a:chOff x="2848" y="848"/>
                <a:chExt cx="140" cy="98"/>
              </a:xfrm>
            </p:grpSpPr>
            <p:sp>
              <p:nvSpPr>
                <p:cNvPr id="111668"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9"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70"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11664" name="Group 68"/>
              <p:cNvGrpSpPr>
                <a:grpSpLocks/>
              </p:cNvGrpSpPr>
              <p:nvPr/>
            </p:nvGrpSpPr>
            <p:grpSpPr bwMode="auto">
              <a:xfrm flipV="1">
                <a:off x="3686" y="243"/>
                <a:ext cx="177" cy="66"/>
                <a:chOff x="2848" y="848"/>
                <a:chExt cx="140" cy="98"/>
              </a:xfrm>
            </p:grpSpPr>
            <p:sp>
              <p:nvSpPr>
                <p:cNvPr id="11166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6"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11667"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sp>
          <p:nvSpPr>
            <p:cNvPr id="111639"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1640"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6"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1"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grpSp>
          <p:nvGrpSpPr>
            <p:cNvPr id="111642"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1652"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grpSp>
        <p:sp>
          <p:nvSpPr>
            <p:cNvPr id="111643"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  R</a:t>
              </a:r>
              <a:r>
                <a:rPr lang="en-US" altLang="en-US" baseline="-25000">
                  <a:latin typeface="Arial" panose="020B0604020202020204" pitchFamily="34" charset="0"/>
                </a:rPr>
                <a:t>c</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1644"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1645"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cs typeface="Arial" panose="020B0604020202020204" pitchFamily="34" charset="0"/>
              </a:endParaRPr>
            </a:p>
          </p:txBody>
        </p:sp>
        <p:grpSp>
          <p:nvGrpSpPr>
            <p:cNvPr id="111646" name="Group 135"/>
            <p:cNvGrpSpPr>
              <a:grpSpLocks/>
            </p:cNvGrpSpPr>
            <p:nvPr/>
          </p:nvGrpSpPr>
          <p:grpSpPr bwMode="auto">
            <a:xfrm flipH="1">
              <a:off x="5225" y="2651"/>
              <a:ext cx="549" cy="558"/>
              <a:chOff x="-44" y="1473"/>
              <a:chExt cx="981" cy="1105"/>
            </a:xfrm>
          </p:grpSpPr>
          <p:pic>
            <p:nvPicPr>
              <p:cNvPr id="111648" name="Picture 136"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9" name="Freeform 13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1647"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1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BC6DA6A-62EB-42B2-9519-9BD75F4816CC}" type="slidenum">
              <a:rPr lang="en-US" altLang="en-US" sz="1200">
                <a:latin typeface="Arial" panose="020B0604020202020204" pitchFamily="34" charset="0"/>
              </a:rPr>
              <a:pPr>
                <a:lnSpc>
                  <a:spcPct val="100000"/>
                </a:lnSpc>
                <a:spcBef>
                  <a:spcPct val="0"/>
                </a:spcBef>
                <a:buClrTx/>
                <a:buSzTx/>
                <a:buFontTx/>
                <a:buNone/>
              </a:pPr>
              <a:t>56</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12643" name="Rectangle 2"/>
          <p:cNvSpPr>
            <a:spLocks noGrp="1" noChangeArrowheads="1"/>
          </p:cNvSpPr>
          <p:nvPr>
            <p:ph type="title" idx="4294967295"/>
          </p:nvPr>
        </p:nvSpPr>
        <p:spPr>
          <a:xfrm>
            <a:off x="276225" y="125413"/>
            <a:ext cx="7772400" cy="903287"/>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Thông lượng: Ngữ cảnh Internet</a:t>
            </a:r>
          </a:p>
        </p:txBody>
      </p:sp>
      <p:sp>
        <p:nvSpPr>
          <p:cNvPr id="112644" name="Text Box 44"/>
          <p:cNvSpPr txBox="1">
            <a:spLocks noChangeArrowheads="1"/>
          </p:cNvSpPr>
          <p:nvPr/>
        </p:nvSpPr>
        <p:spPr bwMode="auto">
          <a:xfrm>
            <a:off x="4384675" y="5672138"/>
            <a:ext cx="4464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10 kết nối (công bằng) chia sẻ đường trục thắt nút cổ chai R</a:t>
            </a:r>
            <a:r>
              <a:rPr lang="en-US" altLang="en-US" sz="2000" baseline="-25000">
                <a:latin typeface="Arial" panose="020B0604020202020204" pitchFamily="34" charset="0"/>
              </a:rPr>
              <a:t> </a:t>
            </a:r>
            <a:r>
              <a:rPr lang="en-US" altLang="en-US" sz="2000">
                <a:latin typeface="Arial" panose="020B0604020202020204" pitchFamily="34" charset="0"/>
              </a:rPr>
              <a:t>bits/sec</a:t>
            </a:r>
          </a:p>
        </p:txBody>
      </p:sp>
      <p:sp>
        <p:nvSpPr>
          <p:cNvPr id="112645" name="Freeform 296"/>
          <p:cNvSpPr>
            <a:spLocks/>
          </p:cNvSpPr>
          <p:nvPr/>
        </p:nvSpPr>
        <p:spPr bwMode="auto">
          <a:xfrm>
            <a:off x="4883150" y="2720975"/>
            <a:ext cx="3127375" cy="1498600"/>
          </a:xfrm>
          <a:custGeom>
            <a:avLst/>
            <a:gdLst>
              <a:gd name="T0" fmla="*/ 2147483646 w 1877"/>
              <a:gd name="T1" fmla="*/ 2147483646 h 917"/>
              <a:gd name="T2" fmla="*/ 2147483646 w 1877"/>
              <a:gd name="T3" fmla="*/ 2147483646 h 917"/>
              <a:gd name="T4" fmla="*/ 2147483646 w 1877"/>
              <a:gd name="T5" fmla="*/ 2147483646 h 917"/>
              <a:gd name="T6" fmla="*/ 2147483646 w 1877"/>
              <a:gd name="T7" fmla="*/ 2147483646 h 917"/>
              <a:gd name="T8" fmla="*/ 2147483646 w 1877"/>
              <a:gd name="T9" fmla="*/ 2147483646 h 917"/>
              <a:gd name="T10" fmla="*/ 2147483646 w 1877"/>
              <a:gd name="T11" fmla="*/ 2147483646 h 917"/>
              <a:gd name="T12" fmla="*/ 2147483646 w 1877"/>
              <a:gd name="T13" fmla="*/ 2147483646 h 917"/>
              <a:gd name="T14" fmla="*/ 2147483646 w 1877"/>
              <a:gd name="T15" fmla="*/ 2147483646 h 917"/>
              <a:gd name="T16" fmla="*/ 2147483646 w 1877"/>
              <a:gd name="T17" fmla="*/ 2147483646 h 917"/>
              <a:gd name="T18" fmla="*/ 2147483646 w 1877"/>
              <a:gd name="T19" fmla="*/ 2147483646 h 917"/>
              <a:gd name="T20" fmla="*/ 2147483646 w 1877"/>
              <a:gd name="T21" fmla="*/ 2147483646 h 917"/>
              <a:gd name="T22" fmla="*/ 2147483646 w 1877"/>
              <a:gd name="T23" fmla="*/ 2147483646 h 917"/>
              <a:gd name="T24" fmla="*/ 2147483646 w 1877"/>
              <a:gd name="T25" fmla="*/ 2147483646 h 917"/>
              <a:gd name="T26" fmla="*/ 2147483646 w 1877"/>
              <a:gd name="T27" fmla="*/ 2147483646 h 917"/>
              <a:gd name="T28" fmla="*/ 2147483646 w 1877"/>
              <a:gd name="T29" fmla="*/ 2147483646 h 917"/>
              <a:gd name="T30" fmla="*/ 2147483646 w 1877"/>
              <a:gd name="T31" fmla="*/ 2147483646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646"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49"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3"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5"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58"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0"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3"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5"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68"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0"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3"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5"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78"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Arial" panose="020B0604020202020204" pitchFamily="34" charset="0"/>
            </a:endParaRPr>
          </a:p>
        </p:txBody>
      </p:sp>
      <p:sp>
        <p:nvSpPr>
          <p:cNvPr id="112680"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2681"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2"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s</a:t>
            </a:r>
            <a:endParaRPr lang="en-US" altLang="en-US" sz="2000">
              <a:latin typeface="Arial" panose="020B0604020202020204" pitchFamily="34" charset="0"/>
            </a:endParaRPr>
          </a:p>
        </p:txBody>
      </p:sp>
      <p:sp>
        <p:nvSpPr>
          <p:cNvPr id="112683" name="Freeform 515"/>
          <p:cNvSpPr>
            <a:spLocks/>
          </p:cNvSpPr>
          <p:nvPr/>
        </p:nvSpPr>
        <p:spPr bwMode="auto">
          <a:xfrm>
            <a:off x="5710238" y="2771775"/>
            <a:ext cx="800100" cy="1381125"/>
          </a:xfrm>
          <a:custGeom>
            <a:avLst/>
            <a:gdLst>
              <a:gd name="T0" fmla="*/ 0 w 504"/>
              <a:gd name="T1" fmla="*/ 0 h 870"/>
              <a:gd name="T2" fmla="*/ 2147483646 w 504"/>
              <a:gd name="T3" fmla="*/ 2147483646 h 870"/>
              <a:gd name="T4" fmla="*/ 2147483646 w 504"/>
              <a:gd name="T5" fmla="*/ 2147483646 h 870"/>
              <a:gd name="T6" fmla="*/ 2147483646 w 504"/>
              <a:gd name="T7" fmla="*/ 2147483646 h 870"/>
              <a:gd name="T8" fmla="*/ 2147483646 w 504"/>
              <a:gd name="T9" fmla="*/ 2147483646 h 870"/>
              <a:gd name="T10" fmla="*/ 2147483646 w 504"/>
              <a:gd name="T11" fmla="*/ 2147483646 h 870"/>
              <a:gd name="T12" fmla="*/ 2147483646 w 504"/>
              <a:gd name="T13" fmla="*/ 2147483646 h 870"/>
              <a:gd name="T14" fmla="*/ 2147483646 w 504"/>
              <a:gd name="T15" fmla="*/ 2147483646 h 870"/>
              <a:gd name="T16" fmla="*/ 2147483646 w 504"/>
              <a:gd name="T17" fmla="*/ 2147483646 h 870"/>
              <a:gd name="T18" fmla="*/ 2147483646 w 504"/>
              <a:gd name="T19" fmla="*/ 2147483646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4"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5" name="Freeform 517"/>
          <p:cNvSpPr>
            <a:spLocks/>
          </p:cNvSpPr>
          <p:nvPr/>
        </p:nvSpPr>
        <p:spPr bwMode="auto">
          <a:xfrm>
            <a:off x="6173788" y="2749550"/>
            <a:ext cx="431800" cy="1570038"/>
          </a:xfrm>
          <a:custGeom>
            <a:avLst/>
            <a:gdLst>
              <a:gd name="T0" fmla="*/ 0 w 272"/>
              <a:gd name="T1" fmla="*/ 0 h 989"/>
              <a:gd name="T2" fmla="*/ 2147483646 w 272"/>
              <a:gd name="T3" fmla="*/ 2147483646 h 989"/>
              <a:gd name="T4" fmla="*/ 2147483646 w 272"/>
              <a:gd name="T5" fmla="*/ 2147483646 h 989"/>
              <a:gd name="T6" fmla="*/ 2147483646 w 272"/>
              <a:gd name="T7" fmla="*/ 2147483646 h 989"/>
              <a:gd name="T8" fmla="*/ 2147483646 w 272"/>
              <a:gd name="T9" fmla="*/ 2147483646 h 989"/>
              <a:gd name="T10" fmla="*/ 2147483646 w 272"/>
              <a:gd name="T11" fmla="*/ 2147483646 h 989"/>
              <a:gd name="T12" fmla="*/ 2147483646 w 272"/>
              <a:gd name="T13" fmla="*/ 2147483646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6" name="Freeform 518"/>
          <p:cNvSpPr>
            <a:spLocks/>
          </p:cNvSpPr>
          <p:nvPr/>
        </p:nvSpPr>
        <p:spPr bwMode="auto">
          <a:xfrm>
            <a:off x="6757988" y="2733675"/>
            <a:ext cx="638175" cy="1538288"/>
          </a:xfrm>
          <a:custGeom>
            <a:avLst/>
            <a:gdLst>
              <a:gd name="T0" fmla="*/ 2147483646 w 402"/>
              <a:gd name="T1" fmla="*/ 0 h 969"/>
              <a:gd name="T2" fmla="*/ 2147483646 w 402"/>
              <a:gd name="T3" fmla="*/ 2147483646 h 969"/>
              <a:gd name="T4" fmla="*/ 2147483646 w 402"/>
              <a:gd name="T5" fmla="*/ 2147483646 h 969"/>
              <a:gd name="T6" fmla="*/ 2147483646 w 402"/>
              <a:gd name="T7" fmla="*/ 2147483646 h 969"/>
              <a:gd name="T8" fmla="*/ 2147483646 w 402"/>
              <a:gd name="T9" fmla="*/ 2147483646 h 969"/>
              <a:gd name="T10" fmla="*/ 2147483646 w 402"/>
              <a:gd name="T11" fmla="*/ 2147483646 h 969"/>
              <a:gd name="T12" fmla="*/ 2147483646 w 402"/>
              <a:gd name="T13" fmla="*/ 2147483646 h 969"/>
              <a:gd name="T14" fmla="*/ 2147483646 w 402"/>
              <a:gd name="T15" fmla="*/ 2147483646 h 969"/>
              <a:gd name="T16" fmla="*/ 2147483646 w 402"/>
              <a:gd name="T17" fmla="*/ 2147483646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12687"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8"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r>
              <a:rPr lang="en-US" altLang="en-US" baseline="-25000">
                <a:latin typeface="Arial" panose="020B0604020202020204" pitchFamily="34" charset="0"/>
              </a:rPr>
              <a:t>c</a:t>
            </a:r>
            <a:endParaRPr lang="en-US" altLang="en-US" sz="2000">
              <a:latin typeface="Arial" panose="020B0604020202020204" pitchFamily="34" charset="0"/>
            </a:endParaRPr>
          </a:p>
        </p:txBody>
      </p:sp>
      <p:sp>
        <p:nvSpPr>
          <p:cNvPr id="112689"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latin typeface="Arial" panose="020B0604020202020204" pitchFamily="34" charset="0"/>
              </a:rPr>
              <a:t>R</a:t>
            </a:r>
          </a:p>
        </p:txBody>
      </p:sp>
      <p:sp>
        <p:nvSpPr>
          <p:cNvPr id="112690" name="Rectangle 523"/>
          <p:cNvSpPr>
            <a:spLocks noGrp="1" noChangeArrowheads="1"/>
          </p:cNvSpPr>
          <p:nvPr>
            <p:ph type="body" idx="4294967295"/>
          </p:nvPr>
        </p:nvSpPr>
        <p:spPr>
          <a:xfrm>
            <a:off x="533400" y="1611313"/>
            <a:ext cx="3597275" cy="4114800"/>
          </a:xfrm>
        </p:spPr>
        <p:txBody>
          <a:bodyPr/>
          <a:lstStyle/>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Thông lượng điểm cuối-cuối cho mỗi kết nối : min(R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,R/10)</a:t>
            </a:r>
          </a:p>
          <a:p>
            <a:pPr algn="just" eaLnBrk="1" hangingPunct="1">
              <a:buSzPct val="75000"/>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Trong thực tế: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c</a:t>
            </a:r>
            <a:r>
              <a:rPr lang="en-US" altLang="en-US">
                <a:latin typeface="Arial" panose="020B0604020202020204" pitchFamily="34" charset="0"/>
                <a:ea typeface="ＭＳ Ｐゴシック" panose="020B0600070205080204" pitchFamily="34" charset="-128"/>
                <a:cs typeface="Arial" panose="020B0604020202020204" pitchFamily="34" charset="0"/>
              </a:rPr>
              <a:t> hoặc R</a:t>
            </a:r>
            <a:r>
              <a:rPr lang="en-US" altLang="en-US" baseline="-25000">
                <a:latin typeface="Arial" panose="020B0604020202020204" pitchFamily="34" charset="0"/>
                <a:ea typeface="ＭＳ Ｐゴシック" panose="020B0600070205080204" pitchFamily="34" charset="-128"/>
                <a:cs typeface="Arial" panose="020B0604020202020204" pitchFamily="34" charset="0"/>
              </a:rPr>
              <a:t>s</a:t>
            </a:r>
            <a:r>
              <a:rPr lang="en-US" altLang="en-US">
                <a:latin typeface="Arial" panose="020B0604020202020204" pitchFamily="34" charset="0"/>
                <a:ea typeface="ＭＳ Ｐゴシック" panose="020B0600070205080204" pitchFamily="34" charset="-128"/>
                <a:cs typeface="Arial" panose="020B0604020202020204" pitchFamily="34" charset="0"/>
              </a:rPr>
              <a:t> thường bị thắt nút cổ chai</a:t>
            </a:r>
          </a:p>
        </p:txBody>
      </p:sp>
      <p:grpSp>
        <p:nvGrpSpPr>
          <p:cNvPr id="112691" name="Group 81"/>
          <p:cNvGrpSpPr>
            <a:grpSpLocks/>
          </p:cNvGrpSpPr>
          <p:nvPr/>
        </p:nvGrpSpPr>
        <p:grpSpPr bwMode="auto">
          <a:xfrm>
            <a:off x="4576763" y="1784350"/>
            <a:ext cx="352425" cy="660400"/>
            <a:chOff x="4140" y="429"/>
            <a:chExt cx="1425" cy="2396"/>
          </a:xfrm>
        </p:grpSpPr>
        <p:sp>
          <p:nvSpPr>
            <p:cNvPr id="112768" name="Freeform 82"/>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69"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0" name="Freeform 84"/>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1" name="Freeform 85"/>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72"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3" name="Group 87"/>
            <p:cNvGrpSpPr>
              <a:grpSpLocks/>
            </p:cNvGrpSpPr>
            <p:nvPr/>
          </p:nvGrpSpPr>
          <p:grpSpPr bwMode="auto">
            <a:xfrm>
              <a:off x="4749" y="668"/>
              <a:ext cx="581" cy="145"/>
              <a:chOff x="614" y="2568"/>
              <a:chExt cx="725" cy="139"/>
            </a:xfrm>
          </p:grpSpPr>
          <p:sp>
            <p:nvSpPr>
              <p:cNvPr id="112798"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9"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4"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5" name="Group 91"/>
            <p:cNvGrpSpPr>
              <a:grpSpLocks/>
            </p:cNvGrpSpPr>
            <p:nvPr/>
          </p:nvGrpSpPr>
          <p:grpSpPr bwMode="auto">
            <a:xfrm>
              <a:off x="4747" y="994"/>
              <a:ext cx="581" cy="134"/>
              <a:chOff x="614" y="2568"/>
              <a:chExt cx="725" cy="139"/>
            </a:xfrm>
          </p:grpSpPr>
          <p:sp>
            <p:nvSpPr>
              <p:cNvPr id="112796"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7"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6"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77"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78" name="Group 96"/>
            <p:cNvGrpSpPr>
              <a:grpSpLocks/>
            </p:cNvGrpSpPr>
            <p:nvPr/>
          </p:nvGrpSpPr>
          <p:grpSpPr bwMode="auto">
            <a:xfrm>
              <a:off x="4735" y="1627"/>
              <a:ext cx="582" cy="151"/>
              <a:chOff x="614" y="2568"/>
              <a:chExt cx="725" cy="139"/>
            </a:xfrm>
          </p:grpSpPr>
          <p:sp>
            <p:nvSpPr>
              <p:cNvPr id="112794"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5"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79" name="Freeform 99"/>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80" name="Group 100"/>
            <p:cNvGrpSpPr>
              <a:grpSpLocks/>
            </p:cNvGrpSpPr>
            <p:nvPr/>
          </p:nvGrpSpPr>
          <p:grpSpPr bwMode="auto">
            <a:xfrm>
              <a:off x="4739" y="1327"/>
              <a:ext cx="582" cy="139"/>
              <a:chOff x="614" y="2568"/>
              <a:chExt cx="725" cy="139"/>
            </a:xfrm>
          </p:grpSpPr>
          <p:sp>
            <p:nvSpPr>
              <p:cNvPr id="112792"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3"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81"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2" name="Freeform 104"/>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3" name="Freeform 105"/>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4"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5" name="Freeform 107"/>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86"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7"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8"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89"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90"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91"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2" name="Group 114"/>
          <p:cNvGrpSpPr>
            <a:grpSpLocks/>
          </p:cNvGrpSpPr>
          <p:nvPr/>
        </p:nvGrpSpPr>
        <p:grpSpPr bwMode="auto">
          <a:xfrm>
            <a:off x="5151438" y="1444625"/>
            <a:ext cx="352425" cy="660400"/>
            <a:chOff x="4140" y="429"/>
            <a:chExt cx="1425" cy="2396"/>
          </a:xfrm>
        </p:grpSpPr>
        <p:sp>
          <p:nvSpPr>
            <p:cNvPr id="112736" name="Freeform 11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8" name="Freeform 11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39" name="Freeform 11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4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1" name="Group 120"/>
            <p:cNvGrpSpPr>
              <a:grpSpLocks/>
            </p:cNvGrpSpPr>
            <p:nvPr/>
          </p:nvGrpSpPr>
          <p:grpSpPr bwMode="auto">
            <a:xfrm>
              <a:off x="4749" y="668"/>
              <a:ext cx="581" cy="145"/>
              <a:chOff x="614" y="2568"/>
              <a:chExt cx="725" cy="139"/>
            </a:xfrm>
          </p:grpSpPr>
          <p:sp>
            <p:nvSpPr>
              <p:cNvPr id="112766"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3" name="Group 124"/>
            <p:cNvGrpSpPr>
              <a:grpSpLocks/>
            </p:cNvGrpSpPr>
            <p:nvPr/>
          </p:nvGrpSpPr>
          <p:grpSpPr bwMode="auto">
            <a:xfrm>
              <a:off x="4747" y="994"/>
              <a:ext cx="581" cy="134"/>
              <a:chOff x="614" y="2568"/>
              <a:chExt cx="725" cy="139"/>
            </a:xfrm>
          </p:grpSpPr>
          <p:sp>
            <p:nvSpPr>
              <p:cNvPr id="112764"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4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46" name="Group 129"/>
            <p:cNvGrpSpPr>
              <a:grpSpLocks/>
            </p:cNvGrpSpPr>
            <p:nvPr/>
          </p:nvGrpSpPr>
          <p:grpSpPr bwMode="auto">
            <a:xfrm>
              <a:off x="4735" y="1627"/>
              <a:ext cx="582" cy="151"/>
              <a:chOff x="614" y="2568"/>
              <a:chExt cx="725" cy="139"/>
            </a:xfrm>
          </p:grpSpPr>
          <p:sp>
            <p:nvSpPr>
              <p:cNvPr id="112762"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7" name="Freeform 13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48" name="Group 133"/>
            <p:cNvGrpSpPr>
              <a:grpSpLocks/>
            </p:cNvGrpSpPr>
            <p:nvPr/>
          </p:nvGrpSpPr>
          <p:grpSpPr bwMode="auto">
            <a:xfrm>
              <a:off x="4739" y="1327"/>
              <a:ext cx="582" cy="139"/>
              <a:chOff x="614" y="2568"/>
              <a:chExt cx="725" cy="139"/>
            </a:xfrm>
          </p:grpSpPr>
          <p:sp>
            <p:nvSpPr>
              <p:cNvPr id="112760"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6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4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0" name="Freeform 13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1" name="Freeform 13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2"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3" name="Freeform 14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5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6"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7"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58"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5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3" name="Group 147"/>
          <p:cNvGrpSpPr>
            <a:grpSpLocks/>
          </p:cNvGrpSpPr>
          <p:nvPr/>
        </p:nvGrpSpPr>
        <p:grpSpPr bwMode="auto">
          <a:xfrm>
            <a:off x="8002588" y="1700213"/>
            <a:ext cx="352425" cy="660400"/>
            <a:chOff x="4140" y="429"/>
            <a:chExt cx="1425" cy="2396"/>
          </a:xfrm>
        </p:grpSpPr>
        <p:sp>
          <p:nvSpPr>
            <p:cNvPr id="112704" name="Freeform 14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5"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06" name="Freeform 15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7" name="Freeform 15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08"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09" name="Group 153"/>
            <p:cNvGrpSpPr>
              <a:grpSpLocks/>
            </p:cNvGrpSpPr>
            <p:nvPr/>
          </p:nvGrpSpPr>
          <p:grpSpPr bwMode="auto">
            <a:xfrm>
              <a:off x="4749" y="668"/>
              <a:ext cx="581" cy="145"/>
              <a:chOff x="614" y="2568"/>
              <a:chExt cx="725" cy="139"/>
            </a:xfrm>
          </p:grpSpPr>
          <p:sp>
            <p:nvSpPr>
              <p:cNvPr id="112734"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5"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0"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1" name="Group 157"/>
            <p:cNvGrpSpPr>
              <a:grpSpLocks/>
            </p:cNvGrpSpPr>
            <p:nvPr/>
          </p:nvGrpSpPr>
          <p:grpSpPr bwMode="auto">
            <a:xfrm>
              <a:off x="4747" y="994"/>
              <a:ext cx="581" cy="134"/>
              <a:chOff x="614" y="2568"/>
              <a:chExt cx="725" cy="139"/>
            </a:xfrm>
          </p:grpSpPr>
          <p:sp>
            <p:nvSpPr>
              <p:cNvPr id="112732"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3"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2"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3"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12714" name="Group 162"/>
            <p:cNvGrpSpPr>
              <a:grpSpLocks/>
            </p:cNvGrpSpPr>
            <p:nvPr/>
          </p:nvGrpSpPr>
          <p:grpSpPr bwMode="auto">
            <a:xfrm>
              <a:off x="4735" y="1627"/>
              <a:ext cx="582" cy="151"/>
              <a:chOff x="614" y="2568"/>
              <a:chExt cx="725" cy="139"/>
            </a:xfrm>
          </p:grpSpPr>
          <p:sp>
            <p:nvSpPr>
              <p:cNvPr id="112730"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31"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5" name="Freeform 16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12716" name="Group 166"/>
            <p:cNvGrpSpPr>
              <a:grpSpLocks/>
            </p:cNvGrpSpPr>
            <p:nvPr/>
          </p:nvGrpSpPr>
          <p:grpSpPr bwMode="auto">
            <a:xfrm>
              <a:off x="4739" y="1327"/>
              <a:ext cx="582" cy="139"/>
              <a:chOff x="614" y="2568"/>
              <a:chExt cx="725" cy="139"/>
            </a:xfrm>
          </p:grpSpPr>
          <p:sp>
            <p:nvSpPr>
              <p:cNvPr id="112728"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9"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12717"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18" name="Freeform 17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19" name="Freeform 17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0"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1" name="Freeform 17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12722"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3"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4"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5"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12726"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2727"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12694" name="Group 180"/>
          <p:cNvGrpSpPr>
            <a:grpSpLocks/>
          </p:cNvGrpSpPr>
          <p:nvPr/>
        </p:nvGrpSpPr>
        <p:grpSpPr bwMode="auto">
          <a:xfrm flipH="1">
            <a:off x="8151813" y="4489450"/>
            <a:ext cx="803275" cy="771525"/>
            <a:chOff x="-44" y="1473"/>
            <a:chExt cx="981" cy="1105"/>
          </a:xfrm>
        </p:grpSpPr>
        <p:pic>
          <p:nvPicPr>
            <p:cNvPr id="112702" name="Picture 1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3" name="Freeform 18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5" name="Group 183"/>
          <p:cNvGrpSpPr>
            <a:grpSpLocks/>
          </p:cNvGrpSpPr>
          <p:nvPr/>
        </p:nvGrpSpPr>
        <p:grpSpPr bwMode="auto">
          <a:xfrm>
            <a:off x="4237038" y="4470400"/>
            <a:ext cx="803275" cy="771525"/>
            <a:chOff x="-44" y="1473"/>
            <a:chExt cx="981" cy="1105"/>
          </a:xfrm>
        </p:grpSpPr>
        <p:pic>
          <p:nvPicPr>
            <p:cNvPr id="112700" name="Picture 1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1" name="Freeform 18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12696" name="Group 186"/>
          <p:cNvGrpSpPr>
            <a:grpSpLocks/>
          </p:cNvGrpSpPr>
          <p:nvPr/>
        </p:nvGrpSpPr>
        <p:grpSpPr bwMode="auto">
          <a:xfrm>
            <a:off x="4859338" y="4919663"/>
            <a:ext cx="803275" cy="771525"/>
            <a:chOff x="-44" y="1473"/>
            <a:chExt cx="981" cy="1105"/>
          </a:xfrm>
        </p:grpSpPr>
        <p:pic>
          <p:nvPicPr>
            <p:cNvPr id="112698" name="Picture 18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9" name="Freeform 18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12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C902F9E-0E36-4920-94AE-E3EE55D077D8}" type="slidenum">
              <a:rPr lang="en-US" altLang="en-US" sz="1200">
                <a:latin typeface="Arial" panose="020B0604020202020204" pitchFamily="34" charset="0"/>
              </a:rPr>
              <a:pPr>
                <a:lnSpc>
                  <a:spcPct val="100000"/>
                </a:lnSpc>
                <a:spcBef>
                  <a:spcPct val="0"/>
                </a:spcBef>
                <a:buClrTx/>
                <a:buSzTx/>
                <a:buFontTx/>
                <a:buNone/>
              </a:pPr>
              <a:t>57</a:t>
            </a:fld>
            <a:endParaRPr lang="en-US" altLang="en-US" sz="120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366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13669"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1.5 Các lớp giao thức, các mô hình dịch vụ</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136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01DCD-1FA7-401E-8D5F-209BD7EBA815}" type="slidenum">
              <a:rPr lang="en-US" altLang="en-US" sz="1200">
                <a:latin typeface="Arial" panose="020B0604020202020204" pitchFamily="34" charset="0"/>
              </a:rPr>
              <a:pPr>
                <a:lnSpc>
                  <a:spcPct val="100000"/>
                </a:lnSpc>
                <a:spcBef>
                  <a:spcPct val="0"/>
                </a:spcBef>
                <a:buClrTx/>
                <a:buSzTx/>
                <a:buFontTx/>
                <a:buNone/>
              </a:pPr>
              <a:t>58</a:t>
            </a:fld>
            <a:endParaRPr lang="en-US" altLang="en-US" sz="1200">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5715"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Rectangle 2"/>
          <p:cNvSpPr>
            <a:spLocks noGrp="1" noChangeArrowheads="1"/>
          </p:cNvSpPr>
          <p:nvPr>
            <p:ph type="title" idx="4294967295"/>
          </p:nvPr>
        </p:nvSpPr>
        <p:spPr>
          <a:xfrm>
            <a:off x="333375" y="1285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t>
            </a:r>
            <a:r>
              <a:rPr lang="en-AU" altLang="en-US">
                <a:latin typeface="Arial" panose="020B0604020202020204" pitchFamily="34" charset="0"/>
                <a:ea typeface="ＭＳ Ｐゴシック" panose="020B0600070205080204" pitchFamily="34" charset="-128"/>
                <a:cs typeface="Arial" panose="020B0604020202020204" pitchFamily="34" charset="0"/>
              </a:rPr>
              <a:t>Lớp” giao thức</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7" name="Rectangle 3"/>
          <p:cNvSpPr>
            <a:spLocks noGrp="1" noChangeArrowheads="1"/>
          </p:cNvSpPr>
          <p:nvPr>
            <p:ph type="body" sz="half" idx="4294967295"/>
          </p:nvPr>
        </p:nvSpPr>
        <p:spPr>
          <a:xfrm>
            <a:off x="201478" y="1371600"/>
            <a:ext cx="4632460" cy="4648200"/>
          </a:xfrm>
        </p:spPr>
        <p:txBody>
          <a:bodyPr/>
          <a:lstStyle/>
          <a:p>
            <a:pPr marL="0" indent="0" eaLnBrk="1" hangingPunct="1">
              <a:lnSpc>
                <a:spcPct val="75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rất phức tạp, với nhiều “miếng”</a:t>
            </a:r>
          </a:p>
          <a:p>
            <a:pPr lvl="1" eaLnBrk="1" hangingPunct="1"/>
            <a:r>
              <a:rPr lang="en-AU" altLang="en-US" sz="2800">
                <a:latin typeface="Arial" panose="020B0604020202020204" pitchFamily="34" charset="0"/>
                <a:ea typeface="Arial" panose="020B0604020202020204" pitchFamily="34" charset="0"/>
                <a:cs typeface="Arial" panose="020B0604020202020204" pitchFamily="34" charset="0"/>
              </a:rPr>
              <a:t>Các </a:t>
            </a:r>
            <a:r>
              <a:rPr lang="vi-VN" altLang="en-US" sz="2800">
                <a:latin typeface="Arial" panose="020B0604020202020204" pitchFamily="34" charset="0"/>
                <a:ea typeface="Arial" panose="020B0604020202020204" pitchFamily="34" charset="0"/>
                <a:cs typeface="Arial" panose="020B0604020202020204" pitchFamily="34" charset="0"/>
              </a:rPr>
              <a:t>hệ thống đầu cuối</a:t>
            </a:r>
            <a:endParaRPr lang="en-US" altLang="en-US" sz="2800">
              <a:latin typeface="Arial" panose="020B0604020202020204" pitchFamily="34" charset="0"/>
              <a:ea typeface="Arial" panose="020B0604020202020204" pitchFamily="34" charset="0"/>
              <a:cs typeface="Arial" panose="020B0604020202020204" pitchFamily="34" charset="0"/>
            </a:endParaRP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Bộ định tuyến (routers)</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đường liên kết của phương tiện truyền thông khác nhau</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ứng dụng</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Các giao thức</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Phần cứng, phần mềm</a:t>
            </a:r>
          </a:p>
        </p:txBody>
      </p:sp>
      <p:sp>
        <p:nvSpPr>
          <p:cNvPr id="115718" name="Rectangle 4"/>
          <p:cNvSpPr>
            <a:spLocks noGrp="1" noChangeArrowheads="1"/>
          </p:cNvSpPr>
          <p:nvPr>
            <p:ph type="body" sz="half" idx="4294967295"/>
          </p:nvPr>
        </p:nvSpPr>
        <p:spPr>
          <a:xfrm>
            <a:off x="5086350" y="1371600"/>
            <a:ext cx="4057650" cy="2619375"/>
          </a:xfrm>
        </p:spPr>
        <p:txBody>
          <a:bodyPr/>
          <a:lstStyle/>
          <a:p>
            <a:pPr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Câu hỏi:</a:t>
            </a:r>
            <a:r>
              <a:rPr lang="en-US" altLang="en-US" sz="2400" u="sng">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Có hy vọng nào để tổ chức cấu trúc của mạng hay không?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buFont typeface="Wingdings" panose="05000000000000000000" pitchFamily="2" charset="2"/>
              <a:buNone/>
            </a:pPr>
            <a:r>
              <a:rPr lang="en-US" altLang="en-US">
                <a:latin typeface="Arial" panose="020B0604020202020204" pitchFamily="34" charset="0"/>
                <a:ea typeface="ＭＳ Ｐゴシック" panose="020B0600070205080204" pitchFamily="34" charset="-128"/>
                <a:cs typeface="Arial" panose="020B0604020202020204" pitchFamily="34" charset="0"/>
              </a:rPr>
              <a:t>…. Hoặc là ít nhất chúng ta thảo luận về mạng</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57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ADF7650-DB11-4B22-A260-1CCC6323B5F9}" type="slidenum">
              <a:rPr lang="en-US" altLang="en-US" sz="1200">
                <a:latin typeface="Arial" panose="020B0604020202020204" pitchFamily="34" charset="0"/>
              </a:rPr>
              <a:pPr>
                <a:lnSpc>
                  <a:spcPct val="100000"/>
                </a:lnSpc>
                <a:spcBef>
                  <a:spcPct val="0"/>
                </a:spcBef>
                <a:buClrTx/>
                <a:buSzTx/>
                <a:buFontTx/>
                <a:buNone/>
              </a:pPr>
              <a:t>59</a:t>
            </a:fld>
            <a:endParaRPr lang="en-US" altLang="en-US" sz="1200">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9459" name="Rectangle 3"/>
          <p:cNvSpPr>
            <a:spLocks noGrp="1" noChangeArrowheads="1"/>
          </p:cNvSpPr>
          <p:nvPr>
            <p:ph type="body" sz="half" idx="4294967295"/>
          </p:nvPr>
        </p:nvSpPr>
        <p:spPr>
          <a:xfrm>
            <a:off x="292224" y="1560981"/>
            <a:ext cx="4768850" cy="4457700"/>
          </a:xfrm>
        </p:spPr>
        <p:txBody>
          <a:bodyPr/>
          <a:lstStyle/>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of các mạng</a:t>
            </a:r>
            <a:r>
              <a:rPr lang="ja-JP"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Các nhà cung cấp dịch vụ mạng (ISPs) được kết nối với nhau.</a:t>
            </a:r>
          </a:p>
          <a:p>
            <a:pPr lvl="1" algn="just" eaLnBrk="1" hangingPunct="1"/>
            <a:endParaRPr lang="en-US" altLang="en-US" sz="2000">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giao thức</a:t>
            </a:r>
            <a:r>
              <a:rPr lang="en-US" altLang="en-US"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điều khiển gửi, nhận thông tin</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Ví dụ: TCP, IP, HTTP, Skype,  802.11</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sz="2400" i="1">
                <a:solidFill>
                  <a:srgbClr val="C00000"/>
                </a:solidFill>
                <a:latin typeface="Arial" panose="020B0604020202020204" pitchFamily="34" charset="0"/>
                <a:ea typeface="ＭＳ Ｐゴシック" panose="020B0600070205080204" pitchFamily="34" charset="-128"/>
                <a:cs typeface="Arial" panose="020B0604020202020204" pitchFamily="34" charset="0"/>
              </a:rPr>
              <a:t>Các chuẩn Internet</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RFC: Request for comments</a:t>
            </a:r>
          </a:p>
          <a:p>
            <a:pPr lvl="1" algn="just" eaLnBrk="1" hangingPunct="1"/>
            <a:r>
              <a:rPr lang="en-US" altLang="en-US" sz="2000">
                <a:latin typeface="Arial" panose="020B0604020202020204" pitchFamily="34" charset="0"/>
                <a:ea typeface="Arial" panose="020B0604020202020204" pitchFamily="34" charset="0"/>
                <a:cs typeface="Arial" panose="020B0604020202020204" pitchFamily="34" charset="0"/>
              </a:rPr>
              <a:t>IETF: Internet Engineering Task Force</a:t>
            </a:r>
          </a:p>
        </p:txBody>
      </p:sp>
      <p:sp>
        <p:nvSpPr>
          <p:cNvPr id="19460" name="Rectangle 2"/>
          <p:cNvSpPr>
            <a:spLocks noChangeArrowheads="1"/>
          </p:cNvSpPr>
          <p:nvPr/>
        </p:nvSpPr>
        <p:spPr bwMode="auto">
          <a:xfrm>
            <a:off x="212725" y="190500"/>
            <a:ext cx="8382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ja-JP" sz="3600">
                <a:solidFill>
                  <a:srgbClr val="000099"/>
                </a:solidFill>
                <a:latin typeface="Arial" panose="020B0604020202020204" pitchFamily="34" charset="0"/>
              </a:rPr>
              <a:t>Internet là gì</a:t>
            </a:r>
            <a:r>
              <a:rPr lang="en-US" altLang="ja-JP" sz="3600">
                <a:solidFill>
                  <a:srgbClr val="000099"/>
                </a:solidFill>
                <a:latin typeface="Arial" panose="020B0604020202020204" pitchFamily="34" charset="0"/>
              </a:rPr>
              <a:t>: </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nuts and bolts</a:t>
            </a:r>
            <a:r>
              <a:rPr lang="ja-JP" altLang="en-US" sz="3600">
                <a:solidFill>
                  <a:srgbClr val="000099"/>
                </a:solidFill>
                <a:latin typeface="Arial" panose="020B0604020202020204" pitchFamily="34" charset="0"/>
              </a:rPr>
              <a:t>”</a:t>
            </a:r>
            <a:r>
              <a:rPr lang="en-US" altLang="ja-JP" sz="3600">
                <a:solidFill>
                  <a:srgbClr val="000099"/>
                </a:solidFill>
                <a:latin typeface="Arial" panose="020B0604020202020204" pitchFamily="34" charset="0"/>
              </a:rPr>
              <a:t> view</a:t>
            </a:r>
            <a:endParaRPr lang="en-US" altLang="en-US" sz="4400">
              <a:solidFill>
                <a:srgbClr val="000099"/>
              </a:solidFill>
              <a:latin typeface="Arial" panose="020B0604020202020204" pitchFamily="34" charset="0"/>
            </a:endParaRPr>
          </a:p>
        </p:txBody>
      </p:sp>
      <p:pic>
        <p:nvPicPr>
          <p:cNvPr id="19461"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7F5E8E5-1D26-4D26-BF9E-B5DCF516E293}" type="slidenum">
              <a:rPr lang="en-US" altLang="en-US" sz="1200">
                <a:latin typeface="Arial" panose="020B0604020202020204" pitchFamily="34" charset="0"/>
              </a:rPr>
              <a:pPr>
                <a:lnSpc>
                  <a:spcPct val="100000"/>
                </a:lnSpc>
                <a:spcBef>
                  <a:spcPct val="0"/>
                </a:spcBef>
                <a:buClrTx/>
                <a:buSzTx/>
                <a:buFontTx/>
                <a:buNone/>
              </a:pPr>
              <a:t>6</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7763"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928688"/>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Rectangle 2"/>
          <p:cNvSpPr>
            <a:spLocks noGrp="1" noChangeArrowheads="1"/>
          </p:cNvSpPr>
          <p:nvPr>
            <p:ph type="title" idx="4294967295"/>
          </p:nvPr>
        </p:nvSpPr>
        <p:spPr>
          <a:xfrm>
            <a:off x="276225" y="142875"/>
            <a:ext cx="7772400" cy="11430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Tổ chức du lịch hàng không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7765" name="Rectangle 3"/>
          <p:cNvSpPr>
            <a:spLocks noGrp="1" noChangeArrowheads="1"/>
          </p:cNvSpPr>
          <p:nvPr>
            <p:ph type="body" idx="4294967295"/>
          </p:nvPr>
        </p:nvSpPr>
        <p:spPr>
          <a:xfrm>
            <a:off x="838200" y="5489575"/>
            <a:ext cx="7772400" cy="542925"/>
          </a:xfrm>
        </p:spPr>
        <p:txBody>
          <a:bodyPr/>
          <a:lstStyle/>
          <a:p>
            <a:pPr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Các bước</a:t>
            </a:r>
          </a:p>
        </p:txBody>
      </p:sp>
      <p:grpSp>
        <p:nvGrpSpPr>
          <p:cNvPr id="117766" name="Group 4"/>
          <p:cNvGrpSpPr>
            <a:grpSpLocks/>
          </p:cNvGrpSpPr>
          <p:nvPr/>
        </p:nvGrpSpPr>
        <p:grpSpPr bwMode="auto">
          <a:xfrm>
            <a:off x="1111250" y="1587500"/>
            <a:ext cx="6546850" cy="3297238"/>
            <a:chOff x="700" y="1000"/>
            <a:chExt cx="4124" cy="2077"/>
          </a:xfrm>
        </p:grpSpPr>
        <p:sp>
          <p:nvSpPr>
            <p:cNvPr id="117768" name="Text Box 5"/>
            <p:cNvSpPr txBox="1">
              <a:spLocks noChangeArrowheads="1"/>
            </p:cNvSpPr>
            <p:nvPr/>
          </p:nvSpPr>
          <p:spPr bwMode="auto">
            <a:xfrm>
              <a:off x="846" y="1007"/>
              <a:ext cx="1686"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Vé (mua)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Hành lý (kiểm tra)</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Cổng (tải)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Đường băng cất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69" name="Text Box 6"/>
            <p:cNvSpPr txBox="1">
              <a:spLocks noChangeArrowheads="1"/>
            </p:cNvSpPr>
            <p:nvPr/>
          </p:nvSpPr>
          <p:spPr bwMode="auto">
            <a:xfrm>
              <a:off x="3174" y="1001"/>
              <a:ext cx="165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Vé (khiếu nại)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Hành lý (lấy lại)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Cổng (không tải)</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Đường băng hạ cánh</a:t>
              </a:r>
            </a:p>
            <a:p>
              <a:pPr>
                <a:lnSpc>
                  <a:spcPct val="100000"/>
                </a:lnSpc>
                <a:spcBef>
                  <a:spcPct val="0"/>
                </a:spcBef>
                <a:buClrTx/>
                <a:buSzTx/>
                <a:buFontTx/>
                <a:buNone/>
              </a:pPr>
              <a:endParaRPr lang="en-US" altLang="en-US" sz="2000">
                <a:solidFill>
                  <a:srgbClr val="000099"/>
                </a:solidFill>
                <a:latin typeface="Arial" panose="020B0604020202020204" pitchFamily="34" charset="0"/>
              </a:endParaRPr>
            </a:p>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70" name="Text Box 7"/>
            <p:cNvSpPr txBox="1">
              <a:spLocks noChangeArrowheads="1"/>
            </p:cNvSpPr>
            <p:nvPr/>
          </p:nvSpPr>
          <p:spPr bwMode="auto">
            <a:xfrm>
              <a:off x="2074" y="2825"/>
              <a:ext cx="9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Lộ trình bay</a:t>
              </a:r>
            </a:p>
          </p:txBody>
        </p:sp>
        <p:sp>
          <p:nvSpPr>
            <p:cNvPr id="117771"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sp>
        <p:nvSpPr>
          <p:cNvPr id="1177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E71C3A99-E7AA-4AAF-85D1-D09F9F3F7C7B}" type="slidenum">
              <a:rPr lang="en-US" altLang="en-US" sz="1200">
                <a:latin typeface="Arial" panose="020B0604020202020204" pitchFamily="34" charset="0"/>
              </a:rPr>
              <a:pPr>
                <a:lnSpc>
                  <a:spcPct val="100000"/>
                </a:lnSpc>
                <a:spcBef>
                  <a:spcPct val="0"/>
                </a:spcBef>
                <a:buClrTx/>
                <a:buSzTx/>
                <a:buFontTx/>
                <a:buNone/>
              </a:pPr>
              <a:t>60</a:t>
            </a:fld>
            <a:endParaRPr lang="en-US" altLang="en-US" sz="1200">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19811"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1906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2" name="Group 38"/>
          <p:cNvGrpSpPr>
            <a:grpSpLocks/>
          </p:cNvGrpSpPr>
          <p:nvPr/>
        </p:nvGrpSpPr>
        <p:grpSpPr bwMode="auto">
          <a:xfrm>
            <a:off x="434975" y="1314450"/>
            <a:ext cx="8545513" cy="3036888"/>
            <a:chOff x="258" y="1214"/>
            <a:chExt cx="5383" cy="1913"/>
          </a:xfrm>
        </p:grpSpPr>
        <p:sp>
          <p:nvSpPr>
            <p:cNvPr id="11981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17"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(purchase)</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(check)</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(takeoff)</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18"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19"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0"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1"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2" name="Text Box 8"/>
            <p:cNvSpPr txBox="1">
              <a:spLocks noChangeArrowheads="1"/>
            </p:cNvSpPr>
            <p:nvPr/>
          </p:nvSpPr>
          <p:spPr bwMode="auto">
            <a:xfrm>
              <a:off x="361" y="2657"/>
              <a:ext cx="83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a:t>
              </a:r>
            </a:p>
            <a:p>
              <a:pPr algn="ctr" eaLnBrk="1" hangingPunct="1">
                <a:lnSpc>
                  <a:spcPct val="100000"/>
                </a:lnSpc>
                <a:spcBef>
                  <a:spcPct val="0"/>
                </a:spcBef>
                <a:buClrTx/>
                <a:buSzTx/>
                <a:buFontTx/>
                <a:buNone/>
              </a:pPr>
              <a:r>
                <a:rPr lang="en-US" altLang="en-US" sz="2000">
                  <a:latin typeface="Arial" panose="020B0604020202020204" pitchFamily="34" charset="0"/>
                </a:rPr>
                <a:t>khởi hành</a:t>
              </a:r>
            </a:p>
          </p:txBody>
        </p:sp>
        <p:sp>
          <p:nvSpPr>
            <p:cNvPr id="119823" name="Text Box 9"/>
            <p:cNvSpPr txBox="1">
              <a:spLocks noChangeArrowheads="1"/>
            </p:cNvSpPr>
            <p:nvPr/>
          </p:nvSpPr>
          <p:spPr bwMode="auto">
            <a:xfrm>
              <a:off x="3461" y="2692"/>
              <a:ext cx="10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Sân bay đến</a:t>
              </a:r>
            </a:p>
          </p:txBody>
        </p:sp>
        <p:sp>
          <p:nvSpPr>
            <p:cNvPr id="119824" name="Text Box 10"/>
            <p:cNvSpPr txBox="1">
              <a:spLocks noChangeArrowheads="1"/>
            </p:cNvSpPr>
            <p:nvPr/>
          </p:nvSpPr>
          <p:spPr bwMode="auto">
            <a:xfrm>
              <a:off x="1569" y="2681"/>
              <a:ext cx="160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2000">
                  <a:latin typeface="Arial" panose="020B0604020202020204" pitchFamily="34" charset="0"/>
                </a:rPr>
                <a:t>Trung tâm điều hành</a:t>
              </a:r>
            </a:p>
            <a:p>
              <a:pPr algn="ctr" eaLnBrk="1" hangingPunct="1">
                <a:lnSpc>
                  <a:spcPct val="100000"/>
                </a:lnSpc>
                <a:spcBef>
                  <a:spcPct val="0"/>
                </a:spcBef>
                <a:buClrTx/>
                <a:buSzTx/>
                <a:buFontTx/>
                <a:buNone/>
              </a:pPr>
              <a:r>
                <a:rPr lang="en-US" altLang="en-US" sz="2000">
                  <a:latin typeface="Arial" panose="020B0604020202020204" pitchFamily="34" charset="0"/>
                </a:rPr>
                <a:t> trung chuyển</a:t>
              </a:r>
            </a:p>
          </p:txBody>
        </p:sp>
        <p:pic>
          <p:nvPicPr>
            <p:cNvPr id="119825" name="Picture 11" descr="yylgaif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26"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7"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28"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nvGrpSpPr>
            <p:cNvPr id="119829" name="Group 15"/>
            <p:cNvGrpSpPr>
              <a:grpSpLocks/>
            </p:cNvGrpSpPr>
            <p:nvPr/>
          </p:nvGrpSpPr>
          <p:grpSpPr bwMode="auto">
            <a:xfrm>
              <a:off x="1436" y="2441"/>
              <a:ext cx="1071" cy="186"/>
              <a:chOff x="1813" y="2187"/>
              <a:chExt cx="1071" cy="186"/>
            </a:xfrm>
          </p:grpSpPr>
          <p:sp>
            <p:nvSpPr>
              <p:cNvPr id="11984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50"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grpSp>
          <p:nvGrpSpPr>
            <p:cNvPr id="119830" name="Group 18"/>
            <p:cNvGrpSpPr>
              <a:grpSpLocks/>
            </p:cNvGrpSpPr>
            <p:nvPr/>
          </p:nvGrpSpPr>
          <p:grpSpPr bwMode="auto">
            <a:xfrm>
              <a:off x="2417" y="2441"/>
              <a:ext cx="1071" cy="186"/>
              <a:chOff x="1813" y="2187"/>
              <a:chExt cx="1071" cy="186"/>
            </a:xfrm>
          </p:grpSpPr>
          <p:sp>
            <p:nvSpPr>
              <p:cNvPr id="11984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8"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1400">
                    <a:latin typeface="Arial" panose="020B0604020202020204" pitchFamily="34" charset="0"/>
                  </a:rPr>
                  <a:t>airplane routing</a:t>
                </a:r>
              </a:p>
            </p:txBody>
          </p:sp>
        </p:grpSp>
        <p:sp>
          <p:nvSpPr>
            <p:cNvPr id="11983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2"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1400">
                  <a:latin typeface="Arial" panose="020B0604020202020204" pitchFamily="34" charset="0"/>
                </a:rPr>
                <a:t>ticket (complain)</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baggage (claim</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gates (unload)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runway (land)</a:t>
              </a:r>
            </a:p>
            <a:p>
              <a:pPr algn="ctr">
                <a:lnSpc>
                  <a:spcPct val="80000"/>
                </a:lnSpc>
                <a:spcBef>
                  <a:spcPct val="0"/>
                </a:spcBef>
                <a:buClrTx/>
                <a:buSzTx/>
                <a:buFontTx/>
                <a:buNone/>
              </a:pPr>
              <a:endParaRPr lang="en-US" altLang="en-US" sz="1400">
                <a:latin typeface="Arial" panose="020B0604020202020204" pitchFamily="34" charset="0"/>
              </a:endParaRPr>
            </a:p>
            <a:p>
              <a:pPr algn="ctr">
                <a:lnSpc>
                  <a:spcPct val="80000"/>
                </a:lnSpc>
                <a:spcBef>
                  <a:spcPct val="0"/>
                </a:spcBef>
                <a:buClrTx/>
                <a:buSzTx/>
                <a:buFontTx/>
                <a:buNone/>
              </a:pPr>
              <a:r>
                <a:rPr lang="en-US" altLang="en-US" sz="1400">
                  <a:latin typeface="Arial" panose="020B0604020202020204" pitchFamily="34" charset="0"/>
                </a:rPr>
                <a:t>airplane routing</a:t>
              </a:r>
            </a:p>
          </p:txBody>
        </p:sp>
        <p:sp>
          <p:nvSpPr>
            <p:cNvPr id="119833"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4"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5"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6"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1983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3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19842" name="Text Box 32"/>
            <p:cNvSpPr txBox="1">
              <a:spLocks noChangeArrowheads="1"/>
            </p:cNvSpPr>
            <p:nvPr/>
          </p:nvSpPr>
          <p:spPr bwMode="auto">
            <a:xfrm>
              <a:off x="4776" y="1588"/>
              <a:ext cx="21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vé</a:t>
              </a:r>
            </a:p>
          </p:txBody>
        </p:sp>
        <p:sp>
          <p:nvSpPr>
            <p:cNvPr id="119843" name="Text Box 33"/>
            <p:cNvSpPr txBox="1">
              <a:spLocks noChangeArrowheads="1"/>
            </p:cNvSpPr>
            <p:nvPr/>
          </p:nvSpPr>
          <p:spPr bwMode="auto">
            <a:xfrm>
              <a:off x="4774" y="1801"/>
              <a:ext cx="44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Hành lý</a:t>
              </a:r>
            </a:p>
          </p:txBody>
        </p:sp>
        <p:sp>
          <p:nvSpPr>
            <p:cNvPr id="119844" name="Text Box 34"/>
            <p:cNvSpPr txBox="1">
              <a:spLocks noChangeArrowheads="1"/>
            </p:cNvSpPr>
            <p:nvPr/>
          </p:nvSpPr>
          <p:spPr bwMode="auto">
            <a:xfrm>
              <a:off x="4772" y="2013"/>
              <a:ext cx="34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Cổng</a:t>
              </a:r>
            </a:p>
          </p:txBody>
        </p:sp>
        <p:sp>
          <p:nvSpPr>
            <p:cNvPr id="119845" name="Text Box 35"/>
            <p:cNvSpPr txBox="1">
              <a:spLocks noChangeArrowheads="1"/>
            </p:cNvSpPr>
            <p:nvPr/>
          </p:nvSpPr>
          <p:spPr bwMode="auto">
            <a:xfrm>
              <a:off x="4767" y="2225"/>
              <a:ext cx="87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Cất cánh/hạ cánh</a:t>
              </a:r>
            </a:p>
          </p:txBody>
        </p:sp>
        <p:sp>
          <p:nvSpPr>
            <p:cNvPr id="119846" name="Text Box 36"/>
            <p:cNvSpPr txBox="1">
              <a:spLocks noChangeArrowheads="1"/>
            </p:cNvSpPr>
            <p:nvPr/>
          </p:nvSpPr>
          <p:spPr bwMode="auto">
            <a:xfrm>
              <a:off x="4769" y="2444"/>
              <a:ext cx="62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200">
                  <a:latin typeface="Arial" panose="020B0604020202020204" pitchFamily="34" charset="0"/>
                </a:rPr>
                <a:t>Lộ trình bay</a:t>
              </a:r>
            </a:p>
          </p:txBody>
        </p:sp>
      </p:grpSp>
      <p:sp>
        <p:nvSpPr>
          <p:cNvPr id="119813" name="Rectangle 39"/>
          <p:cNvSpPr>
            <a:spLocks noGrp="1" noChangeArrowheads="1"/>
          </p:cNvSpPr>
          <p:nvPr>
            <p:ph type="title" idx="4294967295"/>
          </p:nvPr>
        </p:nvSpPr>
        <p:spPr>
          <a:xfrm>
            <a:off x="468905" y="17463"/>
            <a:ext cx="900112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Sự phân lớp của chức năng </a:t>
            </a:r>
            <a:br>
              <a:rPr lang="en-US" altLang="en-US">
                <a:latin typeface="Arial" panose="020B0604020202020204" pitchFamily="34" charset="0"/>
                <a:ea typeface="ＭＳ Ｐゴシック" panose="020B0600070205080204" pitchFamily="34" charset="-128"/>
                <a:cs typeface="Arial" panose="020B0604020202020204" pitchFamily="34" charset="0"/>
              </a:rPr>
            </a:br>
            <a:r>
              <a:rPr lang="en-US" altLang="en-US">
                <a:latin typeface="Arial" panose="020B0604020202020204" pitchFamily="34" charset="0"/>
                <a:ea typeface="ＭＳ Ｐゴシック" panose="020B0600070205080204" pitchFamily="34" charset="-128"/>
                <a:cs typeface="Arial" panose="020B0604020202020204" pitchFamily="34" charset="0"/>
              </a:rPr>
              <a:t>hàng không</a:t>
            </a:r>
          </a:p>
        </p:txBody>
      </p:sp>
      <p:sp>
        <p:nvSpPr>
          <p:cNvPr id="119814" name="Rectangle 40"/>
          <p:cNvSpPr>
            <a:spLocks noGrp="1" noChangeArrowheads="1"/>
          </p:cNvSpPr>
          <p:nvPr>
            <p:ph type="body" idx="4294967295"/>
          </p:nvPr>
        </p:nvSpPr>
        <p:spPr>
          <a:xfrm>
            <a:off x="533400" y="4441825"/>
            <a:ext cx="8191500" cy="1763713"/>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Các lớp:</a:t>
            </a:r>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cs typeface="Arial" panose="020B0604020202020204" pitchFamily="34" charset="0"/>
              </a:rPr>
              <a:t>mỗi lớp thực hiện một dịch vụ</a:t>
            </a:r>
          </a:p>
          <a:p>
            <a:pPr lvl="1" eaLnBrk="1" hangingPunct="1"/>
            <a:r>
              <a:rPr lang="en-US" altLang="en-US" sz="2800">
                <a:latin typeface="Arial" panose="020B0604020202020204" pitchFamily="34" charset="0"/>
                <a:ea typeface="Arial" panose="020B0604020202020204" pitchFamily="34" charset="0"/>
                <a:cs typeface="Arial" panose="020B0604020202020204" pitchFamily="34" charset="0"/>
              </a:rPr>
              <a:t>Qua những hoạt động lớp – bên trong của nó</a:t>
            </a:r>
          </a:p>
          <a:p>
            <a:pPr lvl="1" algn="just" eaLnBrk="1" hangingPunct="1"/>
            <a:r>
              <a:rPr lang="en-US" altLang="en-US" sz="2800">
                <a:latin typeface="Arial" panose="020B0604020202020204" pitchFamily="34" charset="0"/>
                <a:ea typeface="Arial" panose="020B0604020202020204" pitchFamily="34" charset="0"/>
                <a:cs typeface="Arial" panose="020B0604020202020204" pitchFamily="34" charset="0"/>
              </a:rPr>
              <a:t>Dựa trên các dịch vụ được cung cấp bởi lớp bên dưới</a:t>
            </a:r>
          </a:p>
          <a:p>
            <a:pPr eaLnBrk="1" hangingPunct="1">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198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849FD3CE-99FD-41CE-8365-262979DF6907}" type="slidenum">
              <a:rPr lang="en-US" altLang="en-US" sz="1200">
                <a:latin typeface="Arial" panose="020B0604020202020204" pitchFamily="34" charset="0"/>
              </a:rPr>
              <a:pPr>
                <a:lnSpc>
                  <a:spcPct val="100000"/>
                </a:lnSpc>
                <a:spcBef>
                  <a:spcPct val="0"/>
                </a:spcBef>
                <a:buClrTx/>
                <a:buSzTx/>
                <a:buFontTx/>
                <a:buNone/>
              </a:pPr>
              <a:t>61</a:t>
            </a:fld>
            <a:endParaRPr lang="en-US" altLang="en-US" sz="1200">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185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0223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2"/>
          <p:cNvSpPr>
            <a:spLocks noGrp="1" noChangeArrowheads="1"/>
          </p:cNvSpPr>
          <p:nvPr>
            <p:ph type="title" idx="4294967295"/>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Tại sao phải phân lớp?</a:t>
            </a:r>
          </a:p>
        </p:txBody>
      </p:sp>
      <p:sp>
        <p:nvSpPr>
          <p:cNvPr id="121861" name="Rectangle 3"/>
          <p:cNvSpPr>
            <a:spLocks noGrp="1" noChangeArrowheads="1"/>
          </p:cNvSpPr>
          <p:nvPr>
            <p:ph type="body" idx="4294967295"/>
          </p:nvPr>
        </p:nvSpPr>
        <p:spPr>
          <a:xfrm>
            <a:off x="546100" y="1435100"/>
            <a:ext cx="7772400" cy="4648200"/>
          </a:xfrm>
        </p:spPr>
        <p:txBody>
          <a:bodyPr/>
          <a:lstStyle/>
          <a:p>
            <a:pPr algn="just" eaLnBrk="1" hangingPunct="1">
              <a:buFont typeface="Wingdings" panose="05000000000000000000" pitchFamily="2" charset="2"/>
              <a:buNone/>
            </a:pPr>
            <a:r>
              <a:rPr lang="en-US" altLang="en-US" sz="3200">
                <a:latin typeface="Arial" panose="020B0604020202020204" pitchFamily="34" charset="0"/>
                <a:ea typeface="ＭＳ Ｐゴシック" panose="020B0600070205080204" pitchFamily="34" charset="-128"/>
                <a:cs typeface="Arial" panose="020B0604020202020204" pitchFamily="34" charset="0"/>
              </a:rPr>
              <a:t>Nhằm xử lý các hệ thống phức tạp</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Cấu trúc rõ ràng cho phép xác định quan hệ của các mảnh của hệ thống phức tạp</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Thảo luận </a:t>
            </a:r>
            <a:r>
              <a:rPr lang="en-US" altLang="en-US">
                <a:solidFill>
                  <a:srgbClr val="C00000"/>
                </a:solidFill>
                <a:latin typeface="Arial" panose="020B0604020202020204" pitchFamily="34" charset="0"/>
                <a:ea typeface="Arial" panose="020B0604020202020204" pitchFamily="34" charset="0"/>
                <a:cs typeface="Arial" panose="020B0604020202020204" pitchFamily="34" charset="0"/>
              </a:rPr>
              <a:t>mô hình tham chiếu </a:t>
            </a:r>
            <a:r>
              <a:rPr lang="en-US" altLang="en-US">
                <a:latin typeface="Arial" panose="020B0604020202020204" pitchFamily="34" charset="0"/>
                <a:ea typeface="Arial" panose="020B0604020202020204" pitchFamily="34" charset="0"/>
                <a:cs typeface="Arial" panose="020B0604020202020204" pitchFamily="34" charset="0"/>
              </a:rPr>
              <a:t>được phân</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Mô-dun hóa làm dễ dàng việc bảo trì và cập nhật hệ thống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Thay đổi việc thực hiện dịch vụ của các lớp là trong suốt với phần còn lại của hệ thống</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Ví dụ: thay đổi thủ tục ở cổng sẽ không ảnh hướng đến phần còn lại của hệ thống</a:t>
            </a:r>
          </a:p>
          <a:p>
            <a:pPr lvl="1" algn="just" eaLnBrk="1" hangingPunct="1"/>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Xem xét những bất lợi của việc phân lớp</a:t>
            </a:r>
          </a:p>
        </p:txBody>
      </p:sp>
      <p:sp>
        <p:nvSpPr>
          <p:cNvPr id="1218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1EA716DE-2228-4AEB-BEDE-7F545ADB7654}" type="slidenum">
              <a:rPr lang="en-US" altLang="en-US" sz="1200">
                <a:latin typeface="Arial" panose="020B0604020202020204" pitchFamily="34" charset="0"/>
              </a:rPr>
              <a:pPr>
                <a:lnSpc>
                  <a:spcPct val="100000"/>
                </a:lnSpc>
                <a:spcBef>
                  <a:spcPct val="0"/>
                </a:spcBef>
                <a:buClrTx/>
                <a:buSzTx/>
                <a:buFontTx/>
                <a:buNone/>
              </a:pPr>
              <a:t>62</a:t>
            </a:fld>
            <a:endParaRPr lang="en-US" altLang="en-US" sz="1200">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3907"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7312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09" name="Rectangle 3"/>
          <p:cNvSpPr>
            <a:spLocks noGrp="1" noChangeArrowheads="1"/>
          </p:cNvSpPr>
          <p:nvPr>
            <p:ph type="title" idx="4294967295"/>
          </p:nvPr>
        </p:nvSpPr>
        <p:spPr>
          <a:xfrm>
            <a:off x="433388" y="114300"/>
            <a:ext cx="7772400" cy="10287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a:t>
            </a:r>
          </a:p>
        </p:txBody>
      </p:sp>
      <p:sp>
        <p:nvSpPr>
          <p:cNvPr id="123910" name="Rectangle 4"/>
          <p:cNvSpPr>
            <a:spLocks noGrp="1" noChangeArrowheads="1"/>
          </p:cNvSpPr>
          <p:nvPr>
            <p:ph type="body" sz="half" idx="4294967295"/>
          </p:nvPr>
        </p:nvSpPr>
        <p:spPr>
          <a:xfrm>
            <a:off x="93097" y="1442419"/>
            <a:ext cx="5780761" cy="4648200"/>
          </a:xfrm>
        </p:spPr>
        <p:txBody>
          <a:bodyPr/>
          <a:lstStyle/>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Ứng dụng (application):</a:t>
            </a:r>
            <a:r>
              <a:rPr lang="en-US" altLang="en-US" sz="2400">
                <a:latin typeface="Arial" panose="020B0604020202020204" pitchFamily="34" charset="0"/>
                <a:ea typeface="ＭＳ Ｐゴシック" panose="020B0600070205080204" pitchFamily="34" charset="-128"/>
                <a:cs typeface="Arial" panose="020B0604020202020204" pitchFamily="34" charset="0"/>
              </a:rPr>
              <a:t> hỗ trợ các ứng dụng mạng</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FTP, SMTP, HTTP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Vận chuyển (transport):</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từ tiến trình này đến tiến trình kia (process-process)</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TCP, UDP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 (network):</a:t>
            </a:r>
            <a:r>
              <a:rPr lang="en-US" altLang="en-US" sz="2400">
                <a:latin typeface="Arial" panose="020B0604020202020204" pitchFamily="34" charset="0"/>
                <a:ea typeface="ＭＳ Ｐゴシック" panose="020B0600070205080204" pitchFamily="34" charset="-128"/>
                <a:cs typeface="Arial" panose="020B0604020202020204" pitchFamily="34" charset="0"/>
              </a:rPr>
              <a:t> định tuyến những gói dữ liệu từ nguồn tới đích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IP, các giao thức định tuyến</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Liên kết (data link):</a:t>
            </a:r>
            <a:r>
              <a:rPr lang="en-US" altLang="en-US" sz="2400">
                <a:latin typeface="Arial" panose="020B0604020202020204" pitchFamily="34" charset="0"/>
                <a:ea typeface="ＭＳ Ｐゴシック" panose="020B0600070205080204" pitchFamily="34" charset="-128"/>
                <a:cs typeface="Arial" panose="020B0604020202020204" pitchFamily="34" charset="0"/>
              </a:rPr>
              <a:t> chuyển dữ liệu giữa các thành phần mạng lân cận</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Ethernet, 802.111 (WiFi), PPP</a:t>
            </a:r>
          </a:p>
          <a:p>
            <a:pPr algn="just" eaLnBrk="1" hangingPunct="1">
              <a:lnSpc>
                <a:spcPct val="80000"/>
              </a:lnSpc>
              <a:buSzPct val="75000"/>
            </a:pPr>
            <a:r>
              <a:rPr lang="en-US" altLang="en-US" sz="24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Vật lý (physical):</a:t>
            </a:r>
            <a:r>
              <a:rPr lang="en-US" altLang="en-US" sz="2400">
                <a:latin typeface="Arial" panose="020B0604020202020204" pitchFamily="34" charset="0"/>
                <a:ea typeface="ＭＳ Ｐゴシック" panose="020B0600070205080204" pitchFamily="34" charset="-128"/>
                <a:cs typeface="Arial" panose="020B0604020202020204" pitchFamily="34" charset="0"/>
              </a:rPr>
              <a:t> các bit </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trên đường dây</a:t>
            </a:r>
            <a:r>
              <a:rPr lang="ja-JP" altLang="en-US" sz="240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lnSpc>
                <a:spcPct val="80000"/>
              </a:lnSpc>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23911"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3912" name="Text Box 7"/>
          <p:cNvSpPr txBox="1">
            <a:spLocks noChangeArrowheads="1"/>
          </p:cNvSpPr>
          <p:nvPr/>
        </p:nvSpPr>
        <p:spPr bwMode="auto">
          <a:xfrm>
            <a:off x="6562725" y="1920875"/>
            <a:ext cx="18113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ứng dụng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Vận chuyển</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Mạng</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liên kết</a:t>
            </a:r>
          </a:p>
          <a:p>
            <a:pPr algn="ctr">
              <a:lnSpc>
                <a:spcPct val="100000"/>
              </a:lnSpc>
              <a:spcBef>
                <a:spcPct val="0"/>
              </a:spcBef>
              <a:buClrTx/>
              <a:buSzTx/>
              <a:buFontTx/>
              <a:buNone/>
            </a:pPr>
            <a:endParaRPr lang="en-US" altLang="en-US" sz="2400">
              <a:latin typeface="Arial" panose="020B0604020202020204" pitchFamily="34" charset="0"/>
            </a:endParaRPr>
          </a:p>
          <a:p>
            <a:pPr algn="ctr">
              <a:lnSpc>
                <a:spcPct val="100000"/>
              </a:lnSpc>
              <a:spcBef>
                <a:spcPct val="0"/>
              </a:spcBef>
              <a:buClrTx/>
              <a:buSzTx/>
              <a:buFontTx/>
              <a:buNone/>
            </a:pPr>
            <a:r>
              <a:rPr lang="en-US" altLang="en-US" sz="2400">
                <a:latin typeface="Arial" panose="020B0604020202020204" pitchFamily="34" charset="0"/>
              </a:rPr>
              <a:t>Vật lý</a:t>
            </a:r>
          </a:p>
        </p:txBody>
      </p:sp>
      <p:sp>
        <p:nvSpPr>
          <p:cNvPr id="123913"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4"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5"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6"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39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7E2D23B5-37BD-44B1-8803-A6079A5BEAE8}" type="slidenum">
              <a:rPr lang="en-US" altLang="en-US" sz="1200">
                <a:latin typeface="Arial" panose="020B0604020202020204" pitchFamily="34" charset="0"/>
              </a:rPr>
              <a:pPr>
                <a:lnSpc>
                  <a:spcPct val="100000"/>
                </a:lnSpc>
                <a:spcBef>
                  <a:spcPct val="0"/>
                </a:spcBef>
                <a:buClrTx/>
                <a:buSzTx/>
                <a:buFontTx/>
                <a:buNone/>
              </a:pPr>
              <a:t>63</a:t>
            </a:fld>
            <a:endParaRPr lang="en-US" altLang="en-US" sz="12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ứng dụng</a:t>
            </a:r>
          </a:p>
        </p:txBody>
      </p:sp>
      <p:sp>
        <p:nvSpPr>
          <p:cNvPr id="125955" name="Rectangle 2"/>
          <p:cNvSpPr>
            <a:spLocks noChangeArrowheads="1"/>
          </p:cNvSpPr>
          <p:nvPr/>
        </p:nvSpPr>
        <p:spPr bwMode="auto">
          <a:xfrm>
            <a:off x="6505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6" name="Rectangle 3"/>
          <p:cNvSpPr>
            <a:spLocks noGrp="1" noChangeArrowheads="1"/>
          </p:cNvSpPr>
          <p:nvPr>
            <p:ph type="title" idx="4294967295"/>
          </p:nvPr>
        </p:nvSpPr>
        <p:spPr>
          <a:xfrm>
            <a:off x="400050" y="85725"/>
            <a:ext cx="7953375"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Mô hình tham chiếu ISO/OSI</a:t>
            </a:r>
          </a:p>
        </p:txBody>
      </p:sp>
      <p:sp>
        <p:nvSpPr>
          <p:cNvPr id="125957" name="Rectangle 4"/>
          <p:cNvSpPr>
            <a:spLocks noGrp="1" noChangeArrowheads="1"/>
          </p:cNvSpPr>
          <p:nvPr>
            <p:ph type="body" sz="half" idx="4294967295"/>
          </p:nvPr>
        </p:nvSpPr>
        <p:spPr>
          <a:xfrm>
            <a:off x="584200" y="1282700"/>
            <a:ext cx="5154613" cy="4648200"/>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Trình diễn (presentation):</a:t>
            </a:r>
            <a:r>
              <a:rPr lang="en-US" altLang="en-US">
                <a:latin typeface="Arial" panose="020B0604020202020204" pitchFamily="34" charset="0"/>
                <a:ea typeface="ＭＳ Ｐゴシック" panose="020B0600070205080204" pitchFamily="34" charset="-128"/>
                <a:cs typeface="Arial" panose="020B0604020202020204" pitchFamily="34" charset="0"/>
              </a:rPr>
              <a:t> cho phép các ứng dụng giải thích ý nghĩa của dữ liệu, ví dụ mã hóa, nén, những quy ước chuyên biệt</a:t>
            </a: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Phiên (session):</a:t>
            </a:r>
            <a:r>
              <a:rPr lang="en-US" altLang="en-US">
                <a:latin typeface="Arial" panose="020B0604020202020204" pitchFamily="34" charset="0"/>
                <a:ea typeface="ＭＳ Ｐゴシック" panose="020B0600070205080204" pitchFamily="34" charset="-128"/>
                <a:cs typeface="Arial" panose="020B0604020202020204" pitchFamily="34" charset="0"/>
              </a:rPr>
              <a:t> sự đồng bộ hóa, khả năng chịu lỗi, phục hồi sự trao đổi dữ liệu</a:t>
            </a:r>
          </a:p>
          <a:p>
            <a:pPr algn="just" eaLnBrk="1" hangingPunct="1">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Chồng giao thức Internet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thiếu</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những lớp này!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Những dịch vụ này, nếu cần, phải được thực hiện trong lớp ứng dụng (application layer)</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Cần hay không?</a:t>
            </a:r>
          </a:p>
        </p:txBody>
      </p:sp>
      <p:sp>
        <p:nvSpPr>
          <p:cNvPr id="125958"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5959" name="Text Box 7"/>
          <p:cNvSpPr txBox="1">
            <a:spLocks noChangeArrowheads="1"/>
          </p:cNvSpPr>
          <p:nvPr/>
        </p:nvSpPr>
        <p:spPr bwMode="auto">
          <a:xfrm>
            <a:off x="6348413" y="1946275"/>
            <a:ext cx="1982787"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70000"/>
              </a:lnSpc>
              <a:spcBef>
                <a:spcPct val="0"/>
              </a:spcBef>
              <a:buClrTx/>
              <a:buSzTx/>
              <a:buFontTx/>
              <a:buNone/>
            </a:pPr>
            <a:r>
              <a:rPr lang="en-US" altLang="en-US" sz="2400">
                <a:latin typeface="Arial" panose="020B0604020202020204" pitchFamily="34" charset="0"/>
              </a:rPr>
              <a:t>Ứng dụng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Trình diễn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phiên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Vận chuyển</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Mạng</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liên kết</a:t>
            </a:r>
          </a:p>
          <a:p>
            <a:pPr algn="ctr">
              <a:lnSpc>
                <a:spcPct val="70000"/>
              </a:lnSpc>
              <a:spcBef>
                <a:spcPct val="0"/>
              </a:spcBef>
              <a:buClrTx/>
              <a:buSzTx/>
              <a:buFontTx/>
              <a:buNone/>
            </a:pPr>
            <a:endParaRPr lang="en-US" altLang="en-US" sz="2400">
              <a:latin typeface="Arial" panose="020B0604020202020204" pitchFamily="34" charset="0"/>
            </a:endParaRPr>
          </a:p>
          <a:p>
            <a:pPr algn="ctr">
              <a:lnSpc>
                <a:spcPct val="70000"/>
              </a:lnSpc>
              <a:spcBef>
                <a:spcPct val="0"/>
              </a:spcBef>
              <a:buClrTx/>
              <a:buSzTx/>
              <a:buFontTx/>
              <a:buNone/>
            </a:pPr>
            <a:r>
              <a:rPr lang="en-US" altLang="en-US" sz="2400">
                <a:latin typeface="Arial" panose="020B0604020202020204" pitchFamily="34" charset="0"/>
              </a:rPr>
              <a:t>Vật lý</a:t>
            </a:r>
          </a:p>
        </p:txBody>
      </p:sp>
      <p:sp>
        <p:nvSpPr>
          <p:cNvPr id="125960" name="Line 8"/>
          <p:cNvSpPr>
            <a:spLocks noChangeShapeType="1"/>
          </p:cNvSpPr>
          <p:nvPr/>
        </p:nvSpPr>
        <p:spPr bwMode="auto">
          <a:xfrm>
            <a:off x="6370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1" name="Line 9"/>
          <p:cNvSpPr>
            <a:spLocks noChangeShapeType="1"/>
          </p:cNvSpPr>
          <p:nvPr/>
        </p:nvSpPr>
        <p:spPr bwMode="auto">
          <a:xfrm>
            <a:off x="6384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2" name="Line 10"/>
          <p:cNvSpPr>
            <a:spLocks noChangeShapeType="1"/>
          </p:cNvSpPr>
          <p:nvPr/>
        </p:nvSpPr>
        <p:spPr bwMode="auto">
          <a:xfrm>
            <a:off x="6384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3" name="Line 11"/>
          <p:cNvSpPr>
            <a:spLocks noChangeShapeType="1"/>
          </p:cNvSpPr>
          <p:nvPr/>
        </p:nvSpPr>
        <p:spPr bwMode="auto">
          <a:xfrm>
            <a:off x="6386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4" name="Line 12"/>
          <p:cNvSpPr>
            <a:spLocks noChangeShapeType="1"/>
          </p:cNvSpPr>
          <p:nvPr/>
        </p:nvSpPr>
        <p:spPr bwMode="auto">
          <a:xfrm>
            <a:off x="6370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5965" name="Line 13"/>
          <p:cNvSpPr>
            <a:spLocks noChangeShapeType="1"/>
          </p:cNvSpPr>
          <p:nvPr/>
        </p:nvSpPr>
        <p:spPr bwMode="auto">
          <a:xfrm>
            <a:off x="6369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125966"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895350"/>
            <a:ext cx="59880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2DC0CDC-8755-4109-ABB1-1A0EC1A3B9FA}" type="slidenum">
              <a:rPr lang="en-US" altLang="en-US" sz="1200">
                <a:latin typeface="Arial" panose="020B0604020202020204" pitchFamily="34" charset="0"/>
              </a:rPr>
              <a:pPr>
                <a:lnSpc>
                  <a:spcPct val="100000"/>
                </a:lnSpc>
                <a:spcBef>
                  <a:spcPct val="0"/>
                </a:spcBef>
                <a:buClrTx/>
                <a:buSzTx/>
                <a:buFontTx/>
                <a:buNone/>
              </a:pPr>
              <a:t>64</a:t>
            </a:fld>
            <a:endParaRPr lang="en-US" altLang="en-US" sz="120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28003"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75"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4" name="Freeform 99"/>
          <p:cNvSpPr>
            <a:spLocks/>
          </p:cNvSpPr>
          <p:nvPr/>
        </p:nvSpPr>
        <p:spPr bwMode="auto">
          <a:xfrm>
            <a:off x="6978650" y="4156075"/>
            <a:ext cx="655638" cy="1135063"/>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05" name="Freeform 3"/>
          <p:cNvSpPr>
            <a:spLocks/>
          </p:cNvSpPr>
          <p:nvPr/>
        </p:nvSpPr>
        <p:spPr bwMode="auto">
          <a:xfrm>
            <a:off x="7129463" y="2246313"/>
            <a:ext cx="638175" cy="85248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28006" name="Group 180"/>
          <p:cNvGrpSpPr>
            <a:grpSpLocks/>
          </p:cNvGrpSpPr>
          <p:nvPr/>
        </p:nvGrpSpPr>
        <p:grpSpPr bwMode="auto">
          <a:xfrm>
            <a:off x="7329488" y="2754313"/>
            <a:ext cx="1052512" cy="355600"/>
            <a:chOff x="4410" y="1365"/>
            <a:chExt cx="663" cy="224"/>
          </a:xfrm>
        </p:grpSpPr>
        <p:sp>
          <p:nvSpPr>
            <p:cNvPr id="128140"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1"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42"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a:solidFill>
                <a:srgbClr val="000000"/>
              </a:solidFill>
              <a:round/>
              <a:headEnd/>
              <a:tailEnd/>
            </a:ln>
          </p:spPr>
          <p:txBody>
            <a:bodyPr/>
            <a:lstStyle/>
            <a:p>
              <a:endParaRPr lang="en-US">
                <a:cs typeface="Arial" panose="020B0604020202020204" pitchFamily="34" charset="0"/>
              </a:endParaRPr>
            </a:p>
          </p:txBody>
        </p:sp>
        <p:sp>
          <p:nvSpPr>
            <p:cNvPr id="128143" name="Freeform 184"/>
            <p:cNvSpPr>
              <a:spLocks/>
            </p:cNvSpPr>
            <p:nvPr/>
          </p:nvSpPr>
          <p:spPr bwMode="auto">
            <a:xfrm>
              <a:off x="4475" y="1395"/>
              <a:ext cx="506" cy="80"/>
            </a:xfrm>
            <a:custGeom>
              <a:avLst/>
              <a:gdLst>
                <a:gd name="T0" fmla="*/ 0 w 280"/>
                <a:gd name="T1" fmla="*/ 19637 h 63"/>
                <a:gd name="T2" fmla="*/ 54665112 w 280"/>
                <a:gd name="T3" fmla="*/ 19098 h 63"/>
                <a:gd name="T4" fmla="*/ 322616819 w 280"/>
                <a:gd name="T5" fmla="*/ 0 h 63"/>
                <a:gd name="T6" fmla="*/ 411890159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sp>
          <p:nvSpPr>
            <p:cNvPr id="128144"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cs typeface="Arial" panose="020B0604020202020204" pitchFamily="34" charset="0"/>
              </a:endParaRPr>
            </a:p>
          </p:txBody>
        </p:sp>
      </p:grpSp>
      <p:grpSp>
        <p:nvGrpSpPr>
          <p:cNvPr id="128007" name="Group 170"/>
          <p:cNvGrpSpPr>
            <a:grpSpLocks/>
          </p:cNvGrpSpPr>
          <p:nvPr/>
        </p:nvGrpSpPr>
        <p:grpSpPr bwMode="auto">
          <a:xfrm>
            <a:off x="7392988" y="5013325"/>
            <a:ext cx="881062" cy="422275"/>
            <a:chOff x="2356" y="1300"/>
            <a:chExt cx="555" cy="194"/>
          </a:xfrm>
        </p:grpSpPr>
        <p:sp>
          <p:nvSpPr>
            <p:cNvPr id="12813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3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2813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28135" name="Group 174"/>
            <p:cNvGrpSpPr>
              <a:grpSpLocks/>
            </p:cNvGrpSpPr>
            <p:nvPr/>
          </p:nvGrpSpPr>
          <p:grpSpPr bwMode="auto">
            <a:xfrm>
              <a:off x="2468" y="1332"/>
              <a:ext cx="310" cy="60"/>
              <a:chOff x="2468" y="1332"/>
              <a:chExt cx="310" cy="60"/>
            </a:xfrm>
          </p:grpSpPr>
          <p:sp>
            <p:nvSpPr>
              <p:cNvPr id="128138"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139"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28136"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7"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08" name="Freeform 2"/>
          <p:cNvSpPr>
            <a:spLocks/>
          </p:cNvSpPr>
          <p:nvPr/>
        </p:nvSpPr>
        <p:spPr bwMode="auto">
          <a:xfrm>
            <a:off x="3817938" y="1447800"/>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28009" name="Text Box 8"/>
          <p:cNvSpPr txBox="1">
            <a:spLocks noChangeArrowheads="1"/>
          </p:cNvSpPr>
          <p:nvPr/>
        </p:nvSpPr>
        <p:spPr bwMode="auto">
          <a:xfrm>
            <a:off x="2716213" y="223838"/>
            <a:ext cx="1093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000099"/>
                </a:solidFill>
                <a:latin typeface="Arial" panose="020B0604020202020204" pitchFamily="34" charset="0"/>
              </a:rPr>
              <a:t>Nguồn</a:t>
            </a:r>
          </a:p>
        </p:txBody>
      </p:sp>
      <p:sp>
        <p:nvSpPr>
          <p:cNvPr id="128010" name="Freeform 10"/>
          <p:cNvSpPr>
            <a:spLocks/>
          </p:cNvSpPr>
          <p:nvPr/>
        </p:nvSpPr>
        <p:spPr bwMode="auto">
          <a:xfrm>
            <a:off x="3868738" y="650875"/>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11"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2"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13"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4" name="Text Box 26"/>
          <p:cNvSpPr txBox="1">
            <a:spLocks noChangeArrowheads="1"/>
          </p:cNvSpPr>
          <p:nvPr/>
        </p:nvSpPr>
        <p:spPr bwMode="auto">
          <a:xfrm>
            <a:off x="2554288" y="698500"/>
            <a:ext cx="145573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15"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6"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17"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5" name="Group 39"/>
          <p:cNvGrpSpPr>
            <a:grpSpLocks/>
          </p:cNvGrpSpPr>
          <p:nvPr/>
        </p:nvGrpSpPr>
        <p:grpSpPr bwMode="auto">
          <a:xfrm>
            <a:off x="1219200" y="1368425"/>
            <a:ext cx="1208088" cy="303213"/>
            <a:chOff x="501" y="1990"/>
            <a:chExt cx="761" cy="191"/>
          </a:xfrm>
        </p:grpSpPr>
        <p:sp>
          <p:nvSpPr>
            <p:cNvPr id="128126"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7"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28"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29"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30"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31"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segment</a:t>
            </a:r>
          </a:p>
        </p:txBody>
      </p:sp>
      <p:grpSp>
        <p:nvGrpSpPr>
          <p:cNvPr id="6" name="Group 178"/>
          <p:cNvGrpSpPr>
            <a:grpSpLocks/>
          </p:cNvGrpSpPr>
          <p:nvPr/>
        </p:nvGrpSpPr>
        <p:grpSpPr bwMode="auto">
          <a:xfrm>
            <a:off x="1533525" y="1033463"/>
            <a:ext cx="301625" cy="292100"/>
            <a:chOff x="1962" y="2058"/>
            <a:chExt cx="190" cy="184"/>
          </a:xfrm>
        </p:grpSpPr>
        <p:sp>
          <p:nvSpPr>
            <p:cNvPr id="128124"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25"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datagram</a:t>
            </a:r>
          </a:p>
        </p:txBody>
      </p:sp>
      <p:sp>
        <p:nvSpPr>
          <p:cNvPr id="128022" name="Text Box 54"/>
          <p:cNvSpPr txBox="1">
            <a:spLocks noChangeArrowheads="1"/>
          </p:cNvSpPr>
          <p:nvPr/>
        </p:nvSpPr>
        <p:spPr bwMode="auto">
          <a:xfrm>
            <a:off x="1547813" y="4108450"/>
            <a:ext cx="817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000099"/>
                </a:solidFill>
                <a:latin typeface="Arial" panose="020B0604020202020204" pitchFamily="34" charset="0"/>
              </a:rPr>
              <a:t>Đích</a:t>
            </a:r>
          </a:p>
        </p:txBody>
      </p:sp>
      <p:sp>
        <p:nvSpPr>
          <p:cNvPr id="128023" name="Freeform 56"/>
          <p:cNvSpPr>
            <a:spLocks/>
          </p:cNvSpPr>
          <p:nvPr/>
        </p:nvSpPr>
        <p:spPr bwMode="auto">
          <a:xfrm>
            <a:off x="2979738" y="4540250"/>
            <a:ext cx="360362" cy="1577975"/>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28024"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5"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26"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7" name="Text Box 60"/>
          <p:cNvSpPr txBox="1">
            <a:spLocks noChangeArrowheads="1"/>
          </p:cNvSpPr>
          <p:nvPr/>
        </p:nvSpPr>
        <p:spPr bwMode="auto">
          <a:xfrm>
            <a:off x="1665288" y="4584700"/>
            <a:ext cx="14700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ứng dụng</a:t>
            </a:r>
          </a:p>
          <a:p>
            <a:pPr algn="ctr">
              <a:lnSpc>
                <a:spcPct val="110000"/>
              </a:lnSpc>
              <a:spcBef>
                <a:spcPct val="0"/>
              </a:spcBef>
              <a:buClrTx/>
              <a:buSzTx/>
              <a:buFontTx/>
              <a:buNone/>
            </a:pPr>
            <a:r>
              <a:rPr lang="en-US" altLang="en-US" sz="1800">
                <a:latin typeface="Arial" panose="020B0604020202020204" pitchFamily="34" charset="0"/>
              </a:rPr>
              <a:t>vận chuyển</a:t>
            </a:r>
          </a:p>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028"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29"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30"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128031" name="Group 64"/>
          <p:cNvGrpSpPr>
            <a:grpSpLocks/>
          </p:cNvGrpSpPr>
          <p:nvPr/>
        </p:nvGrpSpPr>
        <p:grpSpPr bwMode="auto">
          <a:xfrm>
            <a:off x="152400" y="5527675"/>
            <a:ext cx="1479550" cy="303213"/>
            <a:chOff x="332" y="2224"/>
            <a:chExt cx="932" cy="191"/>
          </a:xfrm>
        </p:grpSpPr>
        <p:sp>
          <p:nvSpPr>
            <p:cNvPr id="128116"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7"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8"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9"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120"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21"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2"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23"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2" name="Group 73"/>
          <p:cNvGrpSpPr>
            <a:grpSpLocks/>
          </p:cNvGrpSpPr>
          <p:nvPr/>
        </p:nvGrpSpPr>
        <p:grpSpPr bwMode="auto">
          <a:xfrm>
            <a:off x="420688" y="5229225"/>
            <a:ext cx="1208087" cy="303213"/>
            <a:chOff x="501" y="1990"/>
            <a:chExt cx="761" cy="191"/>
          </a:xfrm>
        </p:grpSpPr>
        <p:sp>
          <p:nvSpPr>
            <p:cNvPr id="128110"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11"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12"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113"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14"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115"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3" name="Group 80"/>
          <p:cNvGrpSpPr>
            <a:grpSpLocks/>
          </p:cNvGrpSpPr>
          <p:nvPr/>
        </p:nvGrpSpPr>
        <p:grpSpPr bwMode="auto">
          <a:xfrm>
            <a:off x="723900" y="4921250"/>
            <a:ext cx="890588" cy="303213"/>
            <a:chOff x="645" y="1734"/>
            <a:chExt cx="561" cy="191"/>
          </a:xfrm>
        </p:grpSpPr>
        <p:sp>
          <p:nvSpPr>
            <p:cNvPr id="128106"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7"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108"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109"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4" name="Group 85"/>
          <p:cNvGrpSpPr>
            <a:grpSpLocks/>
          </p:cNvGrpSpPr>
          <p:nvPr/>
        </p:nvGrpSpPr>
        <p:grpSpPr bwMode="auto">
          <a:xfrm>
            <a:off x="930275" y="4610100"/>
            <a:ext cx="679450" cy="301625"/>
            <a:chOff x="780" y="1553"/>
            <a:chExt cx="428" cy="190"/>
          </a:xfrm>
        </p:grpSpPr>
        <p:sp>
          <p:nvSpPr>
            <p:cNvPr id="128104"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5"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28035" name="Group 88"/>
          <p:cNvGrpSpPr>
            <a:grpSpLocks/>
          </p:cNvGrpSpPr>
          <p:nvPr/>
        </p:nvGrpSpPr>
        <p:grpSpPr bwMode="auto">
          <a:xfrm>
            <a:off x="5654675" y="4164013"/>
            <a:ext cx="1387475" cy="1035050"/>
            <a:chOff x="3601" y="168"/>
            <a:chExt cx="874" cy="652"/>
          </a:xfrm>
        </p:grpSpPr>
        <p:sp>
          <p:nvSpPr>
            <p:cNvPr id="128099"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0"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101"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102"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mạng</a:t>
              </a:r>
            </a:p>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sp>
          <p:nvSpPr>
            <p:cNvPr id="128103"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grpSp>
        <p:nvGrpSpPr>
          <p:cNvPr id="128036" name="Group 94"/>
          <p:cNvGrpSpPr>
            <a:grpSpLocks/>
          </p:cNvGrpSpPr>
          <p:nvPr/>
        </p:nvGrpSpPr>
        <p:grpSpPr bwMode="auto">
          <a:xfrm>
            <a:off x="5821363" y="2271713"/>
            <a:ext cx="1387475" cy="733425"/>
            <a:chOff x="4696" y="597"/>
            <a:chExt cx="874" cy="462"/>
          </a:xfrm>
        </p:grpSpPr>
        <p:sp>
          <p:nvSpPr>
            <p:cNvPr id="128095"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6"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97"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28098"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10000"/>
                </a:lnSpc>
                <a:spcBef>
                  <a:spcPct val="0"/>
                </a:spcBef>
                <a:buClrTx/>
                <a:buSzTx/>
                <a:buFontTx/>
                <a:buNone/>
              </a:pPr>
              <a:r>
                <a:rPr lang="en-US" altLang="en-US" sz="1800">
                  <a:latin typeface="Arial" panose="020B0604020202020204" pitchFamily="34" charset="0"/>
                </a:rPr>
                <a:t>liên kết</a:t>
              </a:r>
            </a:p>
            <a:p>
              <a:pPr algn="ctr">
                <a:lnSpc>
                  <a:spcPct val="110000"/>
                </a:lnSpc>
                <a:spcBef>
                  <a:spcPct val="0"/>
                </a:spcBef>
                <a:buClrTx/>
                <a:buSzTx/>
                <a:buFontTx/>
                <a:buNone/>
              </a:pPr>
              <a:r>
                <a:rPr lang="en-US" altLang="en-US" sz="1800">
                  <a:latin typeface="Arial" panose="020B0604020202020204" pitchFamily="34" charset="0"/>
                </a:rPr>
                <a:t>Vật lý</a:t>
              </a:r>
            </a:p>
          </p:txBody>
        </p:sp>
      </p:grpSp>
      <p:sp>
        <p:nvSpPr>
          <p:cNvPr id="128037" name="Freeform 114"/>
          <p:cNvSpPr>
            <a:spLocks/>
          </p:cNvSpPr>
          <p:nvPr/>
        </p:nvSpPr>
        <p:spPr bwMode="auto">
          <a:xfrm>
            <a:off x="1828800" y="533400"/>
            <a:ext cx="5264150" cy="5494338"/>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28038" name="Group 115"/>
          <p:cNvGrpSpPr>
            <a:grpSpLocks/>
          </p:cNvGrpSpPr>
          <p:nvPr/>
        </p:nvGrpSpPr>
        <p:grpSpPr bwMode="auto">
          <a:xfrm>
            <a:off x="4238625" y="4546600"/>
            <a:ext cx="1479550" cy="303213"/>
            <a:chOff x="332" y="2224"/>
            <a:chExt cx="932" cy="191"/>
          </a:xfrm>
        </p:grpSpPr>
        <p:sp>
          <p:nvSpPr>
            <p:cNvPr id="128087"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8"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9"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90"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91"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92"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3"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94"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28039" name="Group 124"/>
          <p:cNvGrpSpPr>
            <a:grpSpLocks/>
          </p:cNvGrpSpPr>
          <p:nvPr/>
        </p:nvGrpSpPr>
        <p:grpSpPr bwMode="auto">
          <a:xfrm>
            <a:off x="4497388" y="4240213"/>
            <a:ext cx="1208087" cy="303212"/>
            <a:chOff x="501" y="1990"/>
            <a:chExt cx="761" cy="191"/>
          </a:xfrm>
        </p:grpSpPr>
        <p:sp>
          <p:nvSpPr>
            <p:cNvPr id="128081"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82"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83"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84"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85"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6"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5" name="Group 140"/>
          <p:cNvGrpSpPr>
            <a:grpSpLocks/>
          </p:cNvGrpSpPr>
          <p:nvPr/>
        </p:nvGrpSpPr>
        <p:grpSpPr bwMode="auto">
          <a:xfrm>
            <a:off x="7269163" y="4606925"/>
            <a:ext cx="1208087" cy="303213"/>
            <a:chOff x="501" y="1990"/>
            <a:chExt cx="761" cy="191"/>
          </a:xfrm>
        </p:grpSpPr>
        <p:sp>
          <p:nvSpPr>
            <p:cNvPr id="128075"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76"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77"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8"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9"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80"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grpSp>
        <p:nvGrpSpPr>
          <p:cNvPr id="16" name="Group 156"/>
          <p:cNvGrpSpPr>
            <a:grpSpLocks/>
          </p:cNvGrpSpPr>
          <p:nvPr/>
        </p:nvGrpSpPr>
        <p:grpSpPr bwMode="auto">
          <a:xfrm>
            <a:off x="938213" y="1665288"/>
            <a:ext cx="1479550" cy="303212"/>
            <a:chOff x="332" y="2224"/>
            <a:chExt cx="932" cy="191"/>
          </a:xfrm>
        </p:grpSpPr>
        <p:sp>
          <p:nvSpPr>
            <p:cNvPr id="128067"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8"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sp>
          <p:nvSpPr>
            <p:cNvPr id="128069"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sp>
          <p:nvSpPr>
            <p:cNvPr id="128070"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l</a:t>
              </a:r>
            </a:p>
          </p:txBody>
        </p:sp>
        <p:sp>
          <p:nvSpPr>
            <p:cNvPr id="128071"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sp>
          <p:nvSpPr>
            <p:cNvPr id="128072"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3"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28074"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28042" name="Text Box 166"/>
          <p:cNvSpPr txBox="1">
            <a:spLocks noChangeArrowheads="1"/>
          </p:cNvSpPr>
          <p:nvPr/>
        </p:nvSpPr>
        <p:spPr bwMode="auto">
          <a:xfrm>
            <a:off x="7196406" y="5457303"/>
            <a:ext cx="135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 </a:t>
            </a:r>
          </a:p>
          <a:p>
            <a:pPr algn="ctr" eaLnBrk="1" hangingPunct="1">
              <a:lnSpc>
                <a:spcPct val="100000"/>
              </a:lnSpc>
              <a:spcBef>
                <a:spcPct val="0"/>
              </a:spcBef>
              <a:buClrTx/>
              <a:buSzTx/>
              <a:buFontTx/>
              <a:buNone/>
            </a:pPr>
            <a:r>
              <a:rPr lang="en-US" altLang="en-US" sz="1800" b="1">
                <a:latin typeface="Arial" panose="020B0604020202020204" pitchFamily="34" charset="0"/>
              </a:rPr>
              <a:t>định tuyến</a:t>
            </a:r>
          </a:p>
        </p:txBody>
      </p:sp>
      <p:sp>
        <p:nvSpPr>
          <p:cNvPr id="128043" name="Text Box 167"/>
          <p:cNvSpPr txBox="1">
            <a:spLocks noChangeArrowheads="1"/>
          </p:cNvSpPr>
          <p:nvPr/>
        </p:nvSpPr>
        <p:spPr bwMode="auto">
          <a:xfrm>
            <a:off x="7236618" y="3128170"/>
            <a:ext cx="1697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r>
              <a:rPr lang="en-US" altLang="en-US" sz="1800" b="1">
                <a:latin typeface="Arial" panose="020B0604020202020204" pitchFamily="34" charset="0"/>
              </a:rPr>
              <a:t>Bộ</a:t>
            </a:r>
          </a:p>
          <a:p>
            <a:pPr algn="ctr" eaLnBrk="1" hangingPunct="1">
              <a:lnSpc>
                <a:spcPct val="100000"/>
              </a:lnSpc>
              <a:spcBef>
                <a:spcPct val="0"/>
              </a:spcBef>
              <a:buClrTx/>
              <a:buSzTx/>
              <a:buFontTx/>
              <a:buNone/>
            </a:pPr>
            <a:r>
              <a:rPr lang="en-US" altLang="en-US" sz="1800" b="1">
                <a:latin typeface="Arial" panose="020B0604020202020204" pitchFamily="34" charset="0"/>
              </a:rPr>
              <a:t>Chuyển mạch</a:t>
            </a:r>
          </a:p>
        </p:txBody>
      </p:sp>
      <p:sp>
        <p:nvSpPr>
          <p:cNvPr id="128044" name="Rectangle 168"/>
          <p:cNvSpPr>
            <a:spLocks noGrp="1" noChangeArrowheads="1"/>
          </p:cNvSpPr>
          <p:nvPr>
            <p:ph type="title" idx="4294967295"/>
          </p:nvPr>
        </p:nvSpPr>
        <p:spPr>
          <a:xfrm>
            <a:off x="4995863" y="0"/>
            <a:ext cx="3805237"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Đóng gói</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message</a:t>
            </a:r>
          </a:p>
        </p:txBody>
      </p:sp>
      <p:grpSp>
        <p:nvGrpSpPr>
          <p:cNvPr id="17" name="Group 175"/>
          <p:cNvGrpSpPr>
            <a:grpSpLocks/>
          </p:cNvGrpSpPr>
          <p:nvPr/>
        </p:nvGrpSpPr>
        <p:grpSpPr bwMode="auto">
          <a:xfrm>
            <a:off x="1763713" y="719138"/>
            <a:ext cx="679450" cy="301625"/>
            <a:chOff x="780" y="1553"/>
            <a:chExt cx="428" cy="190"/>
          </a:xfrm>
        </p:grpSpPr>
        <p:sp>
          <p:nvSpPr>
            <p:cNvPr id="128065"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6"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128059" name="Group 179"/>
            <p:cNvGrpSpPr>
              <a:grpSpLocks/>
            </p:cNvGrpSpPr>
            <p:nvPr/>
          </p:nvGrpSpPr>
          <p:grpSpPr bwMode="auto">
            <a:xfrm>
              <a:off x="1851" y="2047"/>
              <a:ext cx="190" cy="184"/>
              <a:chOff x="1962" y="2058"/>
              <a:chExt cx="190" cy="184"/>
            </a:xfrm>
          </p:grpSpPr>
          <p:sp>
            <p:nvSpPr>
              <p:cNvPr id="128063"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4"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t</a:t>
                </a:r>
              </a:p>
            </p:txBody>
          </p:sp>
        </p:grpSp>
        <p:grpSp>
          <p:nvGrpSpPr>
            <p:cNvPr id="128060" name="Group 182"/>
            <p:cNvGrpSpPr>
              <a:grpSpLocks/>
            </p:cNvGrpSpPr>
            <p:nvPr/>
          </p:nvGrpSpPr>
          <p:grpSpPr bwMode="auto">
            <a:xfrm>
              <a:off x="1992" y="2046"/>
              <a:ext cx="428" cy="190"/>
              <a:chOff x="780" y="1553"/>
              <a:chExt cx="428" cy="190"/>
            </a:xfrm>
          </p:grpSpPr>
          <p:sp>
            <p:nvSpPr>
              <p:cNvPr id="128061"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62"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128057"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28058"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400">
                  <a:latin typeface="Arial" panose="020B0604020202020204" pitchFamily="34" charset="0"/>
                </a:rPr>
                <a:t>H</a:t>
              </a:r>
              <a:r>
                <a:rPr lang="en-US" altLang="en-US" sz="1800" baseline="-25000">
                  <a:latin typeface="Arial" panose="020B0604020202020204" pitchFamily="34" charset="0"/>
                </a:rPr>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frame</a:t>
            </a:r>
          </a:p>
        </p:txBody>
      </p:sp>
      <p:grpSp>
        <p:nvGrpSpPr>
          <p:cNvPr id="128050" name="Group 187"/>
          <p:cNvGrpSpPr>
            <a:grpSpLocks/>
          </p:cNvGrpSpPr>
          <p:nvPr/>
        </p:nvGrpSpPr>
        <p:grpSpPr bwMode="auto">
          <a:xfrm flipH="1">
            <a:off x="3178175" y="4970463"/>
            <a:ext cx="803275" cy="771525"/>
            <a:chOff x="-44" y="1473"/>
            <a:chExt cx="981" cy="1105"/>
          </a:xfrm>
        </p:grpSpPr>
        <p:pic>
          <p:nvPicPr>
            <p:cNvPr id="128055"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6" name="Freeform 1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28051" name="Group 190"/>
          <p:cNvGrpSpPr>
            <a:grpSpLocks/>
          </p:cNvGrpSpPr>
          <p:nvPr/>
        </p:nvGrpSpPr>
        <p:grpSpPr bwMode="auto">
          <a:xfrm flipH="1">
            <a:off x="4140200" y="1087438"/>
            <a:ext cx="803275" cy="771525"/>
            <a:chOff x="-44" y="1473"/>
            <a:chExt cx="981" cy="1105"/>
          </a:xfrm>
        </p:grpSpPr>
        <p:pic>
          <p:nvPicPr>
            <p:cNvPr id="128053"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54" name="Freeform 1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280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1DC67EE-CC20-45EA-BF38-44B0B4F69217}" type="slidenum">
              <a:rPr lang="en-US" altLang="en-US" sz="1200">
                <a:latin typeface="Arial" panose="020B0604020202020204" pitchFamily="34" charset="0"/>
              </a:rPr>
              <a:pPr>
                <a:lnSpc>
                  <a:spcPct val="100000"/>
                </a:lnSpc>
                <a:spcBef>
                  <a:spcPct val="0"/>
                </a:spcBef>
                <a:buClrTx/>
                <a:buSzTx/>
                <a:buFontTx/>
                <a:buNone/>
              </a:pPr>
              <a:t>65</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a:t>Introduction</a:t>
            </a:r>
          </a:p>
        </p:txBody>
      </p:sp>
      <p:sp>
        <p:nvSpPr>
          <p:cNvPr id="3" name="Slide Number Placeholder 2"/>
          <p:cNvSpPr>
            <a:spLocks noGrp="1"/>
          </p:cNvSpPr>
          <p:nvPr>
            <p:ph type="sldNum" sz="quarter" idx="12"/>
          </p:nvPr>
        </p:nvSpPr>
        <p:spPr/>
        <p:txBody>
          <a:bodyPr/>
          <a:lstStyle/>
          <a:p>
            <a:pPr>
              <a:defRPr/>
            </a:pPr>
            <a:r>
              <a:rPr lang="en-US" altLang="en-US"/>
              <a:t>1-</a:t>
            </a:r>
            <a:fld id="{87258259-5899-4A4C-ADCA-AF32B89D78C1}" type="slidenum">
              <a:rPr lang="en-US" altLang="en-US" smtClean="0"/>
              <a:pPr>
                <a:defRPr/>
              </a:pPr>
              <a:t>66</a:t>
            </a:fld>
            <a:endParaRPr lang="en-US" altLang="en-US"/>
          </a:p>
        </p:txBody>
      </p:sp>
      <p:pic>
        <p:nvPicPr>
          <p:cNvPr id="6" name="encaps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3135" y="1993726"/>
            <a:ext cx="7070716" cy="3966499"/>
          </a:xfrm>
          <a:prstGeom prst="rect">
            <a:avLst/>
          </a:prstGeom>
        </p:spPr>
      </p:pic>
    </p:spTree>
    <p:extLst>
      <p:ext uri="{BB962C8B-B14F-4D97-AF65-F5344CB8AC3E}">
        <p14:creationId xmlns:p14="http://schemas.microsoft.com/office/powerpoint/2010/main" val="3603157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005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0053"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1.6 Mạng bị tấn công: bảo mật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1.7</a:t>
            </a:r>
            <a:r>
              <a:rPr lang="en-US" altLang="en-US" sz="2800">
                <a:latin typeface="Arial" panose="020B0604020202020204" pitchFamily="34" charset="0"/>
                <a:ea typeface="ＭＳ Ｐゴシック" panose="020B0600070205080204" pitchFamily="34" charset="-128"/>
              </a:rPr>
              <a:t> Lịch sử</a:t>
            </a:r>
          </a:p>
          <a:p>
            <a:pPr eaLnBrk="1" hangingPunct="1"/>
            <a:endParaRPr lang="en-US" altLang="en-US">
              <a:latin typeface="Arial" panose="020B0604020202020204" pitchFamily="34" charset="0"/>
            </a:endParaRPr>
          </a:p>
        </p:txBody>
      </p:sp>
      <p:sp>
        <p:nvSpPr>
          <p:cNvPr id="1300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69E33EB-1B08-40E8-BBE2-120F1A4D617D}" type="slidenum">
              <a:rPr lang="en-US" altLang="en-US" sz="1200">
                <a:latin typeface="Arial" panose="020B0604020202020204" pitchFamily="34" charset="0"/>
              </a:rPr>
              <a:pPr>
                <a:lnSpc>
                  <a:spcPct val="100000"/>
                </a:lnSpc>
                <a:spcBef>
                  <a:spcPct val="0"/>
                </a:spcBef>
                <a:buClrTx/>
                <a:buSzTx/>
                <a:buFontTx/>
                <a:buNone/>
              </a:pPr>
              <a:t>67</a:t>
            </a:fld>
            <a:endParaRPr lang="en-US" altLang="en-US" sz="120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2099"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892175"/>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Rectangle 2"/>
          <p:cNvSpPr>
            <a:spLocks noGrp="1" noChangeArrowheads="1"/>
          </p:cNvSpPr>
          <p:nvPr>
            <p:ph type="title" idx="4294967295"/>
          </p:nvPr>
        </p:nvSpPr>
        <p:spPr>
          <a:xfrm>
            <a:off x="333375" y="77788"/>
            <a:ext cx="777240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An toàn mạng</a:t>
            </a:r>
          </a:p>
        </p:txBody>
      </p:sp>
      <p:sp>
        <p:nvSpPr>
          <p:cNvPr id="132101" name="Rectangle 3"/>
          <p:cNvSpPr>
            <a:spLocks noGrp="1" noChangeArrowheads="1"/>
          </p:cNvSpPr>
          <p:nvPr>
            <p:ph type="body" idx="4294967295"/>
          </p:nvPr>
        </p:nvSpPr>
        <p:spPr>
          <a:xfrm>
            <a:off x="533400" y="1257300"/>
            <a:ext cx="8239125" cy="5119688"/>
          </a:xfrm>
        </p:spPr>
        <p:txBody>
          <a:bodyPr/>
          <a:lstStyle/>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Lĩnh vực an ninh mạng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kẻ xấu có thể tấn công mạng máy tính</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Cách mà chúng ta có thể bảo vệ mạng khỏi các cuộc tấn công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Làm thế nào để thiết kế những kiến trúc có thể miễn dịch khỏi các cuộc tấn công</a:t>
            </a:r>
          </a:p>
          <a:p>
            <a:pPr algn="just" eaLnBrk="1" hangingPunct="1">
              <a:buSzPct val="75000"/>
            </a:pPr>
            <a:r>
              <a:rPr lang="en-US" altLang="en-US">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ban đầu không được thiết kết với bảo mật</a:t>
            </a:r>
          </a:p>
          <a:p>
            <a:pPr lvl="1" algn="just" eaLnBrk="1" hangingPunct="1"/>
            <a:r>
              <a:rPr lang="en-US" altLang="en-US" i="1">
                <a:latin typeface="Arial" panose="020B0604020202020204" pitchFamily="34" charset="0"/>
                <a:ea typeface="Arial" panose="020B0604020202020204" pitchFamily="34" charset="0"/>
                <a:cs typeface="Arial" panose="020B0604020202020204" pitchFamily="34" charset="0"/>
              </a:rPr>
              <a:t>Tầm nhìn ban đầu:</a:t>
            </a:r>
            <a:r>
              <a:rPr lang="en-US" altLang="en-US">
                <a:latin typeface="Arial" panose="020B0604020202020204" pitchFamily="34" charset="0"/>
                <a:ea typeface="Arial" panose="020B0604020202020204" pitchFamily="34" charset="0"/>
                <a:cs typeface="Arial" panose="020B0604020202020204" pitchFamily="34" charset="0"/>
              </a:rPr>
              <a:t> </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AU" altLang="ja-JP">
                <a:latin typeface="Arial" panose="020B0604020202020204" pitchFamily="34" charset="0"/>
                <a:ea typeface="ＭＳ Ｐゴシック" panose="020B0600070205080204" pitchFamily="34" charset="-128"/>
                <a:cs typeface="Arial" panose="020B0604020202020204" pitchFamily="34" charset="0"/>
              </a:rPr>
              <a:t>một nhóm người dùng tin tưởng lẫn nhau được kết nối đến một mạng trong suốt</a:t>
            </a:r>
            <a:r>
              <a:rPr lang="ja-JP" altLang="en-US">
                <a:latin typeface="Arial" panose="020B0604020202020204" pitchFamily="34" charset="0"/>
                <a:ea typeface="ＭＳ Ｐゴシック" panose="020B0600070205080204" pitchFamily="34" charset="-128"/>
                <a:cs typeface="Arial" panose="020B0604020202020204" pitchFamily="34" charset="0"/>
              </a:rPr>
              <a:t>”</a:t>
            </a:r>
            <a:r>
              <a:rPr lang="en-US" altLang="ja-JP">
                <a:latin typeface="Arial" panose="020B0604020202020204" pitchFamily="34" charset="0"/>
                <a:ea typeface="ＭＳ Ｐゴシック" panose="020B0600070205080204" pitchFamily="34" charset="-128"/>
                <a:cs typeface="Arial" panose="020B0604020202020204" pitchFamily="34" charset="0"/>
              </a:rPr>
              <a:t> </a:t>
            </a:r>
            <a:r>
              <a:rPr lang="en-US" altLang="ja-JP">
                <a:latin typeface="Arial" panose="020B0604020202020204" pitchFamily="34" charset="0"/>
                <a:ea typeface="ＭＳ Ｐゴシック" panose="020B0600070205080204" pitchFamily="34" charset="-128"/>
                <a:cs typeface="Arial" panose="020B0604020202020204" pitchFamily="34" charset="0"/>
                <a:sym typeface="Wingdings" panose="05000000000000000000" pitchFamily="2" charset="2"/>
              </a:rPr>
              <a: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Nhà thiết kế giao thức Internet đang phải “bắt kịp”</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An toàn được cân nhắc trong tất cả các tầng</a:t>
            </a:r>
          </a:p>
          <a:p>
            <a:pPr algn="just"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210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BC6BD9F-CD66-4C35-8A13-5E881730D7A9}" type="slidenum">
              <a:rPr lang="en-US" altLang="en-US" sz="1200">
                <a:latin typeface="Arial" panose="020B0604020202020204" pitchFamily="34" charset="0"/>
              </a:rPr>
              <a:pPr>
                <a:lnSpc>
                  <a:spcPct val="100000"/>
                </a:lnSpc>
                <a:spcBef>
                  <a:spcPct val="0"/>
                </a:spcBef>
                <a:buClrTx/>
                <a:buSzTx/>
                <a:buFontTx/>
                <a:buNone/>
              </a:pPr>
              <a:t>68</a:t>
            </a:fld>
            <a:endParaRPr lang="en-US" altLang="en-US" sz="1200">
              <a:latin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3123"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189038"/>
            <a:ext cx="854868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2"/>
          <p:cNvSpPr>
            <a:spLocks noGrp="1" noChangeArrowheads="1"/>
          </p:cNvSpPr>
          <p:nvPr>
            <p:ph type="title" idx="4294967295"/>
          </p:nvPr>
        </p:nvSpPr>
        <p:spPr>
          <a:xfrm>
            <a:off x="169863" y="-12700"/>
            <a:ext cx="8996362" cy="1143000"/>
          </a:xfrm>
        </p:spPr>
        <p:txBody>
          <a:bodyPr/>
          <a:lstStyle/>
          <a:p>
            <a:pPr eaLnBrk="1" hangingPunct="1"/>
            <a:r>
              <a:rPr lang="en-US" altLang="en-US" sz="3000">
                <a:latin typeface="Arial" panose="020B0604020202020204" pitchFamily="34" charset="0"/>
                <a:ea typeface="ＭＳ Ｐゴシック" panose="020B0600070205080204" pitchFamily="34" charset="-128"/>
                <a:cs typeface="Arial" panose="020B0604020202020204" pitchFamily="34" charset="0"/>
              </a:rPr>
              <a:t>Kẻ xấu: đặt phần mềm có hại (malware ) vào trong các </a:t>
            </a:r>
            <a:r>
              <a:rPr lang="vi-VN" altLang="en-US" sz="30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AU" altLang="en-US" sz="3000">
                <a:latin typeface="Arial" panose="020B0604020202020204" pitchFamily="34" charset="0"/>
                <a:ea typeface="ＭＳ Ｐゴシック" panose="020B0600070205080204" pitchFamily="34" charset="-128"/>
                <a:cs typeface="Arial" panose="020B0604020202020204" pitchFamily="34" charset="0"/>
              </a:rPr>
              <a:t> </a:t>
            </a:r>
            <a:r>
              <a:rPr lang="en-US" altLang="en-US" sz="3000">
                <a:latin typeface="Arial" panose="020B0604020202020204" pitchFamily="34" charset="0"/>
                <a:ea typeface="ＭＳ Ｐゴシック" panose="020B0600070205080204" pitchFamily="34" charset="-128"/>
                <a:cs typeface="Arial" panose="020B0604020202020204" pitchFamily="34" charset="0"/>
              </a:rPr>
              <a:t>thông qua Internet</a:t>
            </a:r>
          </a:p>
        </p:txBody>
      </p:sp>
      <p:sp>
        <p:nvSpPr>
          <p:cNvPr id="133125" name="Rectangle 4"/>
          <p:cNvSpPr>
            <a:spLocks noGrp="1" noChangeArrowheads="1"/>
          </p:cNvSpPr>
          <p:nvPr>
            <p:ph type="body" sz="half" idx="4294967295"/>
          </p:nvPr>
        </p:nvSpPr>
        <p:spPr>
          <a:xfrm>
            <a:off x="574675" y="1500188"/>
            <a:ext cx="8150225" cy="4772025"/>
          </a:xfrm>
        </p:spPr>
        <p:txBody>
          <a:bodyPr/>
          <a:lstStyle/>
          <a:p>
            <a:pPr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Phần mềm có hại có thể xâm nhập vào trong </a:t>
            </a:r>
            <a:r>
              <a:rPr lang="vi-VN" altLang="en-US">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từ:</a:t>
            </a:r>
            <a:endPar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endParaRP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Virus: </a:t>
            </a:r>
            <a:r>
              <a:rPr lang="en-US" altLang="en-US">
                <a:latin typeface="Arial" panose="020B0604020202020204" pitchFamily="34" charset="0"/>
                <a:ea typeface="Arial" panose="020B0604020202020204" pitchFamily="34" charset="0"/>
                <a:cs typeface="Arial" panose="020B0604020202020204" pitchFamily="34" charset="0"/>
              </a:rPr>
              <a:t>sự truyền nhiềm tự sao chép bằng việc nhận hoặc là thực thi đối tượng (như là e-mail attachment)</a:t>
            </a:r>
          </a:p>
          <a:p>
            <a:pPr lvl="1" eaLnBrk="1" hangingPunct="1">
              <a:spcBef>
                <a:spcPct val="50000"/>
              </a:spcBef>
              <a:buSzPct val="75000"/>
            </a:pPr>
            <a:r>
              <a:rPr lang="en-US" altLang="en-US" i="1">
                <a:solidFill>
                  <a:srgbClr val="000099"/>
                </a:solidFill>
                <a:latin typeface="Arial" panose="020B0604020202020204" pitchFamily="34" charset="0"/>
                <a:ea typeface="Arial" panose="020B0604020202020204" pitchFamily="34" charset="0"/>
                <a:cs typeface="Arial" panose="020B0604020202020204" pitchFamily="34" charset="0"/>
              </a:rPr>
              <a:t>Worm: </a:t>
            </a:r>
            <a:r>
              <a:rPr lang="en-US" altLang="en-US">
                <a:latin typeface="Arial" panose="020B0604020202020204" pitchFamily="34" charset="0"/>
                <a:ea typeface="Arial" panose="020B0604020202020204" pitchFamily="34" charset="0"/>
                <a:cs typeface="Arial" panose="020B0604020202020204" pitchFamily="34" charset="0"/>
              </a:rPr>
              <a:t>sự truyền nhiễm tự sao chép bằng việc thụ động tiếp nhập đối tượng mà tự nó được thực hiện</a:t>
            </a:r>
          </a:p>
          <a:p>
            <a:pPr eaLnBrk="1" hangingPunct="1">
              <a:spcBef>
                <a:spcPct val="50000"/>
              </a:spcBef>
              <a:buSzPct val="75000"/>
            </a:pP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Phần mềm gián điệp</a:t>
            </a:r>
            <a:r>
              <a:rPr lang="en-US" altLang="en-US">
                <a:latin typeface="Arial" panose="020B0604020202020204" pitchFamily="34" charset="0"/>
                <a:ea typeface="ＭＳ Ｐゴシック" panose="020B0600070205080204" pitchFamily="34" charset="-128"/>
                <a:cs typeface="Arial" panose="020B0604020202020204" pitchFamily="34" charset="0"/>
              </a:rPr>
              <a:t> có thể ghi lại các phím nhấn, các trang wed đã vào, tải thông tin đến đến trang tập hợp</a:t>
            </a:r>
          </a:p>
          <a:p>
            <a:pPr algn="just" eaLnBrk="1" hangingPunct="1">
              <a:spcBef>
                <a:spcPct val="50000"/>
              </a:spcBef>
              <a:buSzPct val="75000"/>
            </a:pPr>
            <a:r>
              <a:rPr lang="en-US" altLang="en-US">
                <a:latin typeface="Arial" panose="020B0604020202020204" pitchFamily="34" charset="0"/>
                <a:ea typeface="ＭＳ Ｐゴシック" panose="020B0600070205080204" pitchFamily="34" charset="-128"/>
                <a:cs typeface="Arial" panose="020B0604020202020204" pitchFamily="34" charset="0"/>
              </a:rPr>
              <a:t>H</a:t>
            </a:r>
            <a:r>
              <a:rPr lang="vi-VN" altLang="en-US">
                <a:latin typeface="Arial" panose="020B0604020202020204" pitchFamily="34" charset="0"/>
                <a:ea typeface="ＭＳ Ｐゴシック" panose="020B0600070205080204" pitchFamily="34" charset="-128"/>
                <a:cs typeface="Arial" panose="020B0604020202020204" pitchFamily="34" charset="0"/>
              </a:rPr>
              <a:t>ệ thống đầu cuối </a:t>
            </a:r>
            <a:r>
              <a:rPr lang="en-US" altLang="en-US">
                <a:latin typeface="Arial" panose="020B0604020202020204" pitchFamily="34" charset="0"/>
                <a:ea typeface="ＭＳ Ｐゴシック" panose="020B0600070205080204" pitchFamily="34" charset="-128"/>
                <a:cs typeface="Arial" panose="020B0604020202020204" pitchFamily="34" charset="0"/>
              </a:rPr>
              <a:t>bị nhiễm có thể được dùng trong mạng </a:t>
            </a:r>
            <a:r>
              <a:rPr lang="en-US" altLang="en-US">
                <a:solidFill>
                  <a:srgbClr val="000099"/>
                </a:solidFill>
                <a:latin typeface="Arial" panose="020B0604020202020204" pitchFamily="34" charset="0"/>
                <a:ea typeface="ＭＳ Ｐゴシック" panose="020B0600070205080204" pitchFamily="34" charset="-128"/>
                <a:cs typeface="Arial" panose="020B0604020202020204" pitchFamily="34" charset="0"/>
              </a:rPr>
              <a:t>botnet,</a:t>
            </a:r>
            <a:r>
              <a:rPr lang="en-US" altLang="en-US">
                <a:latin typeface="Arial" panose="020B0604020202020204" pitchFamily="34" charset="0"/>
                <a:ea typeface="ＭＳ Ｐゴシック" panose="020B0600070205080204" pitchFamily="34" charset="-128"/>
                <a:cs typeface="Arial" panose="020B0604020202020204" pitchFamily="34" charset="0"/>
              </a:rPr>
              <a:t> sử dụng cho thư rác. Tấn công DDoS</a:t>
            </a:r>
          </a:p>
        </p:txBody>
      </p:sp>
      <p:sp>
        <p:nvSpPr>
          <p:cNvPr id="1331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302C8FF-C13C-41C7-BE67-32AA727308A9}" type="slidenum">
              <a:rPr lang="en-US" altLang="en-US" sz="1200">
                <a:latin typeface="Arial" panose="020B0604020202020204" pitchFamily="34" charset="0"/>
              </a:rPr>
              <a:pPr>
                <a:lnSpc>
                  <a:spcPct val="100000"/>
                </a:lnSpc>
                <a:spcBef>
                  <a:spcPct val="0"/>
                </a:spcBef>
                <a:buClrTx/>
                <a:buSzTx/>
                <a:buFontTx/>
                <a:buNone/>
              </a:pPr>
              <a:t>69</a:t>
            </a:fld>
            <a:endParaRPr lang="en-US" altLang="en-US" sz="120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304800" y="169863"/>
            <a:ext cx="8382000" cy="846137"/>
          </a:xfrm>
        </p:spPr>
        <p:txBody>
          <a:bodyPr/>
          <a:lstStyle/>
          <a:p>
            <a:pPr eaLnBrk="1" hangingPunct="1"/>
            <a:r>
              <a:rPr lang="en-AU" altLang="en-US" sz="3600">
                <a:latin typeface="Arial" panose="020B0604020202020204" pitchFamily="34" charset="0"/>
                <a:ea typeface="ＭＳ Ｐゴシック" panose="020B0600070205080204" pitchFamily="34" charset="-128"/>
                <a:cs typeface="Arial" panose="020B0604020202020204" pitchFamily="34" charset="0"/>
              </a:rPr>
              <a:t>Internet là gì</a:t>
            </a:r>
            <a:r>
              <a:rPr lang="en-US" altLang="ja-JP" sz="3600">
                <a:latin typeface="Arial" panose="020B0604020202020204" pitchFamily="34" charset="0"/>
                <a:ea typeface="ＭＳ Ｐゴシック" panose="020B0600070205080204" pitchFamily="34" charset="-128"/>
                <a:cs typeface="Arial" panose="020B0604020202020204" pitchFamily="34" charset="0"/>
              </a:rPr>
              <a:t>: cái nhìn về dịch vụ</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21507" name="Rectangle 3"/>
          <p:cNvSpPr>
            <a:spLocks noGrp="1" noChangeArrowheads="1"/>
          </p:cNvSpPr>
          <p:nvPr>
            <p:ph type="body" sz="half" idx="4294967295"/>
          </p:nvPr>
        </p:nvSpPr>
        <p:spPr>
          <a:xfrm>
            <a:off x="218324" y="1346240"/>
            <a:ext cx="5053012" cy="4105275"/>
          </a:xfrm>
        </p:spPr>
        <p:txBody>
          <a:bodyPr/>
          <a:lstStyle/>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Cơ sở hạ tầng cung cấp các dịch vụ cho các ứng dụng:</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Web, VoIP, email, games, thương mại điện tử, mạng xã hội, …</a:t>
            </a:r>
          </a:p>
          <a:p>
            <a:pPr lvl="1" algn="just" eaLnBrk="1" hangingPunct="1"/>
            <a:endParaRPr lang="en-US" altLang="en-US">
              <a:latin typeface="Arial" panose="020B0604020202020204" pitchFamily="34" charset="0"/>
              <a:ea typeface="Arial" panose="020B0604020202020204" pitchFamily="34" charset="0"/>
              <a:cs typeface="Arial" panose="020B0604020202020204" pitchFamily="34" charset="0"/>
            </a:endParaRPr>
          </a:p>
          <a:p>
            <a:pPr algn="just" eaLnBrk="1" hangingPunct="1">
              <a:buSzPct val="75000"/>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Cung cấp giao diện lập trình cho các ứng dụng</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Cái móc (hooks) cho phép gửi và nhận các chương trình ứng dụng để “kết nối” với Internet</a:t>
            </a:r>
            <a:endParaRPr lang="en-US" altLang="ja-JP">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Cung cấp các lựa chọn dịch vụ, tương tự như dịch vụ bưu chính.</a:t>
            </a:r>
          </a:p>
        </p:txBody>
      </p:sp>
      <p:pic>
        <p:nvPicPr>
          <p:cNvPr id="21508"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82638"/>
            <a:ext cx="6548437"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Footer Placeholder 2"/>
          <p:cNvSpPr>
            <a:spLocks noGrp="1"/>
          </p:cNvSpPr>
          <p:nvPr>
            <p:ph type="ftr" sz="quarter" idx="11"/>
          </p:nvPr>
        </p:nvSpPr>
        <p:spPr>
          <a:xfrm>
            <a:off x="7373938" y="6467475"/>
            <a:ext cx="1098550"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1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21CCB92-C91B-4BCD-9CB4-A42208984863}" type="slidenum">
              <a:rPr lang="en-US" altLang="en-US" sz="1200">
                <a:latin typeface="Arial" panose="020B0604020202020204" pitchFamily="34" charset="0"/>
              </a:rPr>
              <a:pPr>
                <a:lnSpc>
                  <a:spcPct val="100000"/>
                </a:lnSpc>
                <a:spcBef>
                  <a:spcPct val="0"/>
                </a:spcBef>
                <a:buClrTx/>
                <a:buSzTx/>
                <a:buFontTx/>
                <a:buNone/>
              </a:pPr>
              <a:t>7</a:t>
            </a:fld>
            <a:endParaRPr lang="en-US" altLang="en-US" sz="1200">
              <a:latin typeface="Arial" panose="020B0604020202020204" pitchFamily="34" charset="0"/>
            </a:endParaRPr>
          </a:p>
        </p:txBody>
      </p:sp>
      <p:grpSp>
        <p:nvGrpSpPr>
          <p:cNvPr id="363" name="Group 1"/>
          <p:cNvGrpSpPr>
            <a:grpSpLocks/>
          </p:cNvGrpSpPr>
          <p:nvPr/>
        </p:nvGrpSpPr>
        <p:grpSpPr bwMode="auto">
          <a:xfrm>
            <a:off x="5387973" y="1167546"/>
            <a:ext cx="3551022" cy="4876067"/>
            <a:chOff x="5202238" y="1167546"/>
            <a:chExt cx="3551237" cy="4876067"/>
          </a:xfrm>
        </p:grpSpPr>
        <p:sp>
          <p:nvSpPr>
            <p:cNvPr id="364" name="Freeform 415"/>
            <p:cNvSpPr>
              <a:spLocks/>
            </p:cNvSpPr>
            <p:nvPr/>
          </p:nvSpPr>
          <p:spPr bwMode="auto">
            <a:xfrm>
              <a:off x="7004050" y="3527425"/>
              <a:ext cx="1314450" cy="674688"/>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5" name="Freeform 416"/>
            <p:cNvSpPr>
              <a:spLocks/>
            </p:cNvSpPr>
            <p:nvPr/>
          </p:nvSpPr>
          <p:spPr bwMode="auto">
            <a:xfrm>
              <a:off x="7023100" y="2001838"/>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66" name="Freeform 417"/>
            <p:cNvSpPr>
              <a:spLocks/>
            </p:cNvSpPr>
            <p:nvPr/>
          </p:nvSpPr>
          <p:spPr bwMode="auto">
            <a:xfrm>
              <a:off x="5202238" y="1709738"/>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367" name="Group 418"/>
            <p:cNvGrpSpPr>
              <a:grpSpLocks/>
            </p:cNvGrpSpPr>
            <p:nvPr/>
          </p:nvGrpSpPr>
          <p:grpSpPr bwMode="auto">
            <a:xfrm>
              <a:off x="5278438" y="2974975"/>
              <a:ext cx="1458912" cy="933450"/>
              <a:chOff x="2889" y="1631"/>
              <a:chExt cx="980" cy="743"/>
            </a:xfrm>
          </p:grpSpPr>
          <p:sp>
            <p:nvSpPr>
              <p:cNvPr id="71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1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solidFill>
                    <a:srgbClr val="00CCFF"/>
                  </a:solidFill>
                  <a:latin typeface="Arial" panose="020B0604020202020204" pitchFamily="34" charset="0"/>
                </a:endParaRPr>
              </a:p>
            </p:txBody>
          </p:sp>
        </p:grpSp>
        <p:sp>
          <p:nvSpPr>
            <p:cNvPr id="368"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69"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0"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1"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2"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3"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4" name="Freeform 427"/>
            <p:cNvSpPr>
              <a:spLocks/>
            </p:cNvSpPr>
            <p:nvPr/>
          </p:nvSpPr>
          <p:spPr bwMode="auto">
            <a:xfrm>
              <a:off x="5497513" y="4378325"/>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375"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6"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7"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2000">
                <a:cs typeface="Arial" panose="020B0604020202020204" pitchFamily="34" charset="0"/>
              </a:endParaRPr>
            </a:p>
          </p:txBody>
        </p:sp>
        <p:sp>
          <p:nvSpPr>
            <p:cNvPr id="378"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79"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0"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1"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2"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3"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4"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5"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6"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7"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8"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89"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0"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1"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2"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3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397" name="Group 590"/>
            <p:cNvGrpSpPr>
              <a:grpSpLocks/>
            </p:cNvGrpSpPr>
            <p:nvPr/>
          </p:nvGrpSpPr>
          <p:grpSpPr bwMode="auto">
            <a:xfrm flipH="1">
              <a:off x="5775325" y="4533900"/>
              <a:ext cx="414337" cy="373063"/>
              <a:chOff x="2839" y="3501"/>
              <a:chExt cx="755" cy="803"/>
            </a:xfrm>
          </p:grpSpPr>
          <p:pic>
            <p:nvPicPr>
              <p:cNvPr id="715"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8" name="Group 593"/>
            <p:cNvGrpSpPr>
              <a:grpSpLocks/>
            </p:cNvGrpSpPr>
            <p:nvPr/>
          </p:nvGrpSpPr>
          <p:grpSpPr bwMode="auto">
            <a:xfrm flipH="1">
              <a:off x="5457825" y="4954588"/>
              <a:ext cx="482600" cy="406400"/>
              <a:chOff x="2839" y="3501"/>
              <a:chExt cx="755" cy="803"/>
            </a:xfrm>
          </p:grpSpPr>
          <p:pic>
            <p:nvPicPr>
              <p:cNvPr id="713"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399" name="Group 596"/>
            <p:cNvGrpSpPr>
              <a:grpSpLocks/>
            </p:cNvGrpSpPr>
            <p:nvPr/>
          </p:nvGrpSpPr>
          <p:grpSpPr bwMode="auto">
            <a:xfrm flipH="1">
              <a:off x="5935663" y="5256213"/>
              <a:ext cx="427037" cy="349250"/>
              <a:chOff x="2839" y="3501"/>
              <a:chExt cx="755" cy="803"/>
            </a:xfrm>
          </p:grpSpPr>
          <p:pic>
            <p:nvPicPr>
              <p:cNvPr id="711"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2"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00" name="Group 599"/>
            <p:cNvGrpSpPr>
              <a:grpSpLocks/>
            </p:cNvGrpSpPr>
            <p:nvPr/>
          </p:nvGrpSpPr>
          <p:grpSpPr bwMode="auto">
            <a:xfrm>
              <a:off x="6550025" y="5238750"/>
              <a:ext cx="427037" cy="350838"/>
              <a:chOff x="2839" y="3501"/>
              <a:chExt cx="755" cy="803"/>
            </a:xfrm>
          </p:grpSpPr>
          <p:pic>
            <p:nvPicPr>
              <p:cNvPr id="709"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0"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pic>
          <p:nvPicPr>
            <p:cNvPr id="401"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652"/>
            <p:cNvGrpSpPr>
              <a:grpSpLocks/>
            </p:cNvGrpSpPr>
            <p:nvPr/>
          </p:nvGrpSpPr>
          <p:grpSpPr bwMode="auto">
            <a:xfrm>
              <a:off x="5613400" y="1546225"/>
              <a:ext cx="415925" cy="385763"/>
              <a:chOff x="2751" y="1851"/>
              <a:chExt cx="462" cy="478"/>
            </a:xfrm>
          </p:grpSpPr>
          <p:pic>
            <p:nvPicPr>
              <p:cNvPr id="707"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8"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Group 665"/>
            <p:cNvGrpSpPr>
              <a:grpSpLocks/>
            </p:cNvGrpSpPr>
            <p:nvPr/>
          </p:nvGrpSpPr>
          <p:grpSpPr bwMode="auto">
            <a:xfrm>
              <a:off x="7689850" y="2395538"/>
              <a:ext cx="390525" cy="169863"/>
              <a:chOff x="4650" y="1129"/>
              <a:chExt cx="246" cy="95"/>
            </a:xfrm>
          </p:grpSpPr>
          <p:sp>
            <p:nvSpPr>
              <p:cNvPr id="69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70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70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702" name="Group 659"/>
              <p:cNvGrpSpPr>
                <a:grpSpLocks/>
              </p:cNvGrpSpPr>
              <p:nvPr/>
            </p:nvGrpSpPr>
            <p:grpSpPr bwMode="auto">
              <a:xfrm>
                <a:off x="4699" y="1145"/>
                <a:ext cx="138" cy="29"/>
                <a:chOff x="2468" y="1332"/>
                <a:chExt cx="310" cy="60"/>
              </a:xfrm>
            </p:grpSpPr>
            <p:sp>
              <p:nvSpPr>
                <p:cNvPr id="705"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706"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703"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704"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4" name="Group 666"/>
            <p:cNvGrpSpPr>
              <a:grpSpLocks/>
            </p:cNvGrpSpPr>
            <p:nvPr/>
          </p:nvGrpSpPr>
          <p:grpSpPr bwMode="auto">
            <a:xfrm>
              <a:off x="7762875" y="2757488"/>
              <a:ext cx="390525" cy="176213"/>
              <a:chOff x="4650" y="1129"/>
              <a:chExt cx="246" cy="95"/>
            </a:xfrm>
          </p:grpSpPr>
          <p:sp>
            <p:nvSpPr>
              <p:cNvPr id="6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94" name="Group 670"/>
              <p:cNvGrpSpPr>
                <a:grpSpLocks/>
              </p:cNvGrpSpPr>
              <p:nvPr/>
            </p:nvGrpSpPr>
            <p:grpSpPr bwMode="auto">
              <a:xfrm>
                <a:off x="4699" y="1145"/>
                <a:ext cx="138" cy="29"/>
                <a:chOff x="2468" y="1332"/>
                <a:chExt cx="310" cy="60"/>
              </a:xfrm>
            </p:grpSpPr>
            <p:sp>
              <p:nvSpPr>
                <p:cNvPr id="697"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8"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95"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96"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5" name="Group 675"/>
            <p:cNvGrpSpPr>
              <a:grpSpLocks/>
            </p:cNvGrpSpPr>
            <p:nvPr/>
          </p:nvGrpSpPr>
          <p:grpSpPr bwMode="auto">
            <a:xfrm>
              <a:off x="7204075" y="2493963"/>
              <a:ext cx="390525" cy="169863"/>
              <a:chOff x="4650" y="1129"/>
              <a:chExt cx="246" cy="95"/>
            </a:xfrm>
          </p:grpSpPr>
          <p:sp>
            <p:nvSpPr>
              <p:cNvPr id="6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86" name="Group 679"/>
              <p:cNvGrpSpPr>
                <a:grpSpLocks/>
              </p:cNvGrpSpPr>
              <p:nvPr/>
            </p:nvGrpSpPr>
            <p:grpSpPr bwMode="auto">
              <a:xfrm>
                <a:off x="4699" y="1145"/>
                <a:ext cx="138" cy="29"/>
                <a:chOff x="2468" y="1332"/>
                <a:chExt cx="310" cy="60"/>
              </a:xfrm>
            </p:grpSpPr>
            <p:sp>
              <p:nvSpPr>
                <p:cNvPr id="6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6" name="Group 684"/>
            <p:cNvGrpSpPr>
              <a:grpSpLocks/>
            </p:cNvGrpSpPr>
            <p:nvPr/>
          </p:nvGrpSpPr>
          <p:grpSpPr bwMode="auto">
            <a:xfrm>
              <a:off x="7215188" y="2757488"/>
              <a:ext cx="390525" cy="169863"/>
              <a:chOff x="4650" y="1129"/>
              <a:chExt cx="246" cy="95"/>
            </a:xfrm>
          </p:grpSpPr>
          <p:sp>
            <p:nvSpPr>
              <p:cNvPr id="6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8" name="Group 688"/>
              <p:cNvGrpSpPr>
                <a:grpSpLocks/>
              </p:cNvGrpSpPr>
              <p:nvPr/>
            </p:nvGrpSpPr>
            <p:grpSpPr bwMode="auto">
              <a:xfrm>
                <a:off x="4699" y="1145"/>
                <a:ext cx="138" cy="29"/>
                <a:chOff x="2468" y="1332"/>
                <a:chExt cx="310" cy="60"/>
              </a:xfrm>
            </p:grpSpPr>
            <p:sp>
              <p:nvSpPr>
                <p:cNvPr id="6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sp>
          <p:nvSpPr>
            <p:cNvPr id="40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nvGrpSpPr>
            <p:cNvPr id="408" name="Group 694"/>
            <p:cNvGrpSpPr>
              <a:grpSpLocks/>
            </p:cNvGrpSpPr>
            <p:nvPr/>
          </p:nvGrpSpPr>
          <p:grpSpPr bwMode="auto">
            <a:xfrm>
              <a:off x="7400925" y="3911600"/>
              <a:ext cx="485775" cy="203200"/>
              <a:chOff x="4650" y="1129"/>
              <a:chExt cx="246" cy="95"/>
            </a:xfrm>
          </p:grpSpPr>
          <p:sp>
            <p:nvSpPr>
              <p:cNvPr id="6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70" name="Group 698"/>
              <p:cNvGrpSpPr>
                <a:grpSpLocks/>
              </p:cNvGrpSpPr>
              <p:nvPr/>
            </p:nvGrpSpPr>
            <p:grpSpPr bwMode="auto">
              <a:xfrm>
                <a:off x="4699" y="1145"/>
                <a:ext cx="138" cy="29"/>
                <a:chOff x="2468" y="1332"/>
                <a:chExt cx="310" cy="60"/>
              </a:xfrm>
            </p:grpSpPr>
            <p:sp>
              <p:nvSpPr>
                <p:cNvPr id="6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09" name="Group 712"/>
            <p:cNvGrpSpPr>
              <a:grpSpLocks/>
            </p:cNvGrpSpPr>
            <p:nvPr/>
          </p:nvGrpSpPr>
          <p:grpSpPr bwMode="auto">
            <a:xfrm>
              <a:off x="7081838" y="3630613"/>
              <a:ext cx="485775" cy="203200"/>
              <a:chOff x="4650" y="1129"/>
              <a:chExt cx="246" cy="95"/>
            </a:xfrm>
          </p:grpSpPr>
          <p:sp>
            <p:nvSpPr>
              <p:cNvPr id="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62" name="Group 716"/>
              <p:cNvGrpSpPr>
                <a:grpSpLocks/>
              </p:cNvGrpSpPr>
              <p:nvPr/>
            </p:nvGrpSpPr>
            <p:grpSpPr bwMode="auto">
              <a:xfrm>
                <a:off x="4699" y="1145"/>
                <a:ext cx="138" cy="29"/>
                <a:chOff x="2468" y="1332"/>
                <a:chExt cx="310" cy="60"/>
              </a:xfrm>
            </p:grpSpPr>
            <p:sp>
              <p:nvSpPr>
                <p:cNvPr id="6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0" name="Group 721"/>
            <p:cNvGrpSpPr>
              <a:grpSpLocks/>
            </p:cNvGrpSpPr>
            <p:nvPr/>
          </p:nvGrpSpPr>
          <p:grpSpPr bwMode="auto">
            <a:xfrm>
              <a:off x="7743825" y="3643313"/>
              <a:ext cx="485775" cy="203200"/>
              <a:chOff x="4650" y="1129"/>
              <a:chExt cx="246" cy="95"/>
            </a:xfrm>
          </p:grpSpPr>
          <p:sp>
            <p:nvSpPr>
              <p:cNvPr id="6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54" name="Group 725"/>
              <p:cNvGrpSpPr>
                <a:grpSpLocks/>
              </p:cNvGrpSpPr>
              <p:nvPr/>
            </p:nvGrpSpPr>
            <p:grpSpPr bwMode="auto">
              <a:xfrm>
                <a:off x="4699" y="1145"/>
                <a:ext cx="138" cy="29"/>
                <a:chOff x="2468" y="1332"/>
                <a:chExt cx="310" cy="60"/>
              </a:xfrm>
            </p:grpSpPr>
            <p:sp>
              <p:nvSpPr>
                <p:cNvPr id="6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1" name="Group 730"/>
            <p:cNvGrpSpPr>
              <a:grpSpLocks/>
            </p:cNvGrpSpPr>
            <p:nvPr/>
          </p:nvGrpSpPr>
          <p:grpSpPr bwMode="auto">
            <a:xfrm>
              <a:off x="6962775" y="4505325"/>
              <a:ext cx="619125" cy="242888"/>
              <a:chOff x="4650" y="1129"/>
              <a:chExt cx="246" cy="95"/>
            </a:xfrm>
          </p:grpSpPr>
          <p:sp>
            <p:nvSpPr>
              <p:cNvPr id="6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46" name="Group 734"/>
              <p:cNvGrpSpPr>
                <a:grpSpLocks/>
              </p:cNvGrpSpPr>
              <p:nvPr/>
            </p:nvGrpSpPr>
            <p:grpSpPr bwMode="auto">
              <a:xfrm>
                <a:off x="4699" y="1145"/>
                <a:ext cx="138" cy="29"/>
                <a:chOff x="2468" y="1332"/>
                <a:chExt cx="310" cy="60"/>
              </a:xfrm>
            </p:grpSpPr>
            <p:sp>
              <p:nvSpPr>
                <p:cNvPr id="649"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50"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47"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8"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2" name="Group 739"/>
            <p:cNvGrpSpPr>
              <a:grpSpLocks/>
            </p:cNvGrpSpPr>
            <p:nvPr/>
          </p:nvGrpSpPr>
          <p:grpSpPr bwMode="auto">
            <a:xfrm>
              <a:off x="7596188" y="4803775"/>
              <a:ext cx="619125" cy="242888"/>
              <a:chOff x="4650" y="1129"/>
              <a:chExt cx="246" cy="95"/>
            </a:xfrm>
          </p:grpSpPr>
          <p:sp>
            <p:nvSpPr>
              <p:cNvPr id="63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3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3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8" name="Group 743"/>
              <p:cNvGrpSpPr>
                <a:grpSpLocks/>
              </p:cNvGrpSpPr>
              <p:nvPr/>
            </p:nvGrpSpPr>
            <p:grpSpPr bwMode="auto">
              <a:xfrm>
                <a:off x="4699" y="1145"/>
                <a:ext cx="138" cy="29"/>
                <a:chOff x="2468" y="1332"/>
                <a:chExt cx="310" cy="60"/>
              </a:xfrm>
            </p:grpSpPr>
            <p:sp>
              <p:nvSpPr>
                <p:cNvPr id="641"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42"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9"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40"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3" name="Group 748"/>
            <p:cNvGrpSpPr>
              <a:grpSpLocks/>
            </p:cNvGrpSpPr>
            <p:nvPr/>
          </p:nvGrpSpPr>
          <p:grpSpPr bwMode="auto">
            <a:xfrm>
              <a:off x="6246813" y="4848225"/>
              <a:ext cx="619125" cy="242888"/>
              <a:chOff x="4650" y="1129"/>
              <a:chExt cx="246" cy="95"/>
            </a:xfrm>
          </p:grpSpPr>
          <p:sp>
            <p:nvSpPr>
              <p:cNvPr id="6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30" name="Group 752"/>
              <p:cNvGrpSpPr>
                <a:grpSpLocks/>
              </p:cNvGrpSpPr>
              <p:nvPr/>
            </p:nvGrpSpPr>
            <p:grpSpPr bwMode="auto">
              <a:xfrm>
                <a:off x="4699" y="1145"/>
                <a:ext cx="138" cy="29"/>
                <a:chOff x="2468" y="1332"/>
                <a:chExt cx="310" cy="60"/>
              </a:xfrm>
            </p:grpSpPr>
            <p:sp>
              <p:nvSpPr>
                <p:cNvPr id="633"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34"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31"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32"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4" name="Group 757"/>
            <p:cNvGrpSpPr>
              <a:grpSpLocks/>
            </p:cNvGrpSpPr>
            <p:nvPr/>
          </p:nvGrpSpPr>
          <p:grpSpPr bwMode="auto">
            <a:xfrm>
              <a:off x="6053138" y="3640138"/>
              <a:ext cx="390525" cy="169863"/>
              <a:chOff x="4650" y="1129"/>
              <a:chExt cx="246" cy="95"/>
            </a:xfrm>
          </p:grpSpPr>
          <p:sp>
            <p:nvSpPr>
              <p:cNvPr id="6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22" name="Group 761"/>
              <p:cNvGrpSpPr>
                <a:grpSpLocks/>
              </p:cNvGrpSpPr>
              <p:nvPr/>
            </p:nvGrpSpPr>
            <p:grpSpPr bwMode="auto">
              <a:xfrm>
                <a:off x="4699" y="1145"/>
                <a:ext cx="138" cy="29"/>
                <a:chOff x="2468" y="1332"/>
                <a:chExt cx="310" cy="60"/>
              </a:xfrm>
            </p:grpSpPr>
            <p:sp>
              <p:nvSpPr>
                <p:cNvPr id="625"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26"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23"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24"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5" name="Group 767"/>
            <p:cNvGrpSpPr>
              <a:grpSpLocks/>
            </p:cNvGrpSpPr>
            <p:nvPr/>
          </p:nvGrpSpPr>
          <p:grpSpPr bwMode="auto">
            <a:xfrm>
              <a:off x="6353175" y="2487613"/>
              <a:ext cx="390525" cy="169863"/>
              <a:chOff x="4650" y="1129"/>
              <a:chExt cx="246" cy="95"/>
            </a:xfrm>
          </p:grpSpPr>
          <p:sp>
            <p:nvSpPr>
              <p:cNvPr id="6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6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000">
                  <a:latin typeface="Arial" panose="020B0604020202020204" pitchFamily="34" charset="0"/>
                </a:endParaRPr>
              </a:p>
            </p:txBody>
          </p:sp>
          <p:sp>
            <p:nvSpPr>
              <p:cNvPr id="6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614" name="Group 771"/>
              <p:cNvGrpSpPr>
                <a:grpSpLocks/>
              </p:cNvGrpSpPr>
              <p:nvPr/>
            </p:nvGrpSpPr>
            <p:grpSpPr bwMode="auto">
              <a:xfrm>
                <a:off x="4699" y="1145"/>
                <a:ext cx="138" cy="29"/>
                <a:chOff x="2468" y="1332"/>
                <a:chExt cx="310" cy="60"/>
              </a:xfrm>
            </p:grpSpPr>
            <p:sp>
              <p:nvSpPr>
                <p:cNvPr id="617"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sp>
              <p:nvSpPr>
                <p:cNvPr id="618"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panose="020B0604020202020204" pitchFamily="34" charset="0"/>
                  </a:endParaRPr>
                </a:p>
              </p:txBody>
            </p:sp>
          </p:grpSp>
          <p:sp>
            <p:nvSpPr>
              <p:cNvPr id="615"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sp>
            <p:nvSpPr>
              <p:cNvPr id="616"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cs typeface="Arial" panose="020B0604020202020204" pitchFamily="34" charset="0"/>
                </a:endParaRPr>
              </a:p>
            </p:txBody>
          </p:sp>
        </p:grpSp>
        <p:grpSp>
          <p:nvGrpSpPr>
            <p:cNvPr id="416" name="Group 776"/>
            <p:cNvGrpSpPr>
              <a:grpSpLocks/>
            </p:cNvGrpSpPr>
            <p:nvPr/>
          </p:nvGrpSpPr>
          <p:grpSpPr bwMode="auto">
            <a:xfrm>
              <a:off x="5611813" y="3500438"/>
              <a:ext cx="506412" cy="352425"/>
              <a:chOff x="2967" y="478"/>
              <a:chExt cx="788" cy="625"/>
            </a:xfrm>
          </p:grpSpPr>
          <p:pic>
            <p:nvPicPr>
              <p:cNvPr id="609"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779"/>
            <p:cNvGrpSpPr>
              <a:grpSpLocks/>
            </p:cNvGrpSpPr>
            <p:nvPr/>
          </p:nvGrpSpPr>
          <p:grpSpPr bwMode="auto">
            <a:xfrm>
              <a:off x="7132638" y="5003800"/>
              <a:ext cx="563562" cy="420688"/>
              <a:chOff x="2967" y="478"/>
              <a:chExt cx="788" cy="625"/>
            </a:xfrm>
          </p:grpSpPr>
          <p:pic>
            <p:nvPicPr>
              <p:cNvPr id="60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782"/>
            <p:cNvGrpSpPr>
              <a:grpSpLocks/>
            </p:cNvGrpSpPr>
            <p:nvPr/>
          </p:nvGrpSpPr>
          <p:grpSpPr bwMode="auto">
            <a:xfrm>
              <a:off x="6061075" y="1844675"/>
              <a:ext cx="457200" cy="631825"/>
              <a:chOff x="742" y="2409"/>
              <a:chExt cx="576" cy="881"/>
            </a:xfrm>
          </p:grpSpPr>
          <p:grpSp>
            <p:nvGrpSpPr>
              <p:cNvPr id="589" name="Group 783"/>
              <p:cNvGrpSpPr>
                <a:grpSpLocks/>
              </p:cNvGrpSpPr>
              <p:nvPr/>
            </p:nvGrpSpPr>
            <p:grpSpPr bwMode="auto">
              <a:xfrm>
                <a:off x="832" y="2643"/>
                <a:ext cx="376" cy="647"/>
                <a:chOff x="3130" y="3288"/>
                <a:chExt cx="410" cy="742"/>
              </a:xfrm>
            </p:grpSpPr>
            <p:sp>
              <p:nvSpPr>
                <p:cNvPr id="59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59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sp>
              <p:nvSpPr>
                <p:cNvPr id="60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2000">
                    <a:cs typeface="Arial" panose="020B0604020202020204" pitchFamily="34" charset="0"/>
                  </a:endParaRPr>
                </a:p>
              </p:txBody>
            </p:sp>
          </p:grpSp>
          <p:pic>
            <p:nvPicPr>
              <p:cNvPr id="590"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419" name="Text Box 580"/>
            <p:cNvSpPr txBox="1">
              <a:spLocks noChangeArrowheads="1"/>
            </p:cNvSpPr>
            <p:nvPr/>
          </p:nvSpPr>
          <p:spPr bwMode="auto">
            <a:xfrm>
              <a:off x="5307444" y="1167546"/>
              <a:ext cx="1738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Mạng di động</a:t>
              </a:r>
            </a:p>
          </p:txBody>
        </p:sp>
        <p:sp>
          <p:nvSpPr>
            <p:cNvPr id="420" name="Text Box 580"/>
            <p:cNvSpPr txBox="1">
              <a:spLocks noChangeArrowheads="1"/>
            </p:cNvSpPr>
            <p:nvPr/>
          </p:nvSpPr>
          <p:spPr bwMode="auto">
            <a:xfrm>
              <a:off x="7049361" y="1931896"/>
              <a:ext cx="1646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toàn cầu</a:t>
              </a:r>
            </a:p>
          </p:txBody>
        </p:sp>
        <p:sp>
          <p:nvSpPr>
            <p:cNvPr id="421" name="Text Box 580"/>
            <p:cNvSpPr txBox="1">
              <a:spLocks noChangeArrowheads="1"/>
            </p:cNvSpPr>
            <p:nvPr/>
          </p:nvSpPr>
          <p:spPr bwMode="auto">
            <a:xfrm>
              <a:off x="7259753" y="3191050"/>
              <a:ext cx="1220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ISP vùng</a:t>
              </a:r>
            </a:p>
          </p:txBody>
        </p:sp>
        <p:sp>
          <p:nvSpPr>
            <p:cNvPr id="422" name="Text Box 580"/>
            <p:cNvSpPr txBox="1">
              <a:spLocks noChangeArrowheads="1"/>
            </p:cNvSpPr>
            <p:nvPr/>
          </p:nvSpPr>
          <p:spPr bwMode="auto">
            <a:xfrm>
              <a:off x="5488595" y="3846567"/>
              <a:ext cx="1228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80000"/>
                </a:lnSpc>
                <a:spcBef>
                  <a:spcPct val="0"/>
                </a:spcBef>
                <a:buClrTx/>
                <a:buSzTx/>
                <a:buFontTx/>
                <a:buNone/>
              </a:pPr>
              <a:r>
                <a:rPr lang="en-US" altLang="en-US" sz="2000">
                  <a:latin typeface="Arial" panose="020B0604020202020204" pitchFamily="34" charset="0"/>
                </a:rPr>
                <a:t>Mạng </a:t>
              </a:r>
            </a:p>
            <a:p>
              <a:pPr algn="ctr">
                <a:lnSpc>
                  <a:spcPct val="80000"/>
                </a:lnSpc>
                <a:spcBef>
                  <a:spcPct val="0"/>
                </a:spcBef>
                <a:buClrTx/>
                <a:buSzTx/>
                <a:buFontTx/>
                <a:buNone/>
              </a:pPr>
              <a:r>
                <a:rPr lang="en-US" altLang="en-US" sz="2000">
                  <a:latin typeface="Arial" panose="020B0604020202020204" pitchFamily="34" charset="0"/>
                </a:rPr>
                <a:t>gia đình</a:t>
              </a:r>
            </a:p>
          </p:txBody>
        </p:sp>
        <p:sp>
          <p:nvSpPr>
            <p:cNvPr id="423" name="Text Box 580"/>
            <p:cNvSpPr txBox="1">
              <a:spLocks noChangeArrowheads="1"/>
            </p:cNvSpPr>
            <p:nvPr/>
          </p:nvSpPr>
          <p:spPr bwMode="auto">
            <a:xfrm>
              <a:off x="5336216" y="5661519"/>
              <a:ext cx="1750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80000"/>
                </a:lnSpc>
                <a:spcBef>
                  <a:spcPct val="0"/>
                </a:spcBef>
                <a:buClrTx/>
                <a:buSzTx/>
                <a:buFontTx/>
                <a:buNone/>
              </a:pPr>
              <a:r>
                <a:rPr lang="en-US" altLang="en-US" sz="2000">
                  <a:latin typeface="Arial" panose="020B0604020202020204" pitchFamily="34" charset="0"/>
                </a:rPr>
                <a:t>Mạng tổ chức</a:t>
              </a:r>
            </a:p>
          </p:txBody>
        </p:sp>
        <p:grpSp>
          <p:nvGrpSpPr>
            <p:cNvPr id="424" name="Group 950"/>
            <p:cNvGrpSpPr>
              <a:grpSpLocks/>
            </p:cNvGrpSpPr>
            <p:nvPr/>
          </p:nvGrpSpPr>
          <p:grpSpPr bwMode="auto">
            <a:xfrm>
              <a:off x="8240713" y="5002213"/>
              <a:ext cx="227012" cy="481013"/>
              <a:chOff x="4140" y="429"/>
              <a:chExt cx="1425" cy="2396"/>
            </a:xfrm>
          </p:grpSpPr>
          <p:sp>
            <p:nvSpPr>
              <p:cNvPr id="557" name="Freeform 951"/>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5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9" name="Freeform 953"/>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0" name="Freeform 954"/>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6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2" name="Group 956"/>
              <p:cNvGrpSpPr>
                <a:grpSpLocks/>
              </p:cNvGrpSpPr>
              <p:nvPr/>
            </p:nvGrpSpPr>
            <p:grpSpPr bwMode="auto">
              <a:xfrm>
                <a:off x="4749" y="668"/>
                <a:ext cx="581" cy="145"/>
                <a:chOff x="614" y="2568"/>
                <a:chExt cx="725" cy="139"/>
              </a:xfrm>
            </p:grpSpPr>
            <p:sp>
              <p:nvSpPr>
                <p:cNvPr id="58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4" name="Group 960"/>
              <p:cNvGrpSpPr>
                <a:grpSpLocks/>
              </p:cNvGrpSpPr>
              <p:nvPr/>
            </p:nvGrpSpPr>
            <p:grpSpPr bwMode="auto">
              <a:xfrm>
                <a:off x="4747" y="994"/>
                <a:ext cx="581" cy="134"/>
                <a:chOff x="614" y="2568"/>
                <a:chExt cx="725" cy="139"/>
              </a:xfrm>
            </p:grpSpPr>
            <p:sp>
              <p:nvSpPr>
                <p:cNvPr id="58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6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67" name="Group 965"/>
              <p:cNvGrpSpPr>
                <a:grpSpLocks/>
              </p:cNvGrpSpPr>
              <p:nvPr/>
            </p:nvGrpSpPr>
            <p:grpSpPr bwMode="auto">
              <a:xfrm>
                <a:off x="4735" y="1627"/>
                <a:ext cx="582" cy="151"/>
                <a:chOff x="614" y="2568"/>
                <a:chExt cx="725" cy="139"/>
              </a:xfrm>
            </p:grpSpPr>
            <p:sp>
              <p:nvSpPr>
                <p:cNvPr id="58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68" name="Freeform 968"/>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69" name="Group 969"/>
              <p:cNvGrpSpPr>
                <a:grpSpLocks/>
              </p:cNvGrpSpPr>
              <p:nvPr/>
            </p:nvGrpSpPr>
            <p:grpSpPr bwMode="auto">
              <a:xfrm>
                <a:off x="4739" y="1327"/>
                <a:ext cx="582" cy="139"/>
                <a:chOff x="614" y="2568"/>
                <a:chExt cx="725" cy="139"/>
              </a:xfrm>
            </p:grpSpPr>
            <p:sp>
              <p:nvSpPr>
                <p:cNvPr id="58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7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1" name="Freeform 973"/>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2" name="Freeform 974"/>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4" name="Freeform 976"/>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7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7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7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8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5" name="Group 983"/>
            <p:cNvGrpSpPr>
              <a:grpSpLocks/>
            </p:cNvGrpSpPr>
            <p:nvPr/>
          </p:nvGrpSpPr>
          <p:grpSpPr bwMode="auto">
            <a:xfrm>
              <a:off x="7924800" y="5303838"/>
              <a:ext cx="227012" cy="481013"/>
              <a:chOff x="4140" y="429"/>
              <a:chExt cx="1425" cy="2396"/>
            </a:xfrm>
          </p:grpSpPr>
          <p:sp>
            <p:nvSpPr>
              <p:cNvPr id="525" name="Freeform 98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6"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27" name="Freeform 98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8" name="Freeform 98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9"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0" name="Group 989"/>
              <p:cNvGrpSpPr>
                <a:grpSpLocks/>
              </p:cNvGrpSpPr>
              <p:nvPr/>
            </p:nvGrpSpPr>
            <p:grpSpPr bwMode="auto">
              <a:xfrm>
                <a:off x="4749" y="668"/>
                <a:ext cx="581" cy="145"/>
                <a:chOff x="614" y="2568"/>
                <a:chExt cx="725" cy="139"/>
              </a:xfrm>
            </p:grpSpPr>
            <p:sp>
              <p:nvSpPr>
                <p:cNvPr id="555"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6"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1"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2" name="Group 993"/>
              <p:cNvGrpSpPr>
                <a:grpSpLocks/>
              </p:cNvGrpSpPr>
              <p:nvPr/>
            </p:nvGrpSpPr>
            <p:grpSpPr bwMode="auto">
              <a:xfrm>
                <a:off x="4747" y="994"/>
                <a:ext cx="581" cy="134"/>
                <a:chOff x="614" y="2568"/>
                <a:chExt cx="725" cy="139"/>
              </a:xfrm>
            </p:grpSpPr>
            <p:sp>
              <p:nvSpPr>
                <p:cNvPr id="553"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4"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3"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4"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nvGrpSpPr>
              <p:cNvPr id="535" name="Group 998"/>
              <p:cNvGrpSpPr>
                <a:grpSpLocks/>
              </p:cNvGrpSpPr>
              <p:nvPr/>
            </p:nvGrpSpPr>
            <p:grpSpPr bwMode="auto">
              <a:xfrm>
                <a:off x="4735" y="1627"/>
                <a:ext cx="582" cy="151"/>
                <a:chOff x="614" y="2568"/>
                <a:chExt cx="725" cy="139"/>
              </a:xfrm>
            </p:grpSpPr>
            <p:sp>
              <p:nvSpPr>
                <p:cNvPr id="551"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2"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6" name="Freeform 100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37" name="Group 1002"/>
              <p:cNvGrpSpPr>
                <a:grpSpLocks/>
              </p:cNvGrpSpPr>
              <p:nvPr/>
            </p:nvGrpSpPr>
            <p:grpSpPr bwMode="auto">
              <a:xfrm>
                <a:off x="4739" y="1327"/>
                <a:ext cx="582" cy="139"/>
                <a:chOff x="614" y="2568"/>
                <a:chExt cx="725" cy="139"/>
              </a:xfrm>
            </p:grpSpPr>
            <p:sp>
              <p:nvSpPr>
                <p:cNvPr id="54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5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sp>
            <p:nvSpPr>
              <p:cNvPr id="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39" name="Freeform 100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0" name="Freeform 100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2" name="Freeform 100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2000">
                  <a:solidFill>
                    <a:srgbClr val="FF0000"/>
                  </a:solidFill>
                  <a:latin typeface="Arial" panose="020B0604020202020204" pitchFamily="34" charset="0"/>
                </a:endParaRPr>
              </a:p>
            </p:txBody>
          </p:sp>
          <p:sp>
            <p:nvSpPr>
              <p:cNvPr id="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sp>
            <p:nvSpPr>
              <p:cNvPr id="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latin typeface="Arial" panose="020B0604020202020204" pitchFamily="34" charset="0"/>
                </a:endParaRPr>
              </a:p>
            </p:txBody>
          </p:sp>
        </p:grpSp>
        <p:grpSp>
          <p:nvGrpSpPr>
            <p:cNvPr id="426" name="Group 1016"/>
            <p:cNvGrpSpPr>
              <a:grpSpLocks/>
            </p:cNvGrpSpPr>
            <p:nvPr/>
          </p:nvGrpSpPr>
          <p:grpSpPr bwMode="auto">
            <a:xfrm>
              <a:off x="5302250" y="2043113"/>
              <a:ext cx="534987" cy="407988"/>
              <a:chOff x="877" y="1008"/>
              <a:chExt cx="2747" cy="2591"/>
            </a:xfrm>
          </p:grpSpPr>
          <p:pic>
            <p:nvPicPr>
              <p:cNvPr id="502"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3"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 name="Freeform 1019"/>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505"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021"/>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7" name="Freeform 1022"/>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8" name="Freeform 1023"/>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9" name="Freeform 1024"/>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0" name="Freeform 1025"/>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1" name="Freeform 1026"/>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512" name="Group 1027"/>
              <p:cNvGrpSpPr>
                <a:grpSpLocks/>
              </p:cNvGrpSpPr>
              <p:nvPr/>
            </p:nvGrpSpPr>
            <p:grpSpPr bwMode="auto">
              <a:xfrm>
                <a:off x="1709" y="3008"/>
                <a:ext cx="507" cy="234"/>
                <a:chOff x="1740" y="2642"/>
                <a:chExt cx="752" cy="327"/>
              </a:xfrm>
            </p:grpSpPr>
            <p:sp>
              <p:nvSpPr>
                <p:cNvPr id="519"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0"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1"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2"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3"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24"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513" name="Freeform 1034"/>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4" name="Freeform 1035"/>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5"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6" name="Freeform 1037"/>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7" name="Freeform 1038"/>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18"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7" name="Group 1064"/>
            <p:cNvGrpSpPr>
              <a:grpSpLocks/>
            </p:cNvGrpSpPr>
            <p:nvPr/>
          </p:nvGrpSpPr>
          <p:grpSpPr bwMode="auto">
            <a:xfrm>
              <a:off x="6872288" y="5486400"/>
              <a:ext cx="474662" cy="407988"/>
              <a:chOff x="877" y="1008"/>
              <a:chExt cx="2747" cy="2591"/>
            </a:xfrm>
          </p:grpSpPr>
          <p:pic>
            <p:nvPicPr>
              <p:cNvPr id="479"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0"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6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82"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3" name="Freeform 106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4" name="Freeform 10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5" name="Freeform 10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6" name="Freeform 107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7" name="Freeform 107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88" name="Freeform 107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89" name="Group 1075"/>
              <p:cNvGrpSpPr>
                <a:grpSpLocks/>
              </p:cNvGrpSpPr>
              <p:nvPr/>
            </p:nvGrpSpPr>
            <p:grpSpPr bwMode="auto">
              <a:xfrm>
                <a:off x="1709" y="3008"/>
                <a:ext cx="507" cy="234"/>
                <a:chOff x="1740" y="2642"/>
                <a:chExt cx="752" cy="327"/>
              </a:xfrm>
            </p:grpSpPr>
            <p:sp>
              <p:nvSpPr>
                <p:cNvPr id="496"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7"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8"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9"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0"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501"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90" name="Freeform 108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1" name="Freeform 108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2"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3" name="Freeform 10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4" name="Freeform 10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95"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8" name="Group 1114"/>
            <p:cNvGrpSpPr>
              <a:grpSpLocks/>
            </p:cNvGrpSpPr>
            <p:nvPr/>
          </p:nvGrpSpPr>
          <p:grpSpPr bwMode="auto">
            <a:xfrm>
              <a:off x="5561013" y="3041650"/>
              <a:ext cx="444500" cy="407988"/>
              <a:chOff x="877" y="1008"/>
              <a:chExt cx="2747" cy="2591"/>
            </a:xfrm>
          </p:grpSpPr>
          <p:pic>
            <p:nvPicPr>
              <p:cNvPr id="456"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7"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 name="Freeform 1117"/>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59"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 name="Freeform 1119"/>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1" name="Freeform 112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2" name="Freeform 112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3" name="Freeform 1122"/>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4" name="Freeform 1123"/>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5" name="Freeform 1124"/>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66" name="Group 1125"/>
              <p:cNvGrpSpPr>
                <a:grpSpLocks/>
              </p:cNvGrpSpPr>
              <p:nvPr/>
            </p:nvGrpSpPr>
            <p:grpSpPr bwMode="auto">
              <a:xfrm>
                <a:off x="1709" y="3008"/>
                <a:ext cx="507" cy="234"/>
                <a:chOff x="1740" y="2642"/>
                <a:chExt cx="752" cy="327"/>
              </a:xfrm>
            </p:grpSpPr>
            <p:sp>
              <p:nvSpPr>
                <p:cNvPr id="473"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4"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5"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6"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7"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8"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67" name="Freeform 1132"/>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8" name="Freeform 1133"/>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69"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0" name="Freeform 113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1" name="Freeform 113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72"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nvGrpSpPr>
            <p:cNvPr id="429" name="Group 1139"/>
            <p:cNvGrpSpPr>
              <a:grpSpLocks/>
            </p:cNvGrpSpPr>
            <p:nvPr/>
          </p:nvGrpSpPr>
          <p:grpSpPr bwMode="auto">
            <a:xfrm flipH="1">
              <a:off x="5940425" y="3222625"/>
              <a:ext cx="414337" cy="373063"/>
              <a:chOff x="2839" y="3501"/>
              <a:chExt cx="755" cy="803"/>
            </a:xfrm>
          </p:grpSpPr>
          <p:pic>
            <p:nvPicPr>
              <p:cNvPr id="454"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sz="2000">
                  <a:cs typeface="Arial" panose="020B0604020202020204" pitchFamily="34" charset="0"/>
                </a:endParaRPr>
              </a:p>
            </p:txBody>
          </p:sp>
        </p:grpSp>
        <p:grpSp>
          <p:nvGrpSpPr>
            <p:cNvPr id="430" name="Group 1142"/>
            <p:cNvGrpSpPr>
              <a:grpSpLocks/>
            </p:cNvGrpSpPr>
            <p:nvPr/>
          </p:nvGrpSpPr>
          <p:grpSpPr bwMode="auto">
            <a:xfrm>
              <a:off x="7307263" y="5422900"/>
              <a:ext cx="474662" cy="407988"/>
              <a:chOff x="877" y="1008"/>
              <a:chExt cx="2747" cy="2591"/>
            </a:xfrm>
          </p:grpSpPr>
          <p:pic>
            <p:nvPicPr>
              <p:cNvPr id="431"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 name="Freeform 1145"/>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2000">
                  <a:cs typeface="Arial" panose="020B0604020202020204" pitchFamily="34" charset="0"/>
                </a:endParaRPr>
              </a:p>
            </p:txBody>
          </p:sp>
          <p:pic>
            <p:nvPicPr>
              <p:cNvPr id="434"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 name="Freeform 1147"/>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6" name="Freeform 11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7" name="Freeform 11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8" name="Freeform 1150"/>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39" name="Freeform 1151"/>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0" name="Freeform 1152"/>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nvGrpSpPr>
              <p:cNvPr id="441" name="Group 1153"/>
              <p:cNvGrpSpPr>
                <a:grpSpLocks/>
              </p:cNvGrpSpPr>
              <p:nvPr/>
            </p:nvGrpSpPr>
            <p:grpSpPr bwMode="auto">
              <a:xfrm>
                <a:off x="1709" y="3008"/>
                <a:ext cx="507" cy="234"/>
                <a:chOff x="1740" y="2642"/>
                <a:chExt cx="752" cy="327"/>
              </a:xfrm>
            </p:grpSpPr>
            <p:sp>
              <p:nvSpPr>
                <p:cNvPr id="448"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9"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0"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1"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2"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53"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sp>
            <p:nvSpPr>
              <p:cNvPr id="442" name="Freeform 1160"/>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3" name="Freeform 1161"/>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4"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5" name="Freeform 11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6" name="Freeform 11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sp>
            <p:nvSpPr>
              <p:cNvPr id="447"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cs typeface="Arial" panose="020B0604020202020204" pitchFamily="34" charset="0"/>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4147" name="Group 131"/>
          <p:cNvGrpSpPr>
            <a:grpSpLocks/>
          </p:cNvGrpSpPr>
          <p:nvPr/>
        </p:nvGrpSpPr>
        <p:grpSpPr bwMode="auto">
          <a:xfrm flipH="1">
            <a:off x="5716588" y="3614738"/>
            <a:ext cx="735012" cy="681037"/>
            <a:chOff x="-44" y="1473"/>
            <a:chExt cx="981" cy="1105"/>
          </a:xfrm>
        </p:grpSpPr>
        <p:pic>
          <p:nvPicPr>
            <p:cNvPr id="134248"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49" name="Freeform 13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3" name="Group 186"/>
          <p:cNvGrpSpPr>
            <a:grpSpLocks/>
          </p:cNvGrpSpPr>
          <p:nvPr/>
        </p:nvGrpSpPr>
        <p:grpSpPr bwMode="auto">
          <a:xfrm>
            <a:off x="6257925" y="3857625"/>
            <a:ext cx="1152525" cy="1263650"/>
            <a:chOff x="5069" y="1396"/>
            <a:chExt cx="726" cy="796"/>
          </a:xfrm>
        </p:grpSpPr>
        <p:sp>
          <p:nvSpPr>
            <p:cNvPr id="134214" name="Text Box 21"/>
            <p:cNvSpPr txBox="1">
              <a:spLocks noChangeArrowheads="1"/>
            </p:cNvSpPr>
            <p:nvPr/>
          </p:nvSpPr>
          <p:spPr bwMode="auto">
            <a:xfrm>
              <a:off x="5069" y="1940"/>
              <a:ext cx="7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latin typeface="Arial" panose="020B0604020202020204" pitchFamily="34" charset="0"/>
                </a:rPr>
                <a:t>mục tiêu</a:t>
              </a:r>
            </a:p>
          </p:txBody>
        </p:sp>
        <p:grpSp>
          <p:nvGrpSpPr>
            <p:cNvPr id="134215" name="Group 153"/>
            <p:cNvGrpSpPr>
              <a:grpSpLocks/>
            </p:cNvGrpSpPr>
            <p:nvPr/>
          </p:nvGrpSpPr>
          <p:grpSpPr bwMode="auto">
            <a:xfrm>
              <a:off x="5200" y="1396"/>
              <a:ext cx="258" cy="574"/>
              <a:chOff x="4140" y="429"/>
              <a:chExt cx="1425" cy="2396"/>
            </a:xfrm>
          </p:grpSpPr>
          <p:sp>
            <p:nvSpPr>
              <p:cNvPr id="134216" name="Freeform 154"/>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7"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18" name="Freeform 156"/>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19" name="Freeform 157"/>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20"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1" name="Group 159"/>
              <p:cNvGrpSpPr>
                <a:grpSpLocks/>
              </p:cNvGrpSpPr>
              <p:nvPr/>
            </p:nvGrpSpPr>
            <p:grpSpPr bwMode="auto">
              <a:xfrm>
                <a:off x="4749" y="668"/>
                <a:ext cx="581" cy="145"/>
                <a:chOff x="614" y="2568"/>
                <a:chExt cx="725" cy="139"/>
              </a:xfrm>
            </p:grpSpPr>
            <p:sp>
              <p:nvSpPr>
                <p:cNvPr id="134246"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7"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2"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3" name="Group 163"/>
              <p:cNvGrpSpPr>
                <a:grpSpLocks/>
              </p:cNvGrpSpPr>
              <p:nvPr/>
            </p:nvGrpSpPr>
            <p:grpSpPr bwMode="auto">
              <a:xfrm>
                <a:off x="4747" y="994"/>
                <a:ext cx="581" cy="134"/>
                <a:chOff x="614" y="2568"/>
                <a:chExt cx="725" cy="139"/>
              </a:xfrm>
            </p:grpSpPr>
            <p:sp>
              <p:nvSpPr>
                <p:cNvPr id="134244"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5"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4"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25"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4226" name="Group 168"/>
              <p:cNvGrpSpPr>
                <a:grpSpLocks/>
              </p:cNvGrpSpPr>
              <p:nvPr/>
            </p:nvGrpSpPr>
            <p:grpSpPr bwMode="auto">
              <a:xfrm>
                <a:off x="4735" y="1627"/>
                <a:ext cx="582" cy="151"/>
                <a:chOff x="614" y="2568"/>
                <a:chExt cx="725" cy="139"/>
              </a:xfrm>
            </p:grpSpPr>
            <p:sp>
              <p:nvSpPr>
                <p:cNvPr id="134242"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3"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7" name="Freeform 171"/>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4228" name="Group 172"/>
              <p:cNvGrpSpPr>
                <a:grpSpLocks/>
              </p:cNvGrpSpPr>
              <p:nvPr/>
            </p:nvGrpSpPr>
            <p:grpSpPr bwMode="auto">
              <a:xfrm>
                <a:off x="4739" y="1327"/>
                <a:ext cx="582" cy="139"/>
                <a:chOff x="614" y="2568"/>
                <a:chExt cx="725" cy="139"/>
              </a:xfrm>
            </p:grpSpPr>
            <p:sp>
              <p:nvSpPr>
                <p:cNvPr id="134240"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41"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4229"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0" name="Freeform 176"/>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1" name="Freeform 177"/>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2"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3" name="Freeform 179"/>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4234"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5"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6"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7"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4238"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4239"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sp>
        <p:nvSpPr>
          <p:cNvPr id="134149" name="Rectangle 3"/>
          <p:cNvSpPr>
            <a:spLocks noGrp="1" noChangeArrowheads="1"/>
          </p:cNvSpPr>
          <p:nvPr>
            <p:ph type="body" idx="4294967295"/>
          </p:nvPr>
        </p:nvSpPr>
        <p:spPr>
          <a:xfrm>
            <a:off x="387350" y="1212850"/>
            <a:ext cx="8132763" cy="1171575"/>
          </a:xfrm>
        </p:spPr>
        <p:txBody>
          <a:bodyPr/>
          <a:lstStyle/>
          <a:p>
            <a:pPr eaLnBrk="1" hangingPunct="1">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Từ chối dịch vụ (Denial of Service) (DoS):</a:t>
            </a:r>
            <a:r>
              <a:rPr lang="en-US" altLang="en-US">
                <a:latin typeface="Arial" panose="020B0604020202020204" pitchFamily="34" charset="0"/>
                <a:ea typeface="ＭＳ Ｐゴシック" panose="020B0600070205080204" pitchFamily="34" charset="-128"/>
                <a:cs typeface="Arial" panose="020B0604020202020204" pitchFamily="34" charset="0"/>
              </a:rPr>
              <a:t> kể tấn công làm cho tài nguyên (máy chủ, băng thông) không sẵn sàng cho lưu lượng hợp pháp bằng cách triệt tiêu tài nguyên bởi các lưu lượng giả.</a:t>
            </a:r>
          </a:p>
        </p:txBody>
      </p:sp>
      <p:sp>
        <p:nvSpPr>
          <p:cNvPr id="281604" name="Rectangle 4"/>
          <p:cNvSpPr>
            <a:spLocks noChangeArrowheads="1"/>
          </p:cNvSpPr>
          <p:nvPr/>
        </p:nvSpPr>
        <p:spPr bwMode="auto">
          <a:xfrm>
            <a:off x="354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1.</a:t>
            </a:r>
            <a:r>
              <a:rPr lang="en-US" altLang="en-US" sz="2400">
                <a:latin typeface="Arial" panose="020B0604020202020204" pitchFamily="34" charset="0"/>
              </a:rPr>
              <a:t> chọn mục tiêu</a:t>
            </a:r>
          </a:p>
        </p:txBody>
      </p:sp>
      <p:sp>
        <p:nvSpPr>
          <p:cNvPr id="281605" name="Rectangle 5"/>
          <p:cNvSpPr>
            <a:spLocks noChangeArrowheads="1"/>
          </p:cNvSpPr>
          <p:nvPr/>
        </p:nvSpPr>
        <p:spPr bwMode="auto">
          <a:xfrm>
            <a:off x="195263" y="3171825"/>
            <a:ext cx="42846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2.</a:t>
            </a:r>
            <a:r>
              <a:rPr lang="en-US" altLang="en-US" sz="2400">
                <a:latin typeface="Arial" panose="020B0604020202020204" pitchFamily="34" charset="0"/>
              </a:rPr>
              <a:t> đột nhập vào các </a:t>
            </a:r>
            <a:r>
              <a:rPr lang="vi-VN" altLang="en-US" sz="2400">
                <a:latin typeface="Arial" panose="020B0604020202020204" pitchFamily="34" charset="0"/>
              </a:rPr>
              <a:t>hệ thống đầu cuối </a:t>
            </a:r>
            <a:r>
              <a:rPr lang="en-US" altLang="en-US" sz="2400">
                <a:latin typeface="Arial" panose="020B0604020202020204" pitchFamily="34" charset="0"/>
              </a:rPr>
              <a:t>xung quanh mạng (xem botnet)</a:t>
            </a:r>
          </a:p>
          <a:p>
            <a:pPr>
              <a:lnSpc>
                <a:spcPct val="100000"/>
              </a:lnSpc>
              <a:buClr>
                <a:schemeClr val="accent2"/>
              </a:buClr>
              <a:buSzPct val="85000"/>
              <a:buFont typeface="ZapfDingbats" pitchFamily="82" charset="2"/>
              <a:buAutoNum type="arabicPeriod" startAt="2"/>
            </a:pPr>
            <a:endParaRPr lang="en-US" altLang="en-US" sz="2400">
              <a:latin typeface="Arial" panose="020B0604020202020204" pitchFamily="34" charset="0"/>
            </a:endParaRPr>
          </a:p>
        </p:txBody>
      </p:sp>
      <p:sp>
        <p:nvSpPr>
          <p:cNvPr id="281606" name="Rectangle 6"/>
          <p:cNvSpPr>
            <a:spLocks noChangeArrowheads="1"/>
          </p:cNvSpPr>
          <p:nvPr/>
        </p:nvSpPr>
        <p:spPr bwMode="auto">
          <a:xfrm>
            <a:off x="373063" y="4303713"/>
            <a:ext cx="411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2400">
                <a:solidFill>
                  <a:srgbClr val="000099"/>
                </a:solidFill>
                <a:latin typeface="Arial" panose="020B0604020202020204" pitchFamily="34" charset="0"/>
              </a:rPr>
              <a:t>3.</a:t>
            </a:r>
            <a:r>
              <a:rPr lang="en-US" altLang="en-US" sz="2400">
                <a:latin typeface="Arial" panose="020B0604020202020204" pitchFamily="34" charset="0"/>
              </a:rPr>
              <a:t>  gởi các gói tin đến mục tiêu từ các </a:t>
            </a:r>
            <a:r>
              <a:rPr lang="vi-VN" altLang="en-US" sz="2400">
                <a:latin typeface="Arial" panose="020B0604020202020204" pitchFamily="34" charset="0"/>
              </a:rPr>
              <a:t>hệ thống đầu cuối </a:t>
            </a:r>
            <a:r>
              <a:rPr lang="en-US" altLang="en-US" sz="2400">
                <a:latin typeface="Arial" panose="020B0604020202020204" pitchFamily="34" charset="0"/>
              </a:rPr>
              <a:t>đã bị chiếm</a:t>
            </a:r>
          </a:p>
        </p:txBody>
      </p:sp>
      <p:sp>
        <p:nvSpPr>
          <p:cNvPr id="134153" name="Rectangle 2"/>
          <p:cNvSpPr>
            <a:spLocks noChangeArrowheads="1"/>
          </p:cNvSpPr>
          <p:nvPr/>
        </p:nvSpPr>
        <p:spPr bwMode="auto">
          <a:xfrm>
            <a:off x="382076" y="53817"/>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3600">
                <a:solidFill>
                  <a:srgbClr val="000099"/>
                </a:solidFill>
                <a:latin typeface="Arial" panose="020B0604020202020204" pitchFamily="34" charset="0"/>
              </a:rPr>
              <a:t>Kẻ xấu: </a:t>
            </a:r>
            <a:r>
              <a:rPr lang="en-US" altLang="en-US" sz="3200">
                <a:solidFill>
                  <a:srgbClr val="000099"/>
                </a:solidFill>
                <a:latin typeface="Arial" panose="020B0604020202020204" pitchFamily="34" charset="0"/>
              </a:rPr>
              <a:t>tấn công máy chủ, hạ tầng mạng</a:t>
            </a:r>
          </a:p>
        </p:txBody>
      </p:sp>
      <p:grpSp>
        <p:nvGrpSpPr>
          <p:cNvPr id="9" name="Group 152"/>
          <p:cNvGrpSpPr>
            <a:grpSpLocks/>
          </p:cNvGrpSpPr>
          <p:nvPr/>
        </p:nvGrpSpPr>
        <p:grpSpPr bwMode="auto">
          <a:xfrm>
            <a:off x="5046663" y="3152775"/>
            <a:ext cx="2720975" cy="2674938"/>
            <a:chOff x="-262" y="2555"/>
            <a:chExt cx="1714" cy="1685"/>
          </a:xfrm>
        </p:grpSpPr>
        <p:sp>
          <p:nvSpPr>
            <p:cNvPr id="134204"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5"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6"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7"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8"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09"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0"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1"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2"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4213"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pic>
        <p:nvPicPr>
          <p:cNvPr id="134155"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3588"/>
            <a:ext cx="8228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4156" name="Group 113"/>
          <p:cNvGrpSpPr>
            <a:grpSpLocks/>
          </p:cNvGrpSpPr>
          <p:nvPr/>
        </p:nvGrpSpPr>
        <p:grpSpPr bwMode="auto">
          <a:xfrm flipH="1">
            <a:off x="7212013" y="2792413"/>
            <a:ext cx="735012" cy="681037"/>
            <a:chOff x="-44" y="1473"/>
            <a:chExt cx="981" cy="1105"/>
          </a:xfrm>
        </p:grpSpPr>
        <p:pic>
          <p:nvPicPr>
            <p:cNvPr id="134202"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3" name="Freeform 11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7" name="Group 116"/>
          <p:cNvGrpSpPr>
            <a:grpSpLocks/>
          </p:cNvGrpSpPr>
          <p:nvPr/>
        </p:nvGrpSpPr>
        <p:grpSpPr bwMode="auto">
          <a:xfrm flipH="1">
            <a:off x="7499350" y="3629025"/>
            <a:ext cx="735013" cy="681038"/>
            <a:chOff x="-44" y="1473"/>
            <a:chExt cx="981" cy="1105"/>
          </a:xfrm>
        </p:grpSpPr>
        <p:pic>
          <p:nvPicPr>
            <p:cNvPr id="134200"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201" name="Freeform 11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8" name="Group 119"/>
          <p:cNvGrpSpPr>
            <a:grpSpLocks/>
          </p:cNvGrpSpPr>
          <p:nvPr/>
        </p:nvGrpSpPr>
        <p:grpSpPr bwMode="auto">
          <a:xfrm flipH="1">
            <a:off x="7558088" y="4330700"/>
            <a:ext cx="735012" cy="681038"/>
            <a:chOff x="-44" y="1473"/>
            <a:chExt cx="981" cy="1105"/>
          </a:xfrm>
        </p:grpSpPr>
        <p:pic>
          <p:nvPicPr>
            <p:cNvPr id="134198"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9" name="Freeform 12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59" name="Group 122"/>
          <p:cNvGrpSpPr>
            <a:grpSpLocks/>
          </p:cNvGrpSpPr>
          <p:nvPr/>
        </p:nvGrpSpPr>
        <p:grpSpPr bwMode="auto">
          <a:xfrm flipH="1">
            <a:off x="7594600" y="5111750"/>
            <a:ext cx="735013" cy="681038"/>
            <a:chOff x="-44" y="1473"/>
            <a:chExt cx="981" cy="1105"/>
          </a:xfrm>
        </p:grpSpPr>
        <p:pic>
          <p:nvPicPr>
            <p:cNvPr id="134196"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7" name="Freeform 124"/>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0" name="Group 125"/>
          <p:cNvGrpSpPr>
            <a:grpSpLocks/>
          </p:cNvGrpSpPr>
          <p:nvPr/>
        </p:nvGrpSpPr>
        <p:grpSpPr bwMode="auto">
          <a:xfrm flipH="1">
            <a:off x="6249988" y="2921000"/>
            <a:ext cx="735012" cy="681038"/>
            <a:chOff x="-44" y="1473"/>
            <a:chExt cx="981" cy="1105"/>
          </a:xfrm>
        </p:grpSpPr>
        <p:pic>
          <p:nvPicPr>
            <p:cNvPr id="134194"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5" name="Freeform 127"/>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1" name="Group 128"/>
          <p:cNvGrpSpPr>
            <a:grpSpLocks/>
          </p:cNvGrpSpPr>
          <p:nvPr/>
        </p:nvGrpSpPr>
        <p:grpSpPr bwMode="auto">
          <a:xfrm flipH="1">
            <a:off x="5245100" y="2982913"/>
            <a:ext cx="735013" cy="681037"/>
            <a:chOff x="-44" y="1473"/>
            <a:chExt cx="981" cy="1105"/>
          </a:xfrm>
        </p:grpSpPr>
        <p:pic>
          <p:nvPicPr>
            <p:cNvPr id="134192"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3" name="Freeform 13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2" name="Group 134"/>
          <p:cNvGrpSpPr>
            <a:grpSpLocks/>
          </p:cNvGrpSpPr>
          <p:nvPr/>
        </p:nvGrpSpPr>
        <p:grpSpPr bwMode="auto">
          <a:xfrm flipH="1">
            <a:off x="4529138" y="3687763"/>
            <a:ext cx="735012" cy="681037"/>
            <a:chOff x="-44" y="1473"/>
            <a:chExt cx="981" cy="1105"/>
          </a:xfrm>
        </p:grpSpPr>
        <p:pic>
          <p:nvPicPr>
            <p:cNvPr id="134190"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91" name="Freeform 136"/>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3" name="Group 137"/>
          <p:cNvGrpSpPr>
            <a:grpSpLocks/>
          </p:cNvGrpSpPr>
          <p:nvPr/>
        </p:nvGrpSpPr>
        <p:grpSpPr bwMode="auto">
          <a:xfrm flipH="1">
            <a:off x="5160963" y="4422775"/>
            <a:ext cx="735012" cy="681038"/>
            <a:chOff x="-44" y="1473"/>
            <a:chExt cx="981" cy="1105"/>
          </a:xfrm>
        </p:grpSpPr>
        <p:pic>
          <p:nvPicPr>
            <p:cNvPr id="134188"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9" name="Freeform 13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4" name="Group 140"/>
          <p:cNvGrpSpPr>
            <a:grpSpLocks/>
          </p:cNvGrpSpPr>
          <p:nvPr/>
        </p:nvGrpSpPr>
        <p:grpSpPr bwMode="auto">
          <a:xfrm flipH="1">
            <a:off x="5691188" y="5032375"/>
            <a:ext cx="735012" cy="681038"/>
            <a:chOff x="-44" y="1473"/>
            <a:chExt cx="981" cy="1105"/>
          </a:xfrm>
        </p:grpSpPr>
        <p:pic>
          <p:nvPicPr>
            <p:cNvPr id="134186"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7" name="Freeform 14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5" name="Group 143"/>
          <p:cNvGrpSpPr>
            <a:grpSpLocks/>
          </p:cNvGrpSpPr>
          <p:nvPr/>
        </p:nvGrpSpPr>
        <p:grpSpPr bwMode="auto">
          <a:xfrm flipH="1">
            <a:off x="4768850" y="5322888"/>
            <a:ext cx="735013" cy="681037"/>
            <a:chOff x="-44" y="1473"/>
            <a:chExt cx="981" cy="1105"/>
          </a:xfrm>
        </p:grpSpPr>
        <p:pic>
          <p:nvPicPr>
            <p:cNvPr id="134184"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5" name="Freeform 145"/>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6" name="Group 146"/>
          <p:cNvGrpSpPr>
            <a:grpSpLocks/>
          </p:cNvGrpSpPr>
          <p:nvPr/>
        </p:nvGrpSpPr>
        <p:grpSpPr bwMode="auto">
          <a:xfrm flipH="1">
            <a:off x="5961063" y="5829300"/>
            <a:ext cx="735012" cy="681038"/>
            <a:chOff x="-44" y="1473"/>
            <a:chExt cx="981" cy="1105"/>
          </a:xfrm>
        </p:grpSpPr>
        <p:pic>
          <p:nvPicPr>
            <p:cNvPr id="134182"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3" name="Freeform 148"/>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4167" name="Group 149"/>
          <p:cNvGrpSpPr>
            <a:grpSpLocks/>
          </p:cNvGrpSpPr>
          <p:nvPr/>
        </p:nvGrpSpPr>
        <p:grpSpPr bwMode="auto">
          <a:xfrm flipH="1">
            <a:off x="6705600" y="5440363"/>
            <a:ext cx="735013" cy="681037"/>
            <a:chOff x="-44" y="1473"/>
            <a:chExt cx="981" cy="1105"/>
          </a:xfrm>
        </p:grpSpPr>
        <p:pic>
          <p:nvPicPr>
            <p:cNvPr id="134180"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1" name="Freeform 151"/>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22" name="Group 89"/>
          <p:cNvGrpSpPr>
            <a:grpSpLocks/>
          </p:cNvGrpSpPr>
          <p:nvPr/>
        </p:nvGrpSpPr>
        <p:grpSpPr bwMode="auto">
          <a:xfrm>
            <a:off x="4554538" y="2860675"/>
            <a:ext cx="3525837" cy="3408363"/>
            <a:chOff x="2920" y="1824"/>
            <a:chExt cx="2221" cy="2147"/>
          </a:xfrm>
        </p:grpSpPr>
        <p:pic>
          <p:nvPicPr>
            <p:cNvPr id="134170" name="Picture 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1" name="Picture 5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2" name="Picture 55"/>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3" name="Picture 56"/>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4" name="Picture 57"/>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5" name="Picture 58"/>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6" name="Picture 59"/>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7" name="Picture 60"/>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8" name="Picture 61"/>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4179" name="Picture 62"/>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341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6B17E5C2-C86C-413F-BC5E-7410F2BFED25}" type="slidenum">
              <a:rPr lang="en-US" altLang="en-US" sz="1200">
                <a:latin typeface="Arial" panose="020B0604020202020204" pitchFamily="34" charset="0"/>
              </a:rPr>
              <a:pPr>
                <a:lnSpc>
                  <a:spcPct val="100000"/>
                </a:lnSpc>
                <a:spcBef>
                  <a:spcPct val="0"/>
                </a:spcBef>
                <a:buClrTx/>
                <a:buSzTx/>
                <a:buFontTx/>
                <a:buNone/>
              </a:pPr>
              <a:t>70</a:t>
            </a:fld>
            <a:endParaRPr lang="en-US" altLang="en-US" sz="12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grpSp>
        <p:nvGrpSpPr>
          <p:cNvPr id="135171" name="Group 90"/>
          <p:cNvGrpSpPr>
            <a:grpSpLocks/>
          </p:cNvGrpSpPr>
          <p:nvPr/>
        </p:nvGrpSpPr>
        <p:grpSpPr bwMode="auto">
          <a:xfrm flipH="1">
            <a:off x="4510088" y="3351213"/>
            <a:ext cx="735012" cy="681037"/>
            <a:chOff x="-44" y="1473"/>
            <a:chExt cx="981" cy="1105"/>
          </a:xfrm>
        </p:grpSpPr>
        <p:pic>
          <p:nvPicPr>
            <p:cNvPr id="135238"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39"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5172" name="Rectangle 2"/>
          <p:cNvSpPr>
            <a:spLocks noGrp="1" noChangeArrowheads="1"/>
          </p:cNvSpPr>
          <p:nvPr>
            <p:ph type="title" idx="4294967295"/>
          </p:nvPr>
        </p:nvSpPr>
        <p:spPr>
          <a:xfrm>
            <a:off x="61913" y="-9525"/>
            <a:ext cx="8896350" cy="1143000"/>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đánh hơi các gói tin</a:t>
            </a:r>
          </a:p>
        </p:txBody>
      </p:sp>
      <p:sp>
        <p:nvSpPr>
          <p:cNvPr id="135173" name="Rectangle 17"/>
          <p:cNvSpPr>
            <a:spLocks noGrp="1" noChangeArrowheads="1"/>
          </p:cNvSpPr>
          <p:nvPr>
            <p:ph type="body" idx="4294967295"/>
          </p:nvPr>
        </p:nvSpPr>
        <p:spPr>
          <a:xfrm>
            <a:off x="461963" y="1355725"/>
            <a:ext cx="8077200" cy="1484313"/>
          </a:xfrm>
          <a:noFill/>
        </p:spPr>
        <p:txBody>
          <a:bodyPr/>
          <a:lstStyle/>
          <a:p>
            <a:pPr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“Đánh hơi" gói tin (packet sniffing)</a:t>
            </a:r>
            <a:r>
              <a:rPr lang="en-US" altLang="ja-JP"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i="1">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Phương tiện truyền quảng bá (broadcast media) (mạng chia sẻ ethernet, mạng không dây)</a:t>
            </a:r>
          </a:p>
          <a:p>
            <a:pPr lvl="1" algn="just" eaLnBrk="1" hangingPunct="1"/>
            <a:r>
              <a:rPr lang="en-US" altLang="en-US">
                <a:latin typeface="Arial" panose="020B0604020202020204" pitchFamily="34" charset="0"/>
                <a:ea typeface="Arial" panose="020B0604020202020204" pitchFamily="34" charset="0"/>
                <a:cs typeface="Arial" panose="020B0604020202020204" pitchFamily="34" charset="0"/>
              </a:rPr>
              <a:t>Giao diên mạng hỗn tạp đọc/ghi tất cả các gói tin  (ví dụ password!) đi qua</a:t>
            </a:r>
          </a:p>
        </p:txBody>
      </p:sp>
      <p:sp>
        <p:nvSpPr>
          <p:cNvPr id="135174" name="Freeform 43"/>
          <p:cNvSpPr>
            <a:spLocks/>
          </p:cNvSpPr>
          <p:nvPr/>
        </p:nvSpPr>
        <p:spPr bwMode="auto">
          <a:xfrm>
            <a:off x="2005013" y="4086225"/>
            <a:ext cx="4587875" cy="728663"/>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5" name="Freeform 44"/>
          <p:cNvSpPr>
            <a:spLocks/>
          </p:cNvSpPr>
          <p:nvPr/>
        </p:nvSpPr>
        <p:spPr bwMode="auto">
          <a:xfrm>
            <a:off x="4837113" y="3956050"/>
            <a:ext cx="4762" cy="522288"/>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76"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7"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78" name="Text Box 47"/>
          <p:cNvSpPr txBox="1">
            <a:spLocks noChangeArrowheads="1"/>
          </p:cNvSpPr>
          <p:nvPr/>
        </p:nvSpPr>
        <p:spPr bwMode="auto">
          <a:xfrm>
            <a:off x="1462088" y="3375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5179" name="Text Box 48"/>
          <p:cNvSpPr txBox="1">
            <a:spLocks noChangeArrowheads="1"/>
          </p:cNvSpPr>
          <p:nvPr/>
        </p:nvSpPr>
        <p:spPr bwMode="auto">
          <a:xfrm>
            <a:off x="6930569" y="48387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5180" name="Text Box 49"/>
          <p:cNvSpPr txBox="1">
            <a:spLocks noChangeArrowheads="1"/>
          </p:cNvSpPr>
          <p:nvPr/>
        </p:nvSpPr>
        <p:spPr bwMode="auto">
          <a:xfrm>
            <a:off x="5029200" y="33528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grpSp>
        <p:nvGrpSpPr>
          <p:cNvPr id="135181" name="Group 50"/>
          <p:cNvGrpSpPr>
            <a:grpSpLocks/>
          </p:cNvGrpSpPr>
          <p:nvPr/>
        </p:nvGrpSpPr>
        <p:grpSpPr bwMode="auto">
          <a:xfrm>
            <a:off x="3833813" y="4605338"/>
            <a:ext cx="2295525" cy="336550"/>
            <a:chOff x="2418" y="3342"/>
            <a:chExt cx="1446" cy="212"/>
          </a:xfrm>
        </p:grpSpPr>
        <p:sp>
          <p:nvSpPr>
            <p:cNvPr id="135233"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4"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5"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6"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237" name="Text Box 55"/>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latin typeface="Arial" panose="020B0604020202020204" pitchFamily="34" charset="0"/>
                </a:rPr>
                <a:t>src:B dest:A     payload</a:t>
              </a:r>
            </a:p>
          </p:txBody>
        </p:sp>
      </p:grpSp>
      <p:sp>
        <p:nvSpPr>
          <p:cNvPr id="135182" name="Freeform 56"/>
          <p:cNvSpPr>
            <a:spLocks/>
          </p:cNvSpPr>
          <p:nvPr/>
        </p:nvSpPr>
        <p:spPr bwMode="auto">
          <a:xfrm>
            <a:off x="3802063" y="4560888"/>
            <a:ext cx="2635250" cy="241300"/>
          </a:xfrm>
          <a:custGeom>
            <a:avLst/>
            <a:gdLst>
              <a:gd name="T0" fmla="*/ 2147483646 w 1660"/>
              <a:gd name="T1" fmla="*/ 2147483646 h 152"/>
              <a:gd name="T2" fmla="*/ 2147483646 w 1660"/>
              <a:gd name="T3" fmla="*/ 0 h 152"/>
              <a:gd name="T4" fmla="*/ 0 w 1660"/>
              <a:gd name="T5" fmla="*/ 2147483646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5183" name="Line 57"/>
          <p:cNvSpPr>
            <a:spLocks noChangeShapeType="1"/>
          </p:cNvSpPr>
          <p:nvPr/>
        </p:nvSpPr>
        <p:spPr bwMode="auto">
          <a:xfrm flipV="1">
            <a:off x="4945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5184" name="Rectangle 59"/>
          <p:cNvSpPr>
            <a:spLocks noChangeArrowheads="1"/>
          </p:cNvSpPr>
          <p:nvPr/>
        </p:nvSpPr>
        <p:spPr bwMode="auto">
          <a:xfrm>
            <a:off x="596900" y="5480050"/>
            <a:ext cx="7772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algn="just">
              <a:lnSpc>
                <a:spcPct val="100000"/>
              </a:lnSpc>
              <a:buClr>
                <a:schemeClr val="accent2"/>
              </a:buClr>
              <a:buSzPct val="75000"/>
              <a:buFont typeface="Wingdings" panose="05000000000000000000" pitchFamily="2" charset="2"/>
              <a:buChar char="v"/>
            </a:pPr>
            <a:r>
              <a:rPr lang="en-US" altLang="en-US">
                <a:latin typeface="Arial" panose="020B0604020202020204" pitchFamily="34" charset="0"/>
                <a:ea typeface="ＭＳ Ｐゴシック" panose="020B0600070205080204" pitchFamily="34" charset="-128"/>
              </a:rPr>
              <a:t>Phần mềm wireshark được sử dụng cho thực hành chương cuối là một phần mềm đánh hơi gói tin miễn phí</a:t>
            </a:r>
          </a:p>
          <a:p>
            <a:pPr lvl="1">
              <a:lnSpc>
                <a:spcPct val="100000"/>
              </a:lnSpc>
              <a:buClr>
                <a:schemeClr val="accent2"/>
              </a:buClr>
              <a:buSzPct val="75000"/>
              <a:buFont typeface="Wingdings" panose="05000000000000000000" pitchFamily="2" charset="2"/>
              <a:buNone/>
            </a:pPr>
            <a:endParaRPr lang="en-US" altLang="en-US">
              <a:latin typeface="Arial" panose="020B0604020202020204" pitchFamily="34" charset="0"/>
              <a:ea typeface="ＭＳ Ｐゴシック" panose="020B0600070205080204" pitchFamily="34" charset="-128"/>
            </a:endParaRPr>
          </a:p>
        </p:txBody>
      </p:sp>
      <p:pic>
        <p:nvPicPr>
          <p:cNvPr id="135185" name="Picture 60"/>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5186" name="Picture 5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87" name="Group 54"/>
          <p:cNvGrpSpPr>
            <a:grpSpLocks/>
          </p:cNvGrpSpPr>
          <p:nvPr/>
        </p:nvGrpSpPr>
        <p:grpSpPr bwMode="auto">
          <a:xfrm>
            <a:off x="1830388" y="3413125"/>
            <a:ext cx="365125" cy="712788"/>
            <a:chOff x="4140" y="429"/>
            <a:chExt cx="1425" cy="2396"/>
          </a:xfrm>
        </p:grpSpPr>
        <p:sp>
          <p:nvSpPr>
            <p:cNvPr id="135201"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2"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03"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4"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05"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6" name="Group 60"/>
            <p:cNvGrpSpPr>
              <a:grpSpLocks/>
            </p:cNvGrpSpPr>
            <p:nvPr/>
          </p:nvGrpSpPr>
          <p:grpSpPr bwMode="auto">
            <a:xfrm>
              <a:off x="4749" y="668"/>
              <a:ext cx="581" cy="145"/>
              <a:chOff x="614" y="2568"/>
              <a:chExt cx="725" cy="139"/>
            </a:xfrm>
          </p:grpSpPr>
          <p:sp>
            <p:nvSpPr>
              <p:cNvPr id="135231"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2"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7"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08" name="Group 64"/>
            <p:cNvGrpSpPr>
              <a:grpSpLocks/>
            </p:cNvGrpSpPr>
            <p:nvPr/>
          </p:nvGrpSpPr>
          <p:grpSpPr bwMode="auto">
            <a:xfrm>
              <a:off x="4747" y="994"/>
              <a:ext cx="581" cy="134"/>
              <a:chOff x="614" y="2568"/>
              <a:chExt cx="725" cy="139"/>
            </a:xfrm>
          </p:grpSpPr>
          <p:sp>
            <p:nvSpPr>
              <p:cNvPr id="135229"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30"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09"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0"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211" name="Group 69"/>
            <p:cNvGrpSpPr>
              <a:grpSpLocks/>
            </p:cNvGrpSpPr>
            <p:nvPr/>
          </p:nvGrpSpPr>
          <p:grpSpPr bwMode="auto">
            <a:xfrm>
              <a:off x="4735" y="1627"/>
              <a:ext cx="582" cy="151"/>
              <a:chOff x="614" y="2568"/>
              <a:chExt cx="725" cy="139"/>
            </a:xfrm>
          </p:grpSpPr>
          <p:sp>
            <p:nvSpPr>
              <p:cNvPr id="135227"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8"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2"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5213" name="Group 73"/>
            <p:cNvGrpSpPr>
              <a:grpSpLocks/>
            </p:cNvGrpSpPr>
            <p:nvPr/>
          </p:nvGrpSpPr>
          <p:grpSpPr bwMode="auto">
            <a:xfrm>
              <a:off x="4739" y="1327"/>
              <a:ext cx="582" cy="139"/>
              <a:chOff x="614" y="2568"/>
              <a:chExt cx="725" cy="139"/>
            </a:xfrm>
          </p:grpSpPr>
          <p:sp>
            <p:nvSpPr>
              <p:cNvPr id="135225"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6"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5214"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5"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6"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7"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18"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5219"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0"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1"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2"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5223"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224"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5188" name="Group 87"/>
          <p:cNvGrpSpPr>
            <a:grpSpLocks/>
          </p:cNvGrpSpPr>
          <p:nvPr/>
        </p:nvGrpSpPr>
        <p:grpSpPr bwMode="auto">
          <a:xfrm flipH="1">
            <a:off x="6323013" y="4730750"/>
            <a:ext cx="735012" cy="681038"/>
            <a:chOff x="-44" y="1473"/>
            <a:chExt cx="981" cy="1105"/>
          </a:xfrm>
        </p:grpSpPr>
        <p:pic>
          <p:nvPicPr>
            <p:cNvPr id="135199"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00" name="Freeform 89"/>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5189" name="Group 102"/>
          <p:cNvGrpSpPr>
            <a:grpSpLocks/>
          </p:cNvGrpSpPr>
          <p:nvPr/>
        </p:nvGrpSpPr>
        <p:grpSpPr bwMode="auto">
          <a:xfrm>
            <a:off x="2747963" y="4849813"/>
            <a:ext cx="881062" cy="365125"/>
            <a:chOff x="2356" y="1300"/>
            <a:chExt cx="555" cy="194"/>
          </a:xfrm>
        </p:grpSpPr>
        <p:sp>
          <p:nvSpPr>
            <p:cNvPr id="13519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519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519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5194" name="Group 106"/>
            <p:cNvGrpSpPr>
              <a:grpSpLocks/>
            </p:cNvGrpSpPr>
            <p:nvPr/>
          </p:nvGrpSpPr>
          <p:grpSpPr bwMode="auto">
            <a:xfrm>
              <a:off x="2468" y="1332"/>
              <a:ext cx="310" cy="60"/>
              <a:chOff x="2468" y="1332"/>
              <a:chExt cx="310" cy="60"/>
            </a:xfrm>
          </p:grpSpPr>
          <p:sp>
            <p:nvSpPr>
              <p:cNvPr id="135197"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5198"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5195"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5196"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51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93040BDD-432C-4B7E-9785-38ACC92ED094}" type="slidenum">
              <a:rPr lang="en-US" altLang="en-US" sz="1200">
                <a:latin typeface="Arial" panose="020B0604020202020204" pitchFamily="34" charset="0"/>
              </a:rPr>
              <a:pPr>
                <a:lnSpc>
                  <a:spcPct val="100000"/>
                </a:lnSpc>
                <a:spcBef>
                  <a:spcPct val="0"/>
                </a:spcBef>
                <a:buClrTx/>
                <a:buSzTx/>
                <a:buFontTx/>
                <a:buNone/>
              </a:pPr>
              <a:t>71</a:t>
            </a:fld>
            <a:endParaRPr lang="en-US" altLang="en-US" sz="1200">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6195"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44613"/>
            <a:ext cx="7381875"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51"/>
          <p:cNvGrpSpPr>
            <a:grpSpLocks/>
          </p:cNvGrpSpPr>
          <p:nvPr/>
        </p:nvGrpSpPr>
        <p:grpSpPr bwMode="auto">
          <a:xfrm flipH="1">
            <a:off x="4792663" y="2992438"/>
            <a:ext cx="735012" cy="681037"/>
            <a:chOff x="-44" y="1473"/>
            <a:chExt cx="981" cy="1105"/>
          </a:xfrm>
        </p:grpSpPr>
        <p:pic>
          <p:nvPicPr>
            <p:cNvPr id="136261"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62" name="Freeform 53"/>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136197" name="Rectangle 2"/>
          <p:cNvSpPr>
            <a:spLocks noGrp="1" noChangeArrowheads="1"/>
          </p:cNvSpPr>
          <p:nvPr>
            <p:ph type="title" idx="4294967295"/>
          </p:nvPr>
        </p:nvSpPr>
        <p:spPr>
          <a:xfrm>
            <a:off x="488950" y="217488"/>
            <a:ext cx="8159750" cy="94773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Kẻ xấu có thể dùng những địa chỉ giả mạo</a:t>
            </a:r>
          </a:p>
        </p:txBody>
      </p:sp>
      <p:sp>
        <p:nvSpPr>
          <p:cNvPr id="136198" name="Rectangle 3"/>
          <p:cNvSpPr>
            <a:spLocks noGrp="1" noChangeArrowheads="1"/>
          </p:cNvSpPr>
          <p:nvPr>
            <p:ph type="body" idx="4294967295"/>
          </p:nvPr>
        </p:nvSpPr>
        <p:spPr>
          <a:xfrm>
            <a:off x="261938" y="1662113"/>
            <a:ext cx="8412162" cy="1484312"/>
          </a:xfrm>
          <a:noFill/>
        </p:spPr>
        <p:txBody>
          <a:bodyPr/>
          <a:lstStyle/>
          <a:p>
            <a:pPr marL="0" indent="0" algn="just" eaLnBrk="1" hangingPunct="1">
              <a:buFont typeface="Wingdings" panose="05000000000000000000" pitchFamily="2" charset="2"/>
              <a:buNone/>
            </a:pPr>
            <a:r>
              <a:rPr lang="en-US" altLang="en-US" sz="3200" i="1">
                <a:solidFill>
                  <a:srgbClr val="CC0000"/>
                </a:solidFill>
                <a:latin typeface="Arial" panose="020B0604020202020204" pitchFamily="34" charset="0"/>
                <a:ea typeface="ＭＳ Ｐゴシック" panose="020B0600070205080204" pitchFamily="34" charset="-128"/>
                <a:cs typeface="Arial" panose="020B0604020202020204" pitchFamily="34" charset="0"/>
              </a:rPr>
              <a:t>Giả mạo  địa chỉ IP (IP spoofing):</a:t>
            </a:r>
            <a:r>
              <a:rPr lang="en-US" altLang="en-US" i="1">
                <a:solidFill>
                  <a:srgbClr val="FF33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a:latin typeface="Arial" panose="020B0604020202020204" pitchFamily="34" charset="0"/>
                <a:ea typeface="ＭＳ Ｐゴシック" panose="020B0600070205080204" pitchFamily="34" charset="-128"/>
                <a:cs typeface="Arial" panose="020B0604020202020204" pitchFamily="34" charset="0"/>
              </a:rPr>
              <a:t>gởi gói tin với địa chỉ nguồn giả</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6199" name="Freeform 70"/>
          <p:cNvSpPr>
            <a:spLocks/>
          </p:cNvSpPr>
          <p:nvPr/>
        </p:nvSpPr>
        <p:spPr bwMode="auto">
          <a:xfrm>
            <a:off x="2225675" y="3694113"/>
            <a:ext cx="4587875" cy="728662"/>
          </a:xfrm>
          <a:custGeom>
            <a:avLst/>
            <a:gdLst>
              <a:gd name="T0" fmla="*/ 2147483646 w 2620"/>
              <a:gd name="T1" fmla="*/ 0 h 459"/>
              <a:gd name="T2" fmla="*/ 0 w 2620"/>
              <a:gd name="T3" fmla="*/ 2147483646 h 459"/>
              <a:gd name="T4" fmla="*/ 2147483646 w 2620"/>
              <a:gd name="T5" fmla="*/ 2147483646 h 459"/>
              <a:gd name="T6" fmla="*/ 2147483646 w 2620"/>
              <a:gd name="T7" fmla="*/ 2147483646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0" name="Freeform 71"/>
          <p:cNvSpPr>
            <a:spLocks/>
          </p:cNvSpPr>
          <p:nvPr/>
        </p:nvSpPr>
        <p:spPr bwMode="auto">
          <a:xfrm>
            <a:off x="5057775" y="3563938"/>
            <a:ext cx="4763" cy="522287"/>
          </a:xfrm>
          <a:custGeom>
            <a:avLst/>
            <a:gdLst>
              <a:gd name="T0" fmla="*/ 0 w 3"/>
              <a:gd name="T1" fmla="*/ 2147483646 h 329"/>
              <a:gd name="T2" fmla="*/ 2147483646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sp>
        <p:nvSpPr>
          <p:cNvPr id="136201" name="Line 72"/>
          <p:cNvSpPr>
            <a:spLocks noChangeShapeType="1"/>
          </p:cNvSpPr>
          <p:nvPr/>
        </p:nvSpPr>
        <p:spPr bwMode="auto">
          <a:xfrm flipV="1">
            <a:off x="3400425" y="4086225"/>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2" name="Line 73"/>
          <p:cNvSpPr>
            <a:spLocks noChangeShapeType="1"/>
          </p:cNvSpPr>
          <p:nvPr/>
        </p:nvSpPr>
        <p:spPr bwMode="auto">
          <a:xfrm flipV="1">
            <a:off x="3419475" y="4797425"/>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03" name="Text Box 74"/>
          <p:cNvSpPr txBox="1">
            <a:spLocks noChangeArrowheads="1"/>
          </p:cNvSpPr>
          <p:nvPr/>
        </p:nvSpPr>
        <p:spPr bwMode="auto">
          <a:xfrm>
            <a:off x="1682750" y="29829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A</a:t>
            </a:r>
          </a:p>
        </p:txBody>
      </p:sp>
      <p:sp>
        <p:nvSpPr>
          <p:cNvPr id="136204" name="Text Box 75"/>
          <p:cNvSpPr txBox="1">
            <a:spLocks noChangeArrowheads="1"/>
          </p:cNvSpPr>
          <p:nvPr/>
        </p:nvSpPr>
        <p:spPr bwMode="auto">
          <a:xfrm>
            <a:off x="7086600" y="44021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B</a:t>
            </a:r>
          </a:p>
        </p:txBody>
      </p:sp>
      <p:sp>
        <p:nvSpPr>
          <p:cNvPr id="136205" name="Text Box 76"/>
          <p:cNvSpPr txBox="1">
            <a:spLocks noChangeArrowheads="1"/>
          </p:cNvSpPr>
          <p:nvPr/>
        </p:nvSpPr>
        <p:spPr bwMode="auto">
          <a:xfrm>
            <a:off x="5249863" y="29606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400">
                <a:latin typeface="Arial" panose="020B0604020202020204" pitchFamily="34" charset="0"/>
              </a:rPr>
              <a:t>C</a:t>
            </a:r>
          </a:p>
        </p:txBody>
      </p:sp>
      <p:sp>
        <p:nvSpPr>
          <p:cNvPr id="136206" name="Freeform 77"/>
          <p:cNvSpPr>
            <a:spLocks/>
          </p:cNvSpPr>
          <p:nvPr/>
        </p:nvSpPr>
        <p:spPr bwMode="auto">
          <a:xfrm>
            <a:off x="2235200" y="3541713"/>
            <a:ext cx="2967038" cy="704850"/>
          </a:xfrm>
          <a:custGeom>
            <a:avLst/>
            <a:gdLst>
              <a:gd name="T0" fmla="*/ 2147483646 w 1869"/>
              <a:gd name="T1" fmla="*/ 0 h 444"/>
              <a:gd name="T2" fmla="*/ 2147483646 w 1869"/>
              <a:gd name="T3" fmla="*/ 2147483646 h 444"/>
              <a:gd name="T4" fmla="*/ 0 w 1869"/>
              <a:gd name="T5" fmla="*/ 2147483646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cs typeface="Arial" panose="020B0604020202020204" pitchFamily="34" charset="0"/>
            </a:endParaRPr>
          </a:p>
        </p:txBody>
      </p:sp>
      <p:grpSp>
        <p:nvGrpSpPr>
          <p:cNvPr id="136207" name="Group 78"/>
          <p:cNvGrpSpPr>
            <a:grpSpLocks/>
          </p:cNvGrpSpPr>
          <p:nvPr/>
        </p:nvGrpSpPr>
        <p:grpSpPr bwMode="auto">
          <a:xfrm>
            <a:off x="2701925" y="4024313"/>
            <a:ext cx="2295525" cy="336550"/>
            <a:chOff x="2418" y="3342"/>
            <a:chExt cx="1446" cy="212"/>
          </a:xfrm>
        </p:grpSpPr>
        <p:sp>
          <p:nvSpPr>
            <p:cNvPr id="136256"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7"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8"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59"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136260" name="Text Box 83"/>
            <p:cNvSpPr txBox="1">
              <a:spLocks noChangeArrowheads="1"/>
            </p:cNvSpPr>
            <p:nvPr/>
          </p:nvSpPr>
          <p:spPr bwMode="auto">
            <a:xfrm>
              <a:off x="2418" y="3342"/>
              <a:ext cx="144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src:B</a:t>
              </a:r>
              <a:r>
                <a:rPr lang="en-US" altLang="en-US" sz="1600">
                  <a:latin typeface="Arial" panose="020B0604020202020204" pitchFamily="34" charset="0"/>
                </a:rPr>
                <a:t> dest:A     payload</a:t>
              </a:r>
            </a:p>
          </p:txBody>
        </p:sp>
      </p:grpSp>
      <p:pic>
        <p:nvPicPr>
          <p:cNvPr id="136208" name="Picture 84"/>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833938" y="3055938"/>
            <a:ext cx="4714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6209" name="Group 48"/>
          <p:cNvGrpSpPr>
            <a:grpSpLocks/>
          </p:cNvGrpSpPr>
          <p:nvPr/>
        </p:nvGrpSpPr>
        <p:grpSpPr bwMode="auto">
          <a:xfrm flipH="1">
            <a:off x="6575425" y="4408488"/>
            <a:ext cx="735013" cy="681037"/>
            <a:chOff x="-44" y="1473"/>
            <a:chExt cx="981" cy="1105"/>
          </a:xfrm>
        </p:grpSpPr>
        <p:pic>
          <p:nvPicPr>
            <p:cNvPr id="136254"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55" name="Freeform 50"/>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grpSp>
        <p:nvGrpSpPr>
          <p:cNvPr id="136210" name="Group 54"/>
          <p:cNvGrpSpPr>
            <a:grpSpLocks/>
          </p:cNvGrpSpPr>
          <p:nvPr/>
        </p:nvGrpSpPr>
        <p:grpSpPr bwMode="auto">
          <a:xfrm>
            <a:off x="2084388" y="3067050"/>
            <a:ext cx="365125" cy="712788"/>
            <a:chOff x="4140" y="429"/>
            <a:chExt cx="1425" cy="2396"/>
          </a:xfrm>
        </p:grpSpPr>
        <p:sp>
          <p:nvSpPr>
            <p:cNvPr id="136222" name="Freeform 55"/>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24" name="Freeform 57"/>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5" name="Freeform 58"/>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2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7" name="Group 60"/>
            <p:cNvGrpSpPr>
              <a:grpSpLocks/>
            </p:cNvGrpSpPr>
            <p:nvPr/>
          </p:nvGrpSpPr>
          <p:grpSpPr bwMode="auto">
            <a:xfrm>
              <a:off x="4749" y="668"/>
              <a:ext cx="581" cy="145"/>
              <a:chOff x="614" y="2568"/>
              <a:chExt cx="725" cy="139"/>
            </a:xfrm>
          </p:grpSpPr>
          <p:sp>
            <p:nvSpPr>
              <p:cNvPr id="13625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2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29" name="Group 64"/>
            <p:cNvGrpSpPr>
              <a:grpSpLocks/>
            </p:cNvGrpSpPr>
            <p:nvPr/>
          </p:nvGrpSpPr>
          <p:grpSpPr bwMode="auto">
            <a:xfrm>
              <a:off x="4747" y="994"/>
              <a:ext cx="581" cy="134"/>
              <a:chOff x="614" y="2568"/>
              <a:chExt cx="725" cy="139"/>
            </a:xfrm>
          </p:grpSpPr>
          <p:sp>
            <p:nvSpPr>
              <p:cNvPr id="13625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5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32" name="Group 69"/>
            <p:cNvGrpSpPr>
              <a:grpSpLocks/>
            </p:cNvGrpSpPr>
            <p:nvPr/>
          </p:nvGrpSpPr>
          <p:grpSpPr bwMode="auto">
            <a:xfrm>
              <a:off x="4735" y="1627"/>
              <a:ext cx="582" cy="151"/>
              <a:chOff x="614" y="2568"/>
              <a:chExt cx="725" cy="139"/>
            </a:xfrm>
          </p:grpSpPr>
          <p:sp>
            <p:nvSpPr>
              <p:cNvPr id="13624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3" name="Freeform 72"/>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136234" name="Group 73"/>
            <p:cNvGrpSpPr>
              <a:grpSpLocks/>
            </p:cNvGrpSpPr>
            <p:nvPr/>
          </p:nvGrpSpPr>
          <p:grpSpPr bwMode="auto">
            <a:xfrm>
              <a:off x="4739" y="1327"/>
              <a:ext cx="582" cy="139"/>
              <a:chOff x="614" y="2568"/>
              <a:chExt cx="725" cy="139"/>
            </a:xfrm>
          </p:grpSpPr>
          <p:sp>
            <p:nvSpPr>
              <p:cNvPr id="136246"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13623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6" name="Freeform 77"/>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7" name="Freeform 78"/>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3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39" name="Freeform 80"/>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13624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13624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4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136211" name="Group 87"/>
          <p:cNvGrpSpPr>
            <a:grpSpLocks/>
          </p:cNvGrpSpPr>
          <p:nvPr/>
        </p:nvGrpSpPr>
        <p:grpSpPr bwMode="auto">
          <a:xfrm>
            <a:off x="3011488" y="4468813"/>
            <a:ext cx="881062" cy="365125"/>
            <a:chOff x="2356" y="1300"/>
            <a:chExt cx="555" cy="194"/>
          </a:xfrm>
        </p:grpSpPr>
        <p:sp>
          <p:nvSpPr>
            <p:cNvPr id="13621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3621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endParaRPr lang="vi-VN" altLang="en-US" sz="2400">
                <a:latin typeface="Arial" panose="020B0604020202020204" pitchFamily="34" charset="0"/>
              </a:endParaRPr>
            </a:p>
          </p:txBody>
        </p:sp>
        <p:sp>
          <p:nvSpPr>
            <p:cNvPr id="13621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136217" name="Group 91"/>
            <p:cNvGrpSpPr>
              <a:grpSpLocks/>
            </p:cNvGrpSpPr>
            <p:nvPr/>
          </p:nvGrpSpPr>
          <p:grpSpPr bwMode="auto">
            <a:xfrm>
              <a:off x="2468" y="1332"/>
              <a:ext cx="310" cy="60"/>
              <a:chOff x="2468" y="1332"/>
              <a:chExt cx="310" cy="60"/>
            </a:xfrm>
          </p:grpSpPr>
          <p:sp>
            <p:nvSpPr>
              <p:cNvPr id="136220"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sp>
            <p:nvSpPr>
              <p:cNvPr id="136221"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cs typeface="Arial" panose="020B0604020202020204" pitchFamily="34" charset="0"/>
                </a:endParaRPr>
              </a:p>
            </p:txBody>
          </p:sp>
        </p:grpSp>
        <p:sp>
          <p:nvSpPr>
            <p:cNvPr id="136218"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sp>
          <p:nvSpPr>
            <p:cNvPr id="136219"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cs typeface="Arial" panose="020B0604020202020204" pitchFamily="34" charset="0"/>
              </a:endParaRPr>
            </a:p>
          </p:txBody>
        </p:sp>
      </p:grpSp>
      <p:sp>
        <p:nvSpPr>
          <p:cNvPr id="1362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587042B-5781-48E4-B2C7-BF1D8B36AB5D}" type="slidenum">
              <a:rPr lang="en-US" altLang="en-US" sz="1200">
                <a:latin typeface="Arial" panose="020B0604020202020204" pitchFamily="34" charset="0"/>
              </a:rPr>
              <a:pPr>
                <a:lnSpc>
                  <a:spcPct val="100000"/>
                </a:lnSpc>
                <a:spcBef>
                  <a:spcPct val="0"/>
                </a:spcBef>
                <a:buClrTx/>
                <a:buSzTx/>
                <a:buFontTx/>
                <a:buNone/>
              </a:pPr>
              <a:t>72</a:t>
            </a:fld>
            <a:endParaRPr lang="en-US" altLang="en-US" sz="1200">
              <a:latin typeface="Arial" panose="020B0604020202020204" pitchFamily="34" charset="0"/>
            </a:endParaRPr>
          </a:p>
        </p:txBody>
      </p:sp>
      <p:sp>
        <p:nvSpPr>
          <p:cNvPr id="136213" name="Text Box 50"/>
          <p:cNvSpPr txBox="1">
            <a:spLocks noChangeArrowheads="1"/>
          </p:cNvSpPr>
          <p:nvPr/>
        </p:nvSpPr>
        <p:spPr bwMode="auto">
          <a:xfrm>
            <a:off x="946150" y="5562600"/>
            <a:ext cx="7739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latin typeface="Arial" panose="020B0604020202020204" pitchFamily="34" charset="0"/>
              </a:rPr>
              <a:t>… tìm hiểu kỹ hơn về bảo mật (toàn chương 8 )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7219"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533400" y="228600"/>
            <a:ext cx="7772400" cy="1143000"/>
          </a:xfrm>
          <a:prstGeom prst="rect">
            <a:avLst/>
          </a:prstGeom>
          <a:noFill/>
          <a:ln w="9525">
            <a:noFill/>
            <a:miter lim="800000"/>
            <a:headEnd/>
            <a:tailEnd/>
          </a:ln>
        </p:spPr>
        <p:txBody>
          <a:bodyPr anchor="ctr"/>
          <a:lstStyle/>
          <a:p>
            <a:pPr eaLnBrk="1" hangingPunct="1">
              <a:defRPr/>
            </a:pPr>
            <a:r>
              <a:rPr lang="en-US" sz="4400" kern="0" dirty="0" err="1">
                <a:solidFill>
                  <a:srgbClr val="000099"/>
                </a:solidFill>
                <a:cs typeface="Arial" panose="020B0604020202020204" pitchFamily="34" charset="0"/>
              </a:rPr>
              <a:t>Chương</a:t>
            </a:r>
            <a:r>
              <a:rPr lang="en-US" sz="4400" kern="0" dirty="0">
                <a:solidFill>
                  <a:srgbClr val="000099"/>
                </a:solidFill>
                <a:cs typeface="Arial" panose="020B0604020202020204" pitchFamily="34" charset="0"/>
              </a:rPr>
              <a:t> 1: </a:t>
            </a:r>
            <a:r>
              <a:rPr lang="en-US" sz="4400" kern="0" dirty="0" err="1">
                <a:solidFill>
                  <a:srgbClr val="000099"/>
                </a:solidFill>
                <a:cs typeface="Arial" panose="020B0604020202020204" pitchFamily="34" charset="0"/>
              </a:rPr>
              <a:t>Nội</a:t>
            </a:r>
            <a:r>
              <a:rPr lang="en-US" sz="4400" kern="0" dirty="0">
                <a:solidFill>
                  <a:srgbClr val="000099"/>
                </a:solidFill>
                <a:cs typeface="Arial" panose="020B0604020202020204" pitchFamily="34" charset="0"/>
              </a:rPr>
              <a:t> dung</a:t>
            </a:r>
          </a:p>
        </p:txBody>
      </p:sp>
      <p:sp>
        <p:nvSpPr>
          <p:cNvPr id="137221" name="Rectangle 3"/>
          <p:cNvSpPr txBox="1">
            <a:spLocks noChangeArrowheads="1"/>
          </p:cNvSpPr>
          <p:nvPr/>
        </p:nvSpPr>
        <p:spPr bwMode="auto">
          <a:xfrm>
            <a:off x="341313" y="1406525"/>
            <a:ext cx="8659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lvl="1" eaLnBrk="1" hangingPunct="1">
              <a:buFont typeface="Wingdings" panose="05000000000000000000" pitchFamily="2" charset="2"/>
              <a:buNone/>
            </a:pPr>
            <a:r>
              <a:rPr lang="en-US" altLang="en-US" sz="2800">
                <a:latin typeface="Arial" panose="020B0604020202020204" pitchFamily="34" charset="0"/>
                <a:ea typeface="ＭＳ Ｐゴシック" panose="020B0600070205080204" pitchFamily="34" charset="-128"/>
              </a:rPr>
              <a:t>1.1 Internet là gì?</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1.2</a:t>
            </a:r>
            <a:r>
              <a:rPr lang="en-US" altLang="en-US" sz="2800">
                <a:latin typeface="Arial" panose="020B0604020202020204" pitchFamily="34" charset="0"/>
                <a:ea typeface="ＭＳ Ｐゴシック" panose="020B0600070205080204" pitchFamily="34" charset="-128"/>
              </a:rPr>
              <a:t> Mạng biên</a:t>
            </a:r>
          </a:p>
          <a:p>
            <a:pPr lvl="2" eaLnBrk="1" hangingPunct="1">
              <a:buClr>
                <a:srgbClr val="000099"/>
              </a:buClr>
              <a:buFont typeface="Wingdings" panose="05000000000000000000" pitchFamily="2" charset="2"/>
              <a:buChar char="§"/>
            </a:pPr>
            <a:r>
              <a:rPr lang="en-US" altLang="en-US" sz="2800">
                <a:latin typeface="Arial" panose="020B0604020202020204" pitchFamily="34" charset="0"/>
                <a:ea typeface="ＭＳ Ｐゴシック" panose="020B0600070205080204" pitchFamily="34" charset="-128"/>
              </a:rPr>
              <a:t>C</a:t>
            </a:r>
            <a:r>
              <a:rPr lang="en-US" altLang="en-US" sz="2400">
                <a:latin typeface="Arial" panose="020B0604020202020204" pitchFamily="34" charset="0"/>
                <a:ea typeface="ＭＳ Ｐゴシック" panose="020B0600070205080204" pitchFamily="34" charset="-128"/>
              </a:rPr>
              <a:t>ác hệ thống đầu cuối, mạng truy nhập, các liên kết</a:t>
            </a:r>
          </a:p>
          <a:p>
            <a:pPr lvl="1" eaLnBrk="1" hangingPunct="1">
              <a:buFont typeface="Wingdings" panose="05000000000000000000" pitchFamily="2" charset="2"/>
              <a:buNone/>
            </a:pPr>
            <a:r>
              <a:rPr lang="en-US" altLang="en-US" sz="2800">
                <a:solidFill>
                  <a:srgbClr val="000099"/>
                </a:solidFill>
                <a:latin typeface="Arial" panose="020B0604020202020204" pitchFamily="34" charset="0"/>
                <a:ea typeface="ＭＳ Ｐゴシック" panose="020B0600070205080204" pitchFamily="34" charset="-128"/>
              </a:rPr>
              <a:t>1.3 </a:t>
            </a:r>
            <a:r>
              <a:rPr lang="en-US" altLang="en-US" sz="2800">
                <a:latin typeface="Arial" panose="020B0604020202020204" pitchFamily="34" charset="0"/>
                <a:ea typeface="ＭＳ Ｐゴシック" panose="020B0600070205080204" pitchFamily="34" charset="-128"/>
              </a:rPr>
              <a:t>Mạng lõi</a:t>
            </a:r>
          </a:p>
          <a:p>
            <a:pPr lvl="2" eaLnBrk="1" hangingPunct="1">
              <a:buClr>
                <a:srgbClr val="000099"/>
              </a:buClr>
              <a:buFont typeface="Wingdings" panose="05000000000000000000" pitchFamily="2" charset="2"/>
              <a:buChar char="§"/>
            </a:pPr>
            <a:r>
              <a:rPr lang="en-US" altLang="en-US" sz="2400">
                <a:latin typeface="Arial" panose="020B0604020202020204" pitchFamily="34" charset="0"/>
                <a:ea typeface="ＭＳ Ｐゴシック" panose="020B0600070205080204" pitchFamily="34" charset="-128"/>
              </a:rPr>
              <a:t>Chuyển mạch gói, chuyển mạch kênh, cấu trúc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1.4</a:t>
            </a:r>
            <a:r>
              <a:rPr lang="en-US" altLang="en-US" sz="2800">
                <a:latin typeface="Arial" panose="020B0604020202020204" pitchFamily="34" charset="0"/>
                <a:ea typeface="ＭＳ Ｐゴシック" panose="020B0600070205080204" pitchFamily="34" charset="-128"/>
              </a:rPr>
              <a:t> Độ trễ, sự mất mát, thông lượng trong mạng</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1.5 </a:t>
            </a:r>
            <a:r>
              <a:rPr lang="en-US" altLang="en-US" sz="2800">
                <a:latin typeface="Arial" panose="020B0604020202020204" pitchFamily="34" charset="0"/>
                <a:ea typeface="ＭＳ Ｐゴシック" panose="020B0600070205080204" pitchFamily="34" charset="-128"/>
              </a:rPr>
              <a:t>Các lớp giao thức, các mô hình dịch vụ</a:t>
            </a:r>
          </a:p>
          <a:p>
            <a:pPr lvl="1" eaLnBrk="1" hangingPunct="1">
              <a:buFont typeface="Wingdings" panose="05000000000000000000" pitchFamily="2" charset="2"/>
              <a:buNone/>
            </a:pPr>
            <a:r>
              <a:rPr lang="en-US" altLang="en-US" sz="2800">
                <a:solidFill>
                  <a:schemeClr val="accent2"/>
                </a:solidFill>
                <a:latin typeface="Arial" panose="020B0604020202020204" pitchFamily="34" charset="0"/>
                <a:ea typeface="ＭＳ Ｐゴシック" panose="020B0600070205080204" pitchFamily="34" charset="-128"/>
              </a:rPr>
              <a:t>1.6</a:t>
            </a:r>
            <a:r>
              <a:rPr lang="en-US" altLang="en-US" sz="2800">
                <a:latin typeface="Arial" panose="020B0604020202020204" pitchFamily="34" charset="0"/>
                <a:ea typeface="ＭＳ Ｐゴシック" panose="020B0600070205080204" pitchFamily="34" charset="-128"/>
              </a:rPr>
              <a:t> Mạng bị tấn công: bảo mật</a:t>
            </a:r>
          </a:p>
          <a:p>
            <a:pPr lvl="1" eaLnBrk="1" hangingPunct="1">
              <a:buFont typeface="Wingdings" panose="05000000000000000000" pitchFamily="2" charset="2"/>
              <a:buNone/>
            </a:pPr>
            <a:r>
              <a:rPr lang="en-US" altLang="en-US" sz="2800">
                <a:solidFill>
                  <a:srgbClr val="C00000"/>
                </a:solidFill>
                <a:latin typeface="Arial" panose="020B0604020202020204" pitchFamily="34" charset="0"/>
                <a:ea typeface="ＭＳ Ｐゴシック" panose="020B0600070205080204" pitchFamily="34" charset="-128"/>
              </a:rPr>
              <a:t>1.7 Lịch sử</a:t>
            </a:r>
          </a:p>
          <a:p>
            <a:pPr eaLnBrk="1" hangingPunct="1"/>
            <a:endParaRPr lang="en-US" altLang="en-US">
              <a:latin typeface="Arial" panose="020B0604020202020204" pitchFamily="34" charset="0"/>
            </a:endParaRPr>
          </a:p>
        </p:txBody>
      </p:sp>
      <p:sp>
        <p:nvSpPr>
          <p:cNvPr id="13722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CB0FFFB8-D838-47F6-A334-3B435CB6E876}" type="slidenum">
              <a:rPr lang="en-US" altLang="en-US" sz="1200">
                <a:latin typeface="Arial" panose="020B0604020202020204" pitchFamily="34" charset="0"/>
              </a:rPr>
              <a:pPr>
                <a:lnSpc>
                  <a:spcPct val="100000"/>
                </a:lnSpc>
                <a:spcBef>
                  <a:spcPct val="0"/>
                </a:spcBef>
                <a:buClrTx/>
                <a:buSzTx/>
                <a:buFontTx/>
                <a:buNone/>
              </a:pPr>
              <a:t>73</a:t>
            </a:fld>
            <a:endParaRPr lang="en-US" altLang="en-US" sz="1200">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39267"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495800" y="4222750"/>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p:cNvSpPr>
            <a:spLocks noGrp="1" noChangeArrowheads="1"/>
          </p:cNvSpPr>
          <p:nvPr>
            <p:ph type="title" idx="4294967295"/>
          </p:nvPr>
        </p:nvSpPr>
        <p:spPr>
          <a:xfrm>
            <a:off x="377825" y="252413"/>
            <a:ext cx="7772400" cy="647700"/>
          </a:xfrm>
        </p:spPr>
        <p:txBody>
          <a:bodyPr/>
          <a:lstStyle/>
          <a:p>
            <a:pPr eaLnBrk="1" hangingPunct="1"/>
            <a:r>
              <a:rPr lang="en-US" altLang="en-US" sz="4000">
                <a:latin typeface="Arial" panose="020B0604020202020204" pitchFamily="34" charset="0"/>
                <a:ea typeface="ＭＳ Ｐゴシック" panose="020B0600070205080204" pitchFamily="34" charset="-128"/>
                <a:cs typeface="Arial" panose="020B0604020202020204" pitchFamily="34" charset="0"/>
              </a:rPr>
              <a:t>Lịch sử Intenet</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39269" name="Rectangle 3"/>
          <p:cNvSpPr>
            <a:spLocks noGrp="1" noChangeArrowheads="1"/>
          </p:cNvSpPr>
          <p:nvPr>
            <p:ph type="body" sz="half" idx="4294967295"/>
          </p:nvPr>
        </p:nvSpPr>
        <p:spPr>
          <a:xfrm>
            <a:off x="635000" y="1725613"/>
            <a:ext cx="3657600" cy="44196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1961:</a:t>
            </a:r>
            <a:r>
              <a:rPr lang="en-US" altLang="en-US" sz="2400">
                <a:latin typeface="Arial" panose="020B0604020202020204" pitchFamily="34" charset="0"/>
                <a:ea typeface="ＭＳ Ｐゴシック" panose="020B0600070205080204" pitchFamily="34" charset="-128"/>
                <a:cs typeface="Arial" panose="020B0604020202020204" pitchFamily="34" charset="0"/>
              </a:rPr>
              <a:t> Kleinrock - lý thuyết hàng đợi cho thấy hiệu quả của chuyển mạch gói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1964:</a:t>
            </a:r>
            <a:r>
              <a:rPr lang="en-US" altLang="en-US" sz="2400">
                <a:latin typeface="Arial" panose="020B0604020202020204" pitchFamily="34" charset="0"/>
                <a:ea typeface="ＭＳ Ｐゴシック" panose="020B0600070205080204" pitchFamily="34" charset="-128"/>
                <a:cs typeface="Arial" panose="020B0604020202020204" pitchFamily="34" charset="0"/>
              </a:rPr>
              <a:t> Baran - chuyển mạch gói trong mạng quân sự</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1967:</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được hình thành bởi Advanced Research Projects Agency</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1969:</a:t>
            </a:r>
            <a:r>
              <a:rPr lang="en-US" altLang="en-US" sz="2400">
                <a:latin typeface="Arial" panose="020B0604020202020204" pitchFamily="34" charset="0"/>
                <a:ea typeface="ＭＳ Ｐゴシック" panose="020B0600070205080204" pitchFamily="34" charset="-128"/>
                <a:cs typeface="Arial" panose="020B0604020202020204" pitchFamily="34" charset="0"/>
              </a:rPr>
              <a:t> nút ARPAnet đầu tiên hoạt động</a:t>
            </a:r>
          </a:p>
          <a:p>
            <a:pPr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39270" name="Rectangle 4"/>
          <p:cNvSpPr>
            <a:spLocks noGrp="1" noChangeArrowheads="1"/>
          </p:cNvSpPr>
          <p:nvPr>
            <p:ph type="body" sz="half" idx="4294967295"/>
          </p:nvPr>
        </p:nvSpPr>
        <p:spPr>
          <a:xfrm>
            <a:off x="4256088" y="1722438"/>
            <a:ext cx="4786312" cy="2871787"/>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1972:</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bản ARPAnet công cộng</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NCP (mạng Control Protocol) first host-host protocol </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chương trình email đầu tiên</a:t>
            </a:r>
          </a:p>
          <a:p>
            <a:pPr lvl="1" eaLnBrk="1" hangingPunct="1"/>
            <a:r>
              <a:rPr lang="en-US" altLang="en-US">
                <a:latin typeface="Arial" panose="020B0604020202020204" pitchFamily="34" charset="0"/>
                <a:ea typeface="Arial" panose="020B0604020202020204" pitchFamily="34" charset="0"/>
                <a:cs typeface="Arial" panose="020B0604020202020204" pitchFamily="34" charset="0"/>
              </a:rPr>
              <a:t>ARPAnet có 15 nút</a:t>
            </a:r>
          </a:p>
        </p:txBody>
      </p:sp>
      <p:sp>
        <p:nvSpPr>
          <p:cNvPr id="139271" name="Rectangle 5"/>
          <p:cNvSpPr>
            <a:spLocks noChangeArrowheads="1"/>
          </p:cNvSpPr>
          <p:nvPr/>
        </p:nvSpPr>
        <p:spPr bwMode="auto">
          <a:xfrm>
            <a:off x="523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1961-1972: những nguyên lý chuyển mạch gói</a:t>
            </a:r>
            <a:endParaRPr lang="en-US" altLang="en-US" u="sng">
              <a:solidFill>
                <a:srgbClr val="CC0000"/>
              </a:solidFill>
              <a:latin typeface="Arial" panose="020B0604020202020204" pitchFamily="34" charset="0"/>
            </a:endParaRPr>
          </a:p>
        </p:txBody>
      </p:sp>
      <p:pic>
        <p:nvPicPr>
          <p:cNvPr id="139272"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40EF23AC-6EF3-4000-ACE7-29E378E658B2}" type="slidenum">
              <a:rPr lang="en-US" altLang="en-US" sz="1200">
                <a:latin typeface="Arial" panose="020B0604020202020204" pitchFamily="34" charset="0"/>
              </a:rPr>
              <a:pPr>
                <a:lnSpc>
                  <a:spcPct val="100000"/>
                </a:lnSpc>
                <a:spcBef>
                  <a:spcPct val="0"/>
                </a:spcBef>
                <a:buClrTx/>
                <a:buSzTx/>
                <a:buFontTx/>
                <a:buNone/>
              </a:pPr>
              <a:t>74</a:t>
            </a:fld>
            <a:endParaRPr lang="en-US" altLang="en-US" sz="1200">
              <a:latin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Introduction</a:t>
            </a:r>
          </a:p>
        </p:txBody>
      </p:sp>
      <p:sp>
        <p:nvSpPr>
          <p:cNvPr id="141315" name="Rectangle 3"/>
          <p:cNvSpPr>
            <a:spLocks noGrp="1" noChangeArrowheads="1"/>
          </p:cNvSpPr>
          <p:nvPr>
            <p:ph type="body" sz="half" idx="4294967295"/>
          </p:nvPr>
        </p:nvSpPr>
        <p:spPr>
          <a:xfrm>
            <a:off x="127969" y="1676400"/>
            <a:ext cx="4568017"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1970:</a:t>
            </a:r>
            <a:r>
              <a:rPr lang="en-US" altLang="en-US" sz="2400">
                <a:latin typeface="Arial" panose="020B0604020202020204" pitchFamily="34" charset="0"/>
                <a:ea typeface="ＭＳ Ｐゴシック" panose="020B0600070205080204" pitchFamily="34" charset="-128"/>
                <a:cs typeface="Arial" panose="020B0604020202020204" pitchFamily="34" charset="0"/>
              </a:rPr>
              <a:t> ALOHAnet satellite mạng tại Hawaii</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1974:</a:t>
            </a:r>
            <a:r>
              <a:rPr lang="en-US" altLang="en-US" sz="2400">
                <a:latin typeface="Arial" panose="020B0604020202020204" pitchFamily="34" charset="0"/>
                <a:ea typeface="ＭＳ Ｐゴシック" panose="020B0600070205080204" pitchFamily="34" charset="-128"/>
                <a:cs typeface="Arial" panose="020B0604020202020204" pitchFamily="34" charset="0"/>
              </a:rPr>
              <a:t> Cerf and Kahn – kiến trúc kết nối liên mạng</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1976:</a:t>
            </a:r>
            <a:r>
              <a:rPr lang="en-US" altLang="en-US" sz="2400">
                <a:latin typeface="Arial" panose="020B0604020202020204" pitchFamily="34" charset="0"/>
                <a:ea typeface="ＭＳ Ｐゴシック" panose="020B0600070205080204" pitchFamily="34" charset="-128"/>
                <a:cs typeface="Arial" panose="020B0604020202020204" pitchFamily="34" charset="0"/>
              </a:rPr>
              <a:t> Ethernet tại Xerox PARC</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các kiến trúc độc quyền: DECnet, SNA, XNA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 70 </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latin typeface="Arial" panose="020B0604020202020204" pitchFamily="34" charset="0"/>
                <a:ea typeface="ＭＳ Ｐゴシック" panose="020B0600070205080204" pitchFamily="34" charset="-128"/>
                <a:cs typeface="Arial" panose="020B0604020202020204" pitchFamily="34" charset="0"/>
              </a:rPr>
              <a:t> chuyển mạch với gói tin có kích thước cố định (tiền thân của ATM)</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1979:</a:t>
            </a:r>
            <a:r>
              <a:rPr lang="en-US" altLang="en-US" sz="2400">
                <a:latin typeface="Arial" panose="020B0604020202020204" pitchFamily="34" charset="0"/>
                <a:ea typeface="ＭＳ Ｐゴシック" panose="020B0600070205080204" pitchFamily="34" charset="-128"/>
                <a:cs typeface="Arial" panose="020B0604020202020204" pitchFamily="34" charset="0"/>
              </a:rPr>
              <a:t> ARPAnet có 200 nodes</a:t>
            </a:r>
          </a:p>
        </p:txBody>
      </p:sp>
      <p:sp>
        <p:nvSpPr>
          <p:cNvPr id="141316" name="Rectangle 4"/>
          <p:cNvSpPr>
            <a:spLocks noGrp="1" noChangeArrowheads="1"/>
          </p:cNvSpPr>
          <p:nvPr>
            <p:ph type="body" sz="half" idx="4294967295"/>
          </p:nvPr>
        </p:nvSpPr>
        <p:spPr>
          <a:xfrm>
            <a:off x="4999038" y="2155825"/>
            <a:ext cx="3924300" cy="3487738"/>
          </a:xfrm>
        </p:spPr>
        <p:txBody>
          <a:bodyPr/>
          <a:lstStyle/>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Nguyên lý kết nối liên mạng của Cerf và Kahn</a:t>
            </a:r>
            <a:r>
              <a:rPr lang="en-US" altLang="ja-JP" sz="240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Tối giản hóa, tự trị - không yêu cầu thay đổi nội mạng khi cần kết nối với mạng khác. </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Mô hình cung cấp dịch vụ với nỗ lực cao nhất</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Các bộ định tuyến không lưu trạng thái</a:t>
            </a:r>
          </a:p>
          <a:p>
            <a:pPr marL="511175" lvl="1" eaLnBrk="1" hangingPunct="1">
              <a:lnSpc>
                <a:spcPct val="90000"/>
              </a:lnSpc>
            </a:pPr>
            <a:r>
              <a:rPr lang="en-US" altLang="en-US" sz="2000">
                <a:latin typeface="Arial" panose="020B0604020202020204" pitchFamily="34" charset="0"/>
                <a:ea typeface="Arial" panose="020B0604020202020204" pitchFamily="34" charset="0"/>
                <a:cs typeface="Arial" panose="020B0604020202020204" pitchFamily="34" charset="0"/>
              </a:rPr>
              <a:t>Điều khiển phi tập trung</a:t>
            </a:r>
          </a:p>
          <a:p>
            <a:pPr marL="0" indent="0" eaLnBrk="1" hangingPunct="1">
              <a:lnSpc>
                <a:spcPct val="90000"/>
              </a:lnSpc>
              <a:buFont typeface="Wingdings" panose="05000000000000000000" pitchFamily="2" charset="2"/>
              <a:buNone/>
            </a:pPr>
            <a:r>
              <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định hình kiến trúc mạng </a:t>
            </a:r>
            <a:r>
              <a:rPr lang="en-US" altLang="ja-JP" sz="2400">
                <a:solidFill>
                  <a:srgbClr val="CC0000"/>
                </a:solidFill>
                <a:latin typeface="Arial" panose="020B0604020202020204" pitchFamily="34" charset="0"/>
                <a:ea typeface="ＭＳ Ｐゴシック" panose="020B0600070205080204" pitchFamily="34" charset="-128"/>
                <a:cs typeface="Arial" panose="020B0604020202020204" pitchFamily="34" charset="0"/>
              </a:rPr>
              <a:t>Internet ngày nay</a:t>
            </a:r>
            <a:endParaRPr lang="en-US" altLang="en-US" sz="2400">
              <a:solidFill>
                <a:srgbClr val="CC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41317" name="Rectangle 5"/>
          <p:cNvSpPr>
            <a:spLocks noChangeArrowheads="1"/>
          </p:cNvSpPr>
          <p:nvPr/>
        </p:nvSpPr>
        <p:spPr bwMode="auto">
          <a:xfrm>
            <a:off x="523875"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1972-1980: Intermạnging, new and proprietary nets</a:t>
            </a:r>
            <a:endParaRPr lang="en-US" altLang="en-US" sz="4000" u="sng">
              <a:solidFill>
                <a:srgbClr val="CC0000"/>
              </a:solidFill>
              <a:latin typeface="Arial" panose="020B0604020202020204" pitchFamily="34" charset="0"/>
            </a:endParaRPr>
          </a:p>
        </p:txBody>
      </p:sp>
      <p:sp>
        <p:nvSpPr>
          <p:cNvPr id="141318" name="Rectangle 6"/>
          <p:cNvSpPr>
            <a:spLocks noChangeArrowheads="1"/>
          </p:cNvSpPr>
          <p:nvPr/>
        </p:nvSpPr>
        <p:spPr bwMode="auto">
          <a:xfrm>
            <a:off x="4970463" y="1982788"/>
            <a:ext cx="3878262" cy="44831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141319"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132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1F7269E-F9E3-437D-B136-A33A88042C26}" type="slidenum">
              <a:rPr lang="en-US" altLang="en-US" sz="1200">
                <a:latin typeface="Arial" panose="020B0604020202020204" pitchFamily="34" charset="0"/>
              </a:rPr>
              <a:pPr>
                <a:lnSpc>
                  <a:spcPct val="100000"/>
                </a:lnSpc>
                <a:spcBef>
                  <a:spcPct val="0"/>
                </a:spcBef>
                <a:buClrTx/>
                <a:buSzTx/>
                <a:buFontTx/>
                <a:buNone/>
              </a:pPr>
              <a:t>75</a:t>
            </a:fld>
            <a:endParaRPr lang="en-US" altLang="en-US" sz="1200">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3363" name="Rectangle 3"/>
          <p:cNvSpPr>
            <a:spLocks noGrp="1" noChangeArrowheads="1"/>
          </p:cNvSpPr>
          <p:nvPr>
            <p:ph type="body" sz="half" idx="4294967295"/>
          </p:nvPr>
        </p:nvSpPr>
        <p:spPr>
          <a:xfrm>
            <a:off x="533400" y="1801813"/>
            <a:ext cx="3810000" cy="4457700"/>
          </a:xfrm>
        </p:spPr>
        <p:txBody>
          <a:bodyPr/>
          <a:lstStyle/>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triển khai TCP/IP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1982:</a:t>
            </a:r>
            <a:r>
              <a:rPr lang="en-US" altLang="en-US" sz="2400">
                <a:latin typeface="Arial" panose="020B0604020202020204" pitchFamily="34" charset="0"/>
                <a:ea typeface="ＭＳ Ｐゴシック" panose="020B0600070205080204" pitchFamily="34" charset="-128"/>
                <a:cs typeface="Arial" panose="020B0604020202020204" pitchFamily="34" charset="0"/>
              </a:rPr>
              <a:t> giao thức email SMTP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1983:</a:t>
            </a:r>
            <a:r>
              <a:rPr lang="en-US" altLang="en-US" sz="2400">
                <a:latin typeface="Arial" panose="020B0604020202020204" pitchFamily="34" charset="0"/>
                <a:ea typeface="ＭＳ Ｐゴシック" panose="020B0600070205080204" pitchFamily="34" charset="-128"/>
                <a:cs typeface="Arial" panose="020B0604020202020204" pitchFamily="34" charset="0"/>
              </a:rPr>
              <a:t> DNS được định nghĩa cho chuyển đổi từ tên miền sang địa chỉ IP</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1985: </a:t>
            </a:r>
            <a:r>
              <a:rPr lang="en-US" altLang="en-US" sz="2400">
                <a:latin typeface="Arial" panose="020B0604020202020204" pitchFamily="34" charset="0"/>
                <a:ea typeface="ＭＳ Ｐゴシック" panose="020B0600070205080204" pitchFamily="34" charset="-128"/>
                <a:cs typeface="Arial" panose="020B0604020202020204" pitchFamily="34" charset="0"/>
              </a:rPr>
              <a:t>giao thức FTP được định nghĩa</a:t>
            </a:r>
          </a:p>
          <a:p>
            <a:pPr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1988:</a:t>
            </a:r>
            <a:r>
              <a:rPr lang="en-US" altLang="en-US" sz="2400">
                <a:latin typeface="Arial" panose="020B0604020202020204" pitchFamily="34" charset="0"/>
                <a:ea typeface="ＭＳ Ｐゴシック" panose="020B0600070205080204" pitchFamily="34" charset="-128"/>
                <a:cs typeface="Arial" panose="020B0604020202020204" pitchFamily="34" charset="0"/>
              </a:rPr>
              <a:t> điều khiển tắc nghẽn TCP</a:t>
            </a:r>
          </a:p>
        </p:txBody>
      </p:sp>
      <p:sp>
        <p:nvSpPr>
          <p:cNvPr id="143364" name="Rectangle 4"/>
          <p:cNvSpPr>
            <a:spLocks noGrp="1" noChangeArrowheads="1"/>
          </p:cNvSpPr>
          <p:nvPr>
            <p:ph type="body" sz="half" idx="4294967295"/>
          </p:nvPr>
        </p:nvSpPr>
        <p:spPr>
          <a:xfrm>
            <a:off x="4495800" y="1811338"/>
            <a:ext cx="3810000" cy="4448175"/>
          </a:xfrm>
        </p:spPr>
        <p:txBody>
          <a:bodyPr/>
          <a:lstStyle/>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quốc gia mới: Csnet, BITnet, NSFnet, Minitel</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100,000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 </a:t>
            </a:r>
            <a:r>
              <a:rPr lang="en-US" altLang="en-US" sz="2400">
                <a:latin typeface="Arial" panose="020B0604020202020204" pitchFamily="34" charset="0"/>
                <a:ea typeface="ＭＳ Ｐゴシック" panose="020B0600070205080204" pitchFamily="34" charset="-128"/>
                <a:cs typeface="Arial" panose="020B0604020202020204" pitchFamily="34" charset="0"/>
              </a:rPr>
              <a:t>được kết nối đến liên mạng</a:t>
            </a:r>
          </a:p>
          <a:p>
            <a:pPr algn="just" eaLnBrk="1" hangingPunct="1">
              <a:buSzPct val="75000"/>
            </a:pP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3365"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400" i="1">
                <a:solidFill>
                  <a:srgbClr val="CC0000"/>
                </a:solidFill>
                <a:latin typeface="Arial" panose="020B0604020202020204" pitchFamily="34" charset="0"/>
              </a:rPr>
              <a:t>1980-1990: new protocols, a proliferation of mạngs</a:t>
            </a:r>
            <a:endParaRPr lang="en-US" altLang="en-US" sz="4000" u="sng">
              <a:solidFill>
                <a:srgbClr val="CC0000"/>
              </a:solidFill>
              <a:latin typeface="Arial" panose="020B0604020202020204" pitchFamily="34" charset="0"/>
            </a:endParaRPr>
          </a:p>
        </p:txBody>
      </p:sp>
      <p:sp>
        <p:nvSpPr>
          <p:cNvPr id="143366"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3367"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3CBEE73B-C229-4E8B-A8AA-31B01FA513B2}" type="slidenum">
              <a:rPr lang="en-US" altLang="en-US" sz="1200">
                <a:latin typeface="Arial" panose="020B0604020202020204" pitchFamily="34" charset="0"/>
              </a:rPr>
              <a:pPr>
                <a:lnSpc>
                  <a:spcPct val="100000"/>
                </a:lnSpc>
                <a:spcBef>
                  <a:spcPct val="0"/>
                </a:spcBef>
                <a:buClrTx/>
                <a:buSzTx/>
                <a:buFontTx/>
                <a:buNone/>
              </a:pPr>
              <a:t>76</a:t>
            </a:fld>
            <a:endParaRPr lang="en-US" altLang="en-US" sz="1200">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5411" name="Rectangle 3"/>
          <p:cNvSpPr>
            <a:spLocks noGrp="1" noChangeArrowheads="1"/>
          </p:cNvSpPr>
          <p:nvPr>
            <p:ph type="body" sz="half" idx="4294967295"/>
          </p:nvPr>
        </p:nvSpPr>
        <p:spPr>
          <a:xfrm>
            <a:off x="419100" y="1790700"/>
            <a:ext cx="4470400" cy="4457700"/>
          </a:xfrm>
        </p:spPr>
        <p:txBody>
          <a:bodyPr/>
          <a:lstStyle/>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ja-JP"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ja-JP" sz="2400">
                <a:latin typeface="Arial" panose="020B0604020202020204" pitchFamily="34" charset="0"/>
                <a:ea typeface="ＭＳ Ｐゴシック" panose="020B0600070205080204" pitchFamily="34" charset="-128"/>
                <a:cs typeface="Arial" panose="020B0604020202020204" pitchFamily="34" charset="0"/>
              </a:rPr>
              <a:t>ARPAnet ngừng hoạt động</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1991:</a:t>
            </a:r>
            <a:r>
              <a:rPr lang="en-US" altLang="en-US" sz="2400">
                <a:solidFill>
                  <a:schemeClr val="accent2"/>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sz="2400">
                <a:latin typeface="Arial" panose="020B0604020202020204" pitchFamily="34" charset="0"/>
                <a:ea typeface="ＭＳ Ｐゴシック" panose="020B0600070205080204" pitchFamily="34" charset="-128"/>
                <a:cs typeface="Arial" panose="020B0604020202020204" pitchFamily="34" charset="0"/>
              </a:rPr>
              <a:t>NSF gỡ bỏ các giới hạn về việc sử dụng thương mại của NSFnet (ngừng hoạt động, 1995)</a:t>
            </a:r>
          </a:p>
          <a:p>
            <a:pPr marL="225425" indent="-225425" algn="just" eaLnBrk="1" hangingPunct="1">
              <a:buSzPct val="75000"/>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Đầu những năm 1990</a:t>
            </a:r>
            <a:r>
              <a:rPr lang="en-US" altLang="en-US" sz="2200">
                <a:solidFill>
                  <a:srgbClr val="000099"/>
                </a:solidFill>
                <a:latin typeface="Arial" panose="020B0604020202020204" pitchFamily="34" charset="0"/>
                <a:ea typeface="ＭＳ Ｐゴシック" panose="020B0600070205080204" pitchFamily="34" charset="-128"/>
                <a:cs typeface="Arial" panose="020B0604020202020204" pitchFamily="34" charset="0"/>
              </a:rPr>
              <a:t>:</a:t>
            </a:r>
            <a:r>
              <a:rPr lang="en-US" altLang="en-US" sz="2200">
                <a:latin typeface="Arial" panose="020B0604020202020204" pitchFamily="34" charset="0"/>
                <a:ea typeface="ＭＳ Ｐゴシック" panose="020B0600070205080204" pitchFamily="34" charset="-128"/>
                <a:cs typeface="Arial" panose="020B0604020202020204" pitchFamily="34" charset="0"/>
              </a:rPr>
              <a:t> Web</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Hypertext [Bush 1945, Nelson 1960</a:t>
            </a:r>
            <a:r>
              <a:rPr lang="ja-JP" altLang="en-US" sz="2200">
                <a:latin typeface="Arial" panose="020B0604020202020204" pitchFamily="34" charset="0"/>
                <a:ea typeface="ＭＳ Ｐゴシック" panose="020B0600070205080204" pitchFamily="34" charset="-128"/>
                <a:cs typeface="Arial" panose="020B0604020202020204" pitchFamily="34" charset="0"/>
              </a:rPr>
              <a:t>’</a:t>
            </a:r>
            <a:r>
              <a:rPr lang="en-US" altLang="ja-JP" sz="2200">
                <a:latin typeface="Arial" panose="020B0604020202020204" pitchFamily="34" charset="0"/>
                <a:ea typeface="ＭＳ Ｐゴシック" panose="020B0600070205080204" pitchFamily="34" charset="-128"/>
                <a:cs typeface="Arial" panose="020B0604020202020204" pitchFamily="34" charset="0"/>
              </a:rPr>
              <a:t>s]</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HTML, HTTP: Berners-Lee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1994: Mosaic, sau đó thành Netscape</a:t>
            </a:r>
          </a:p>
          <a:p>
            <a:pPr marL="569913" lvl="1" indent="-225425" algn="just" eaLnBrk="1" hangingPunct="1"/>
            <a:r>
              <a:rPr lang="en-US" altLang="en-US" sz="2200">
                <a:latin typeface="Arial" panose="020B0604020202020204" pitchFamily="34" charset="0"/>
                <a:ea typeface="Arial" panose="020B0604020202020204" pitchFamily="34" charset="0"/>
                <a:cs typeface="Arial" panose="020B0604020202020204" pitchFamily="34" charset="0"/>
              </a:rPr>
              <a:t>Cuối những năm 1990</a:t>
            </a:r>
            <a:r>
              <a:rPr lang="en-US" altLang="ja-JP" sz="2200">
                <a:latin typeface="Arial" panose="020B0604020202020204" pitchFamily="34" charset="0"/>
                <a:ea typeface="ＭＳ Ｐゴシック" panose="020B0600070205080204" pitchFamily="34" charset="-128"/>
                <a:cs typeface="Arial" panose="020B0604020202020204" pitchFamily="34" charset="0"/>
              </a:rPr>
              <a:t>: thương mại hóa của web</a:t>
            </a: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marL="225425" indent="-225425" algn="just" eaLnBrk="1" hangingPunct="1"/>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2" name="Rectangle 4"/>
          <p:cNvSpPr>
            <a:spLocks noGrp="1" noChangeArrowheads="1"/>
          </p:cNvSpPr>
          <p:nvPr>
            <p:ph type="body" sz="half" idx="4294967295"/>
          </p:nvPr>
        </p:nvSpPr>
        <p:spPr>
          <a:xfrm>
            <a:off x="4889500" y="1800225"/>
            <a:ext cx="3965575" cy="4448175"/>
          </a:xfrm>
        </p:spPr>
        <p:txBody>
          <a:bodyPr/>
          <a:lstStyle/>
          <a:p>
            <a:pPr eaLnBrk="1" hangingPunct="1">
              <a:buFont typeface="Wingdings" panose="05000000000000000000" pitchFamily="2" charset="2"/>
              <a:buNone/>
            </a:pPr>
            <a:r>
              <a:rPr lang="en-US" altLang="en-US"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Cuối những năm1990</a:t>
            </a:r>
            <a:r>
              <a:rPr lang="en-US" altLang="ja-JP" sz="2400">
                <a:solidFill>
                  <a:srgbClr val="000099"/>
                </a:solidFill>
                <a:latin typeface="Arial" panose="020B0604020202020204" pitchFamily="34" charset="0"/>
                <a:ea typeface="ＭＳ Ｐゴシック" panose="020B0600070205080204" pitchFamily="34" charset="-128"/>
                <a:cs typeface="Arial" panose="020B0604020202020204" pitchFamily="34" charset="0"/>
              </a:rPr>
              <a:t> – 2000:</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nhiều ứng dụng thu hút hơn: instant messaging, P2P file sharing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 lên hàng đầu</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ước tính 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r>
              <a:rPr lang="en-US" altLang="en-US" sz="2400">
                <a:latin typeface="Arial" panose="020B0604020202020204" pitchFamily="34" charset="0"/>
                <a:ea typeface="ＭＳ Ｐゴシック" panose="020B0600070205080204" pitchFamily="34" charset="-128"/>
                <a:cs typeface="Arial" panose="020B0604020202020204" pitchFamily="34" charset="0"/>
              </a:rPr>
              <a:t>, hơn 100 triệu người dùng</a:t>
            </a:r>
          </a:p>
          <a:p>
            <a:pPr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đường trục hoạt động ở tốc độ Gbps</a:t>
            </a:r>
          </a:p>
          <a:p>
            <a:pPr eaLnBrk="1" hangingPunct="1"/>
            <a:endParaRPr lang="en-US" altLang="en-US" sz="2000">
              <a:latin typeface="Arial" panose="020B0604020202020204" pitchFamily="34" charset="0"/>
              <a:ea typeface="ＭＳ Ｐゴシック" panose="020B0600070205080204" pitchFamily="34" charset="-128"/>
              <a:cs typeface="Arial" panose="020B0604020202020204" pitchFamily="34" charset="0"/>
            </a:endParaRPr>
          </a:p>
        </p:txBody>
      </p:sp>
      <p:sp>
        <p:nvSpPr>
          <p:cNvPr id="145413"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i="1">
                <a:solidFill>
                  <a:srgbClr val="CC0000"/>
                </a:solidFill>
                <a:latin typeface="Arial" panose="020B0604020202020204" pitchFamily="34" charset="0"/>
              </a:rPr>
              <a:t>1990, 2000</a:t>
            </a:r>
            <a:r>
              <a:rPr lang="ja-JP" altLang="en-US" i="1">
                <a:solidFill>
                  <a:srgbClr val="CC0000"/>
                </a:solidFill>
                <a:latin typeface="Arial" panose="020B0604020202020204" pitchFamily="34" charset="0"/>
              </a:rPr>
              <a:t>’</a:t>
            </a:r>
            <a:r>
              <a:rPr lang="en-US" altLang="ja-JP" i="1">
                <a:solidFill>
                  <a:srgbClr val="CC0000"/>
                </a:solidFill>
                <a:latin typeface="Arial" panose="020B0604020202020204" pitchFamily="34" charset="0"/>
              </a:rPr>
              <a:t>s: thương mại hóa, the Web, các ứng dụng mới</a:t>
            </a:r>
            <a:endParaRPr lang="en-US" altLang="en-US" u="sng">
              <a:solidFill>
                <a:srgbClr val="CC0000"/>
              </a:solidFill>
              <a:latin typeface="Arial" panose="020B0604020202020204" pitchFamily="34" charset="0"/>
            </a:endParaRPr>
          </a:p>
        </p:txBody>
      </p:sp>
      <p:sp>
        <p:nvSpPr>
          <p:cNvPr id="145414"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5415"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ADE88079-EAE3-4870-BF03-A9B14273E8B3}" type="slidenum">
              <a:rPr lang="en-US" altLang="en-US" sz="1200">
                <a:latin typeface="Arial" panose="020B0604020202020204" pitchFamily="34" charset="0"/>
              </a:rPr>
              <a:pPr>
                <a:lnSpc>
                  <a:spcPct val="100000"/>
                </a:lnSpc>
                <a:spcBef>
                  <a:spcPct val="0"/>
                </a:spcBef>
                <a:buClrTx/>
                <a:buSzTx/>
                <a:buFontTx/>
                <a:buNone/>
              </a:pPr>
              <a:t>77</a:t>
            </a:fld>
            <a:endParaRPr lang="en-US" altLang="en-US" sz="1200">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147459" name="Rectangle 3"/>
          <p:cNvSpPr>
            <a:spLocks noGrp="1" noChangeArrowheads="1"/>
          </p:cNvSpPr>
          <p:nvPr>
            <p:ph type="body" sz="half" idx="4294967295"/>
          </p:nvPr>
        </p:nvSpPr>
        <p:spPr>
          <a:xfrm>
            <a:off x="492125" y="1209675"/>
            <a:ext cx="8509000" cy="4457700"/>
          </a:xfrm>
        </p:spPr>
        <p:txBody>
          <a:bodyPr/>
          <a:lstStyle/>
          <a:p>
            <a:pPr algn="just" eaLnBrk="1" hangingPunct="1">
              <a:buFont typeface="Wingdings" panose="05000000000000000000" pitchFamily="2" charset="2"/>
              <a:buNone/>
            </a:pPr>
            <a:r>
              <a:rPr lang="en-US" altLang="en-US" i="1">
                <a:solidFill>
                  <a:srgbClr val="C00000"/>
                </a:solidFill>
                <a:latin typeface="Arial" panose="020B0604020202020204" pitchFamily="34" charset="0"/>
                <a:ea typeface="ＭＳ Ｐゴシック" panose="020B0600070205080204" pitchFamily="34" charset="-128"/>
                <a:cs typeface="Arial" panose="020B0604020202020204" pitchFamily="34" charset="0"/>
              </a:rPr>
              <a:t>2005-hiện tại</a:t>
            </a:r>
          </a:p>
          <a:p>
            <a:pPr algn="just" eaLnBrk="1" hangingPunct="1">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~750 triệu </a:t>
            </a:r>
            <a:r>
              <a:rPr lang="vi-VN" altLang="en-US" sz="2400">
                <a:latin typeface="Arial" panose="020B0604020202020204" pitchFamily="34" charset="0"/>
                <a:ea typeface="ＭＳ Ｐゴシック" panose="020B0600070205080204" pitchFamily="34" charset="-128"/>
                <a:cs typeface="Arial" panose="020B0604020202020204" pitchFamily="34" charset="0"/>
              </a:rPr>
              <a:t>hệ thống đầu cuối</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buSzPct val="75000"/>
            </a:pPr>
            <a:r>
              <a:rPr lang="en-US" altLang="en-US" sz="2000">
                <a:latin typeface="Arial" panose="020B0604020202020204" pitchFamily="34" charset="0"/>
                <a:ea typeface="ＭＳ Ｐゴシック" panose="020B0600070205080204" pitchFamily="34" charset="-128"/>
                <a:cs typeface="Arial" panose="020B0604020202020204" pitchFamily="34" charset="0"/>
              </a:rPr>
              <a:t>Điện thoại thông minh và máy tính bảng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Tích cực triển khai truy cập băng thông rộng</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Truy cập không dây tốc độ cao khắp mọi nơi ngày càng tăng cao</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Sự xuất hiện của các mạng xã hội trực tuyến: </a:t>
            </a:r>
          </a:p>
          <a:p>
            <a:pPr lvl="1" algn="just" eaLnBrk="1" hangingPunct="1"/>
            <a:r>
              <a:rPr lang="en-US" altLang="en-US" sz="2000">
                <a:latin typeface="Arial" panose="020B0604020202020204" pitchFamily="34" charset="0"/>
                <a:ea typeface="ＭＳ Ｐゴシック" panose="020B0600070205080204" pitchFamily="34" charset="-128"/>
                <a:cs typeface="Arial" panose="020B0604020202020204" pitchFamily="34" charset="0"/>
              </a:rPr>
              <a:t>Facebook: sớm đạt 1 tỷ người sử dụng</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Nhà cung cấp dịch vụ (Google, Microsoft)  tạo mạng riêng của mình</a:t>
            </a:r>
          </a:p>
          <a:p>
            <a:pPr lvl="1" algn="just"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Vượt qua Internet, cung cấp truy câp "tức thời" để tìm kiếm, email...</a:t>
            </a:r>
            <a:r>
              <a:rPr lang="en-US" altLang="ja-JP">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r>
              <a:rPr lang="en-US" altLang="en-US" sz="2400">
                <a:latin typeface="Arial" panose="020B0604020202020204" pitchFamily="34" charset="0"/>
                <a:ea typeface="ＭＳ Ｐゴシック" panose="020B0600070205080204" pitchFamily="34" charset="-128"/>
                <a:cs typeface="Arial" panose="020B0604020202020204" pitchFamily="34" charset="0"/>
              </a:rPr>
              <a:t>Thương mại điện tử, trường đại học, các doanh nghiệp chạy các dịch vụ của họ trong công nghệ "đám mây" </a:t>
            </a:r>
            <a:r>
              <a:rPr lang="en-US" altLang="ja-JP" sz="2400">
                <a:latin typeface="Arial" panose="020B0604020202020204" pitchFamily="34" charset="0"/>
                <a:ea typeface="ＭＳ Ｐゴシック" panose="020B0600070205080204" pitchFamily="34" charset="-128"/>
                <a:cs typeface="Arial" panose="020B0604020202020204" pitchFamily="34" charset="0"/>
              </a:rPr>
              <a:t>(như là Amazon EC2)</a:t>
            </a:r>
            <a:endParaRPr lang="en-US" altLang="en-US" sz="2400">
              <a:latin typeface="Arial" panose="020B0604020202020204" pitchFamily="34" charset="0"/>
              <a:ea typeface="ＭＳ Ｐゴシック" panose="020B0600070205080204" pitchFamily="34" charset="-128"/>
              <a:cs typeface="Arial" panose="020B0604020202020204" pitchFamily="34" charset="0"/>
            </a:endParaRPr>
          </a:p>
        </p:txBody>
      </p:sp>
      <p:sp>
        <p:nvSpPr>
          <p:cNvPr id="147460"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US" altLang="en-US" sz="4000">
                <a:solidFill>
                  <a:srgbClr val="000099"/>
                </a:solidFill>
                <a:latin typeface="Arial" panose="020B0604020202020204" pitchFamily="34" charset="0"/>
              </a:rPr>
              <a:t>Lịch sử Internet</a:t>
            </a:r>
            <a:endParaRPr lang="en-US" altLang="en-US" sz="4400">
              <a:solidFill>
                <a:srgbClr val="000099"/>
              </a:solidFill>
              <a:latin typeface="Arial" panose="020B0604020202020204" pitchFamily="34" charset="0"/>
            </a:endParaRPr>
          </a:p>
        </p:txBody>
      </p:sp>
      <p:pic>
        <p:nvPicPr>
          <p:cNvPr id="147461"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0C63F033-04EC-48BA-A4D2-6FCF641EFB10}" type="slidenum">
              <a:rPr lang="en-US" altLang="en-US" sz="1200">
                <a:latin typeface="Arial" panose="020B0604020202020204" pitchFamily="34" charset="0"/>
              </a:rPr>
              <a:pPr>
                <a:lnSpc>
                  <a:spcPct val="100000"/>
                </a:lnSpc>
                <a:spcBef>
                  <a:spcPct val="0"/>
                </a:spcBef>
                <a:buClrTx/>
                <a:buSzTx/>
                <a:buFontTx/>
                <a:buNone/>
              </a:pPr>
              <a:t>78</a:t>
            </a:fld>
            <a:endParaRPr lang="en-US" altLang="en-US" sz="1200">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149507"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36613"/>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Rectangle 2"/>
          <p:cNvSpPr>
            <a:spLocks noGrp="1" noChangeArrowheads="1"/>
          </p:cNvSpPr>
          <p:nvPr>
            <p:ph type="title" idx="4294967295"/>
          </p:nvPr>
        </p:nvSpPr>
        <p:spPr>
          <a:xfrm>
            <a:off x="350838" y="160338"/>
            <a:ext cx="7772400" cy="903287"/>
          </a:xfrm>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Giới thiệu: tóm tắt</a:t>
            </a:r>
          </a:p>
        </p:txBody>
      </p:sp>
      <p:sp>
        <p:nvSpPr>
          <p:cNvPr id="149509" name="Rectangle 3"/>
          <p:cNvSpPr>
            <a:spLocks noGrp="1" noChangeArrowheads="1"/>
          </p:cNvSpPr>
          <p:nvPr>
            <p:ph type="body" sz="half" idx="4294967295"/>
          </p:nvPr>
        </p:nvSpPr>
        <p:spPr>
          <a:xfrm>
            <a:off x="185738" y="1443038"/>
            <a:ext cx="4906962" cy="5189537"/>
          </a:xfrm>
        </p:spPr>
        <p:txBody>
          <a:bodyPr/>
          <a:lstStyle/>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Tổng quan Internet</a:t>
            </a:r>
          </a:p>
          <a:p>
            <a:pPr algn="just" eaLnBrk="1" hangingPunct="1">
              <a:lnSpc>
                <a:spcPct val="80000"/>
              </a:lnSpc>
              <a:buSzPct val="75000"/>
            </a:pPr>
            <a:r>
              <a:rPr lang="en-AU" altLang="en-US" sz="2400">
                <a:latin typeface="Arial" panose="020B0604020202020204" pitchFamily="34" charset="0"/>
                <a:ea typeface="ＭＳ Ｐゴシック" panose="020B0600070205080204" pitchFamily="34" charset="-128"/>
                <a:cs typeface="Arial" panose="020B0604020202020204" pitchFamily="34" charset="0"/>
              </a:rPr>
              <a:t>Giao thức là gì</a:t>
            </a:r>
            <a:r>
              <a:rPr lang="en-US" altLang="ja-JP" sz="2400">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Mạng biên, mạng lõi, mạng truy cập</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So sánh chuyển chuyển mạch gói và chuyển mạch kênh</a:t>
            </a:r>
          </a:p>
          <a:p>
            <a:pPr lvl="1" algn="just" eaLnBrk="1" hangingPunct="1">
              <a:lnSpc>
                <a:spcPct val="80000"/>
              </a:lnSpc>
            </a:pPr>
            <a:r>
              <a:rPr lang="en-US" altLang="en-US">
                <a:latin typeface="Arial" panose="020B0604020202020204" pitchFamily="34" charset="0"/>
                <a:ea typeface="Arial" panose="020B0604020202020204" pitchFamily="34" charset="0"/>
                <a:cs typeface="Arial" panose="020B0604020202020204" pitchFamily="34" charset="0"/>
              </a:rPr>
              <a:t>kiến trúc Internet</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Hiệu xuất: sự mất mát, độ trễ, thông lượng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Mô hình dịch vụ và sự phân lớp</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An ninh mạng</a:t>
            </a:r>
          </a:p>
          <a:p>
            <a:pPr algn="just" eaLnBrk="1" hangingPunct="1">
              <a:lnSpc>
                <a:spcPct val="8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Lịch sử Internet</a:t>
            </a:r>
          </a:p>
        </p:txBody>
      </p:sp>
      <p:sp>
        <p:nvSpPr>
          <p:cNvPr id="149510" name="Rectangle 4"/>
          <p:cNvSpPr>
            <a:spLocks noGrp="1" noChangeArrowheads="1"/>
          </p:cNvSpPr>
          <p:nvPr>
            <p:ph type="body" sz="half" idx="4294967295"/>
          </p:nvPr>
        </p:nvSpPr>
        <p:spPr>
          <a:xfrm>
            <a:off x="5146675" y="1428750"/>
            <a:ext cx="3724275" cy="4648200"/>
          </a:xfrm>
        </p:spPr>
        <p:txBody>
          <a:bodyPr/>
          <a:lstStyle/>
          <a:p>
            <a:pPr eaLnBrk="1" hangingPunct="1">
              <a:lnSpc>
                <a:spcPct val="90000"/>
              </a:lnSpc>
              <a:buFont typeface="Wingdings" panose="05000000000000000000" pitchFamily="2" charset="2"/>
              <a:buNone/>
            </a:pPr>
            <a:r>
              <a:rPr lang="en-US" altLang="en-US" i="1">
                <a:solidFill>
                  <a:srgbClr val="CC0000"/>
                </a:solidFill>
                <a:latin typeface="Arial" panose="020B0604020202020204" pitchFamily="34" charset="0"/>
                <a:ea typeface="ＭＳ Ｐゴシック" panose="020B0600070205080204" pitchFamily="34" charset="-128"/>
                <a:cs typeface="Arial" panose="020B0604020202020204" pitchFamily="34" charset="0"/>
              </a:rPr>
              <a:t>Đạt được:</a:t>
            </a:r>
            <a:r>
              <a:rPr lang="en-US" altLang="en-US" sz="2400">
                <a:latin typeface="Arial" panose="020B0604020202020204" pitchFamily="34" charset="0"/>
                <a:ea typeface="ＭＳ Ｐゴシック" panose="020B0600070205080204" pitchFamily="34" charset="-128"/>
                <a:cs typeface="Arial" panose="020B0604020202020204" pitchFamily="34" charset="0"/>
              </a:rPr>
              <a:t> </a:t>
            </a: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Bối cảnh, tổng quan, </a:t>
            </a:r>
            <a:r>
              <a:rPr lang="en-AU" altLang="ja-JP" sz="2400">
                <a:latin typeface="Arial" panose="020B0604020202020204" pitchFamily="34" charset="0"/>
                <a:ea typeface="ＭＳ Ｐゴシック" panose="020B0600070205080204" pitchFamily="34" charset="-128"/>
                <a:cs typeface="Arial" panose="020B0604020202020204" pitchFamily="34" charset="0"/>
              </a:rPr>
              <a:t>hiểu về mạng</a:t>
            </a:r>
            <a:endParaRPr lang="en-US" altLang="ja-JP" sz="2400">
              <a:latin typeface="Arial" panose="020B0604020202020204" pitchFamily="34" charset="0"/>
              <a:ea typeface="ＭＳ Ｐゴシック" panose="020B0600070205080204" pitchFamily="34" charset="-128"/>
              <a:cs typeface="Arial" panose="020B0604020202020204" pitchFamily="34" charset="0"/>
            </a:endParaRPr>
          </a:p>
          <a:p>
            <a:pPr eaLnBrk="1" hangingPunct="1">
              <a:lnSpc>
                <a:spcPct val="90000"/>
              </a:lnSpc>
              <a:buSzPct val="75000"/>
            </a:pPr>
            <a:r>
              <a:rPr lang="en-US" altLang="en-US" sz="2400">
                <a:latin typeface="Arial" panose="020B0604020202020204" pitchFamily="34" charset="0"/>
                <a:ea typeface="ＭＳ Ｐゴシック" panose="020B0600070205080204" pitchFamily="34" charset="-128"/>
                <a:cs typeface="Arial" panose="020B0604020202020204" pitchFamily="34" charset="0"/>
              </a:rPr>
              <a:t>Hiểu sâu hơn, chi tiết để thực hiện!</a:t>
            </a:r>
          </a:p>
        </p:txBody>
      </p:sp>
      <p:sp>
        <p:nvSpPr>
          <p:cNvPr id="14951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50419A1E-0CD5-4AC4-A6A3-FFB248E15FE3}" type="slidenum">
              <a:rPr lang="en-US" altLang="en-US" sz="1200">
                <a:latin typeface="Arial" panose="020B0604020202020204" pitchFamily="34" charset="0"/>
              </a:rPr>
              <a:pPr>
                <a:lnSpc>
                  <a:spcPct val="100000"/>
                </a:lnSpc>
                <a:spcBef>
                  <a:spcPct val="0"/>
                </a:spcBef>
                <a:buClrTx/>
                <a:buSzTx/>
                <a:buFontTx/>
                <a:buNone/>
              </a:pPr>
              <a:t>79</a:t>
            </a:fld>
            <a:endParaRPr lang="en-US" altLang="en-US" sz="12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pic>
        <p:nvPicPr>
          <p:cNvPr id="23555"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2"/>
          <p:cNvSpPr>
            <a:spLocks noGrp="1" noChangeArrowheads="1"/>
          </p:cNvSpPr>
          <p:nvPr>
            <p:ph type="title" idx="4294967295"/>
          </p:nvPr>
        </p:nvSpPr>
        <p:spPr>
          <a:xfrm>
            <a:off x="487362" y="206375"/>
            <a:ext cx="7513637" cy="868363"/>
          </a:xfrm>
        </p:spPr>
        <p:txBody>
          <a:bodyPr/>
          <a:lstStyle/>
          <a:p>
            <a:pPr eaLnBrk="1" hangingPunct="1"/>
            <a:r>
              <a:rPr lang="en-AU" altLang="en-US" dirty="0">
                <a:latin typeface="Arial" panose="020B0604020202020204" pitchFamily="34" charset="0"/>
                <a:ea typeface="ＭＳ Ｐゴシック" panose="020B0600070205080204" pitchFamily="34" charset="-128"/>
                <a:cs typeface="Arial" panose="020B0604020202020204" pitchFamily="34" charset="0"/>
              </a:rPr>
              <a:t>Protocol: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là</a:t>
            </a:r>
            <a:r>
              <a:rPr lang="en-AU" altLang="en-US" dirty="0">
                <a:latin typeface="Arial" panose="020B0604020202020204" pitchFamily="34" charset="0"/>
                <a:ea typeface="ＭＳ Ｐゴシック" panose="020B0600070205080204" pitchFamily="34" charset="-128"/>
                <a:cs typeface="Arial" panose="020B0604020202020204" pitchFamily="34" charset="0"/>
              </a:rPr>
              <a:t> </a:t>
            </a:r>
            <a:r>
              <a:rPr lang="en-AU" altLang="en-US" dirty="0" err="1">
                <a:latin typeface="Arial" panose="020B0604020202020204" pitchFamily="34" charset="0"/>
                <a:ea typeface="ＭＳ Ｐゴシック" panose="020B0600070205080204" pitchFamily="34" charset="-128"/>
                <a:cs typeface="Arial" panose="020B0604020202020204" pitchFamily="34" charset="0"/>
              </a:rPr>
              <a:t>gì</a:t>
            </a:r>
            <a:r>
              <a:rPr lang="en-US" altLang="ja-JP" dirty="0">
                <a:latin typeface="Arial" panose="020B0604020202020204" pitchFamily="34" charset="0"/>
                <a:ea typeface="ＭＳ Ｐゴシック" panose="020B0600070205080204" pitchFamily="34" charset="-128"/>
                <a:cs typeface="Arial" panose="020B0604020202020204" pitchFamily="34" charset="0"/>
              </a:rPr>
              <a:t>?</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7" name="Rectangle 3"/>
          <p:cNvSpPr>
            <a:spLocks noGrp="1" noChangeArrowheads="1"/>
          </p:cNvSpPr>
          <p:nvPr>
            <p:ph type="body" sz="half" idx="4294967295"/>
          </p:nvPr>
        </p:nvSpPr>
        <p:spPr>
          <a:xfrm>
            <a:off x="285750" y="1371600"/>
            <a:ext cx="3581400" cy="46482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con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người</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Bây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là</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mấy</a:t>
            </a:r>
            <a:r>
              <a:rPr lang="en-AU"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AU" altLang="ja-JP" sz="2400" dirty="0" err="1">
                <a:latin typeface="Arial" panose="020B0604020202020204" pitchFamily="34" charset="0"/>
                <a:ea typeface="ＭＳ Ｐゴシック" panose="020B0600070205080204" pitchFamily="34" charset="-128"/>
                <a:cs typeface="Arial" panose="020B0604020202020204" pitchFamily="34" charset="0"/>
              </a:rPr>
              <a:t>giờ</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Tôi</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có</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một</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câu</a:t>
            </a:r>
            <a:r>
              <a:rPr lang="en-US" altLang="ja-JP" sz="2400" dirty="0">
                <a:latin typeface="Arial" panose="020B0604020202020204" pitchFamily="34" charset="0"/>
                <a:ea typeface="ＭＳ Ｐゴシック" panose="020B0600070205080204" pitchFamily="34" charset="-128"/>
                <a:cs typeface="Arial" panose="020B0604020202020204" pitchFamily="34" charset="0"/>
              </a:rPr>
              <a:t> </a:t>
            </a:r>
            <a:r>
              <a:rPr lang="en-US" altLang="ja-JP" sz="2400" dirty="0" err="1">
                <a:latin typeface="Arial" panose="020B0604020202020204" pitchFamily="34" charset="0"/>
                <a:ea typeface="ＭＳ Ｐゴシック" panose="020B0600070205080204" pitchFamily="34" charset="-128"/>
                <a:cs typeface="Arial" panose="020B0604020202020204" pitchFamily="34" charset="0"/>
              </a:rPr>
              <a:t>hỏi</a:t>
            </a:r>
            <a:r>
              <a:rPr lang="ja-JP" altLang="en-US" sz="2400" dirty="0">
                <a:latin typeface="Arial" panose="020B0604020202020204" pitchFamily="34" charset="0"/>
                <a:ea typeface="ＭＳ Ｐゴシック" panose="020B0600070205080204" pitchFamily="34" charset="-128"/>
                <a:cs typeface="Arial" panose="020B0604020202020204" pitchFamily="34" charset="0"/>
              </a:rPr>
              <a:t>”</a:t>
            </a:r>
            <a:endParaRPr lang="en-US" altLang="ja-JP"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Giới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thiệu</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endParaRPr lang="en-US" altLang="en-US" sz="2000" dirty="0">
              <a:latin typeface="Arial" panose="020B0604020202020204" pitchFamily="34" charset="0"/>
              <a:ea typeface="Arial" panose="020B0604020202020204" pitchFamily="34" charset="0"/>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gửi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Font typeface="Wingdings" panose="05000000000000000000" pitchFamily="2" charset="2"/>
              <a:buNone/>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hành</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cụ</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thể</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thực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điệp</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được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nhận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hoặc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sự</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kiện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khác</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3558" name="Rectangle 4"/>
          <p:cNvSpPr>
            <a:spLocks noGrp="1" noChangeArrowheads="1"/>
          </p:cNvSpPr>
          <p:nvPr>
            <p:ph type="body" sz="half" idx="4294967295"/>
          </p:nvPr>
        </p:nvSpPr>
        <p:spPr>
          <a:xfrm>
            <a:off x="4514850" y="1322199"/>
            <a:ext cx="3810000" cy="2590800"/>
          </a:xfrm>
        </p:spPr>
        <p:txBody>
          <a:bodyPr/>
          <a:lstStyle/>
          <a:p>
            <a:pPr algn="just" eaLnBrk="1" hangingPunct="1">
              <a:buFont typeface="Wingdings" panose="05000000000000000000" pitchFamily="2" charset="2"/>
              <a:buNone/>
            </a:pP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Giao</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thức</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 </a:t>
            </a:r>
            <a:r>
              <a:rPr lang="en-US" altLang="en-US" i="1" dirty="0" err="1">
                <a:solidFill>
                  <a:srgbClr val="CC0000"/>
                </a:solidFill>
                <a:latin typeface="Arial" panose="020B0604020202020204" pitchFamily="34" charset="0"/>
                <a:ea typeface="ＭＳ Ｐゴシック" panose="020B0600070205080204" pitchFamily="34" charset="-128"/>
                <a:cs typeface="Arial" panose="020B0604020202020204" pitchFamily="34" charset="0"/>
              </a:rPr>
              <a:t>mạng</a:t>
            </a:r>
            <a:r>
              <a:rPr lang="en-US" altLang="en-US" i="1" dirty="0">
                <a:solidFill>
                  <a:srgbClr val="CC0000"/>
                </a:solidFill>
                <a:latin typeface="Arial" panose="020B0604020202020204" pitchFamily="34" charset="0"/>
                <a:ea typeface="ＭＳ Ｐゴシック" panose="020B0600070205080204" pitchFamily="34" charset="-128"/>
                <a:cs typeface="Arial" panose="020B0604020202020204" pitchFamily="34" charset="0"/>
              </a:rPr>
              <a:t>:</a:t>
            </a: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móc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chứ</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không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phải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là</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người</a:t>
            </a: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a:p>
            <a:pPr algn="just" eaLnBrk="1" hangingPunct="1">
              <a:buSzPct val="75000"/>
            </a:pP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a:t>
            </a:r>
            <a:r>
              <a:rPr lang="en-US" altLang="en-US" sz="2400">
                <a:latin typeface="Arial" panose="020B0604020202020204" pitchFamily="34" charset="0"/>
                <a:ea typeface="ＭＳ Ｐゴシック" panose="020B0600070205080204" pitchFamily="34" charset="-128"/>
                <a:cs typeface="Arial" panose="020B0604020202020204" pitchFamily="34" charset="0"/>
              </a:rPr>
              <a:t>ất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cả</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hoạt</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động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truyền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thông</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trên</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Internet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bị</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chi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phối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bởi</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các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23559" name="Rectangle 5"/>
          <p:cNvSpPr>
            <a:spLocks noChangeArrowheads="1"/>
          </p:cNvSpPr>
          <p:nvPr/>
        </p:nvSpPr>
        <p:spPr bwMode="auto">
          <a:xfrm>
            <a:off x="3867150" y="3858324"/>
            <a:ext cx="5190978" cy="2481262"/>
          </a:xfrm>
          <a:prstGeom prst="rect">
            <a:avLst/>
          </a:prstGeom>
          <a:noFill/>
          <a:ln w="9525">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marL="61913" indent="-1588">
              <a:lnSpc>
                <a:spcPct val="100000"/>
              </a:lnSpc>
              <a:buClr>
                <a:schemeClr val="accent2"/>
              </a:buClr>
              <a:buSzPct val="85000"/>
              <a:buFont typeface="Wingdings" panose="05000000000000000000" pitchFamily="2" charset="2"/>
              <a:buNone/>
            </a:pPr>
            <a:r>
              <a:rPr lang="en-US" altLang="en-US" sz="2600" i="1" dirty="0" err="1">
                <a:solidFill>
                  <a:srgbClr val="CC0000"/>
                </a:solidFill>
                <a:latin typeface="Arial" panose="020B0604020202020204" pitchFamily="34" charset="0"/>
              </a:rPr>
              <a:t>Giao</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thức</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định</a:t>
            </a:r>
            <a:r>
              <a:rPr lang="en-US" altLang="en-US" sz="2600" i="1" dirty="0">
                <a:latin typeface="Arial" panose="020B0604020202020204" pitchFamily="34" charset="0"/>
              </a:rPr>
              <a:t> </a:t>
            </a:r>
            <a:r>
              <a:rPr lang="en-US" altLang="en-US" sz="2600" i="1" dirty="0" err="1">
                <a:latin typeface="Arial" panose="020B0604020202020204" pitchFamily="34" charset="0"/>
              </a:rPr>
              <a:t>nghĩa</a:t>
            </a:r>
            <a:r>
              <a:rPr lang="en-US" altLang="en-US" sz="2600" i="1" dirty="0">
                <a:latin typeface="Arial" panose="020B0604020202020204" pitchFamily="34" charset="0"/>
              </a:rPr>
              <a:t> </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định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dạng</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thứ</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tự</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thông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điệp</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gởi</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và</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nhận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giữa</a:t>
            </a:r>
            <a:r>
              <a:rPr lang="en-US" altLang="en-US" sz="2600" i="1" dirty="0">
                <a:latin typeface="Arial" panose="020B0604020202020204" pitchFamily="34" charset="0"/>
              </a:rPr>
              <a:t> </a:t>
            </a:r>
            <a:r>
              <a:rPr lang="en-US" altLang="en-US" sz="2600" i="1" dirty="0" err="1">
                <a:latin typeface="Arial" panose="020B0604020202020204" pitchFamily="34" charset="0"/>
              </a:rPr>
              <a:t>các</a:t>
            </a:r>
            <a:r>
              <a:rPr lang="en-US" altLang="en-US" sz="2600" i="1" dirty="0">
                <a:latin typeface="Arial" panose="020B0604020202020204" pitchFamily="34" charset="0"/>
              </a:rPr>
              <a:t> </a:t>
            </a:r>
            <a:r>
              <a:rPr lang="en-US" altLang="en-US" sz="2600" i="1" dirty="0" err="1">
                <a:latin typeface="Arial" panose="020B0604020202020204" pitchFamily="34" charset="0"/>
              </a:rPr>
              <a:t>thực</a:t>
            </a:r>
            <a:r>
              <a:rPr lang="en-US" altLang="en-US" sz="2600" i="1" dirty="0">
                <a:latin typeface="Arial" panose="020B0604020202020204" pitchFamily="34" charset="0"/>
              </a:rPr>
              <a:t> </a:t>
            </a:r>
            <a:r>
              <a:rPr lang="en-US" altLang="en-US" sz="2600" i="1" dirty="0" err="1">
                <a:latin typeface="Arial" panose="020B0604020202020204" pitchFamily="34" charset="0"/>
              </a:rPr>
              <a:t>thể</a:t>
            </a:r>
            <a:r>
              <a:rPr lang="en-US" altLang="en-US" sz="2600" i="1" dirty="0">
                <a:latin typeface="Arial" panose="020B0604020202020204" pitchFamily="34" charset="0"/>
              </a:rPr>
              <a:t> </a:t>
            </a:r>
            <a:r>
              <a:rPr lang="en-US" altLang="en-US" sz="2600" i="1" dirty="0" err="1">
                <a:latin typeface="Arial" panose="020B0604020202020204" pitchFamily="34" charset="0"/>
              </a:rPr>
              <a:t>mạng</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solidFill>
                  <a:srgbClr val="CC0000"/>
                </a:solidFill>
                <a:latin typeface="Arial" panose="020B0604020202020204" pitchFamily="34" charset="0"/>
              </a:rPr>
              <a:t>các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hành</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động</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được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thực</a:t>
            </a:r>
            <a:r>
              <a:rPr lang="en-US" altLang="en-US" sz="2600" i="1" dirty="0">
                <a:solidFill>
                  <a:srgbClr val="CC0000"/>
                </a:solidFill>
                <a:latin typeface="Arial" panose="020B0604020202020204" pitchFamily="34" charset="0"/>
              </a:rPr>
              <a:t> </a:t>
            </a:r>
            <a:r>
              <a:rPr lang="en-US" altLang="en-US" sz="2600" i="1" dirty="0" err="1">
                <a:solidFill>
                  <a:srgbClr val="CC0000"/>
                </a:solidFill>
                <a:latin typeface="Arial" panose="020B0604020202020204" pitchFamily="34" charset="0"/>
              </a:rPr>
              <a:t>hiện</a:t>
            </a:r>
            <a:r>
              <a:rPr lang="en-US" altLang="en-US" sz="2600" i="1" dirty="0">
                <a:solidFill>
                  <a:srgbClr val="CC0000"/>
                </a:solidFill>
                <a:latin typeface="Arial" panose="020B0604020202020204" pitchFamily="34" charset="0"/>
              </a:rPr>
              <a:t> </a:t>
            </a:r>
            <a:r>
              <a:rPr lang="en-US" altLang="en-US" sz="2600" i="1" dirty="0" err="1">
                <a:latin typeface="Arial" panose="020B0604020202020204" pitchFamily="34" charset="0"/>
              </a:rPr>
              <a:t>trên</a:t>
            </a:r>
            <a:r>
              <a:rPr lang="en-US" altLang="en-US" sz="2600" i="1" dirty="0">
                <a:latin typeface="Arial" panose="020B0604020202020204" pitchFamily="34" charset="0"/>
              </a:rPr>
              <a:t> </a:t>
            </a:r>
            <a:r>
              <a:rPr lang="en-US" altLang="en-US" sz="2600" i="1" dirty="0" err="1">
                <a:latin typeface="Arial" panose="020B0604020202020204" pitchFamily="34" charset="0"/>
              </a:rPr>
              <a:t>việc</a:t>
            </a:r>
            <a:r>
              <a:rPr lang="en-US" altLang="en-US" sz="2600" i="1" dirty="0">
                <a:latin typeface="Arial" panose="020B0604020202020204" pitchFamily="34" charset="0"/>
              </a:rPr>
              <a:t> </a:t>
            </a:r>
            <a:r>
              <a:rPr lang="en-US" altLang="en-US" sz="2600" i="1" dirty="0" err="1">
                <a:latin typeface="Arial" panose="020B0604020202020204" pitchFamily="34" charset="0"/>
              </a:rPr>
              <a:t>truyền</a:t>
            </a:r>
            <a:r>
              <a:rPr lang="en-US" altLang="en-US" sz="2600" i="1" dirty="0">
                <a:latin typeface="Arial" panose="020B0604020202020204" pitchFamily="34" charset="0"/>
              </a:rPr>
              <a:t> </a:t>
            </a:r>
            <a:r>
              <a:rPr lang="en-US" altLang="en-US" sz="2600" i="1" dirty="0" err="1">
                <a:latin typeface="Arial" panose="020B0604020202020204" pitchFamily="34" charset="0"/>
              </a:rPr>
              <a:t>và</a:t>
            </a:r>
            <a:r>
              <a:rPr lang="en-US" altLang="en-US" sz="2600" i="1" dirty="0">
                <a:latin typeface="Arial" panose="020B0604020202020204" pitchFamily="34" charset="0"/>
              </a:rPr>
              <a:t> </a:t>
            </a:r>
            <a:r>
              <a:rPr lang="en-US" altLang="en-US" sz="2600" i="1" dirty="0" err="1">
                <a:latin typeface="Arial" panose="020B0604020202020204" pitchFamily="34" charset="0"/>
              </a:rPr>
              <a:t>nhận</a:t>
            </a:r>
            <a:r>
              <a:rPr lang="en-US" altLang="en-US" sz="2600" i="1" dirty="0">
                <a:latin typeface="Arial" panose="020B0604020202020204" pitchFamily="34" charset="0"/>
              </a:rPr>
              <a:t> </a:t>
            </a:r>
            <a:r>
              <a:rPr lang="en-US" altLang="en-US" sz="2600" i="1" dirty="0" err="1">
                <a:latin typeface="Arial" panose="020B0604020202020204" pitchFamily="34" charset="0"/>
              </a:rPr>
              <a:t>thông</a:t>
            </a:r>
            <a:r>
              <a:rPr lang="en-US" altLang="en-US" sz="2600" i="1" dirty="0">
                <a:latin typeface="Arial" panose="020B0604020202020204" pitchFamily="34" charset="0"/>
              </a:rPr>
              <a:t> </a:t>
            </a:r>
            <a:r>
              <a:rPr lang="en-US" altLang="en-US" sz="2600" i="1" dirty="0" err="1">
                <a:latin typeface="Arial" panose="020B0604020202020204" pitchFamily="34" charset="0"/>
              </a:rPr>
              <a:t>điệp</a:t>
            </a:r>
            <a:endParaRPr lang="en-US" altLang="en-US" sz="2600" i="1" dirty="0">
              <a:latin typeface="Arial" panose="020B0604020202020204" pitchFamily="34" charset="0"/>
            </a:endParaRPr>
          </a:p>
        </p:txBody>
      </p:sp>
      <p:sp>
        <p:nvSpPr>
          <p:cNvPr id="23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F3EB46C2-8702-402A-A120-889B8ED1D01C}" type="slidenum">
              <a:rPr lang="en-US" altLang="en-US" sz="1200">
                <a:latin typeface="Arial" panose="020B0604020202020204" pitchFamily="34" charset="0"/>
              </a:rPr>
              <a:pPr>
                <a:lnSpc>
                  <a:spcPct val="100000"/>
                </a:lnSpc>
                <a:spcBef>
                  <a:spcPct val="0"/>
                </a:spcBef>
                <a:buClrTx/>
                <a:buSzTx/>
                <a:buFontTx/>
                <a:buNone/>
              </a:pPr>
              <a:t>8</a:t>
            </a:fld>
            <a:endParaRPr lang="en-US" altLang="en-US" sz="12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Giới thiệu</a:t>
            </a:r>
          </a:p>
        </p:txBody>
      </p:sp>
      <p:sp>
        <p:nvSpPr>
          <p:cNvPr id="25603" name="Rectangle 3"/>
          <p:cNvSpPr>
            <a:spLocks noGrp="1" noChangeArrowheads="1"/>
          </p:cNvSpPr>
          <p:nvPr>
            <p:ph type="body" sz="half" idx="4294967295"/>
          </p:nvPr>
        </p:nvSpPr>
        <p:spPr>
          <a:xfrm>
            <a:off x="533400" y="1371600"/>
            <a:ext cx="8153400" cy="685800"/>
          </a:xfrm>
        </p:spPr>
        <p:txBody>
          <a:bodyPr/>
          <a:lstStyle/>
          <a:p>
            <a:pPr eaLnBrk="1" hangingPunct="1">
              <a:buFont typeface="Wingdings" panose="05000000000000000000" pitchFamily="2" charset="2"/>
              <a:buNone/>
            </a:pP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con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người</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và</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giao</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thức</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mạng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máy</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err="1">
                <a:latin typeface="Arial" panose="020B0604020202020204" pitchFamily="34" charset="0"/>
                <a:ea typeface="ＭＳ Ｐゴシック" panose="020B0600070205080204" pitchFamily="34" charset="-128"/>
                <a:cs typeface="Arial" panose="020B0604020202020204" pitchFamily="34" charset="0"/>
              </a:rPr>
              <a:t>tính</a:t>
            </a:r>
            <a:r>
              <a:rPr lang="en-US" altLang="en-US" dirty="0">
                <a:latin typeface="Arial" panose="020B0604020202020204" pitchFamily="34" charset="0"/>
                <a:ea typeface="ＭＳ Ｐゴシック" panose="020B0600070205080204" pitchFamily="34" charset="-128"/>
                <a:cs typeface="Arial" panose="020B0604020202020204" pitchFamily="34" charset="0"/>
              </a:rPr>
              <a:t>:</a:t>
            </a:r>
          </a:p>
          <a:p>
            <a:pPr eaLnBrk="1" hangingPunct="1">
              <a:buFont typeface="Wingdings" panose="05000000000000000000" pitchFamily="2" charset="2"/>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5604" name="Rectangle 8"/>
          <p:cNvSpPr>
            <a:spLocks noChangeArrowheads="1"/>
          </p:cNvSpPr>
          <p:nvPr/>
        </p:nvSpPr>
        <p:spPr bwMode="auto">
          <a:xfrm>
            <a:off x="628650" y="5862638"/>
            <a:ext cx="71818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Wingdings" panose="05000000000000000000" pitchFamily="2" charset="2"/>
              <a:buNone/>
            </a:pPr>
            <a:r>
              <a:rPr lang="en-US" altLang="en-US" i="1">
                <a:solidFill>
                  <a:srgbClr val="CC0000"/>
                </a:solidFill>
                <a:latin typeface="Arial" panose="020B0604020202020204" pitchFamily="34" charset="0"/>
              </a:rPr>
              <a:t>Hỏi:</a:t>
            </a:r>
            <a:r>
              <a:rPr lang="en-US" altLang="en-US">
                <a:latin typeface="Arial" panose="020B0604020202020204" pitchFamily="34" charset="0"/>
              </a:rPr>
              <a:t> các giao thức khác của con người? </a:t>
            </a:r>
          </a:p>
        </p:txBody>
      </p:sp>
      <p:sp>
        <p:nvSpPr>
          <p:cNvPr id="25605"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pic>
        <p:nvPicPr>
          <p:cNvPr id="25606"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64"/>
          <p:cNvSpPr txBox="1">
            <a:spLocks noChangeArrowheads="1"/>
          </p:cNvSpPr>
          <p:nvPr/>
        </p:nvSpPr>
        <p:spPr bwMode="auto">
          <a:xfrm>
            <a:off x="1698625" y="24844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09"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0" name="Text Box 67"/>
          <p:cNvSpPr txBox="1">
            <a:spLocks noChangeArrowheads="1"/>
          </p:cNvSpPr>
          <p:nvPr/>
        </p:nvSpPr>
        <p:spPr bwMode="auto">
          <a:xfrm>
            <a:off x="1487488" y="3030538"/>
            <a:ext cx="1183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Xin chào</a:t>
            </a:r>
          </a:p>
        </p:txBody>
      </p:sp>
      <p:sp>
        <p:nvSpPr>
          <p:cNvPr id="25611"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2" name="Group 72"/>
          <p:cNvGrpSpPr>
            <a:grpSpLocks/>
          </p:cNvGrpSpPr>
          <p:nvPr/>
        </p:nvGrpSpPr>
        <p:grpSpPr bwMode="auto">
          <a:xfrm>
            <a:off x="1501776" y="3694113"/>
            <a:ext cx="1711325" cy="620712"/>
            <a:chOff x="780" y="2747"/>
            <a:chExt cx="1078" cy="391"/>
          </a:xfrm>
        </p:grpSpPr>
        <p:sp>
          <p:nvSpPr>
            <p:cNvPr id="25673"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4" name="Text Box 69"/>
            <p:cNvSpPr txBox="1">
              <a:spLocks noChangeArrowheads="1"/>
            </p:cNvSpPr>
            <p:nvPr/>
          </p:nvSpPr>
          <p:spPr bwMode="auto">
            <a:xfrm>
              <a:off x="780" y="2747"/>
              <a:ext cx="1078"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Rảnh không?</a:t>
              </a:r>
            </a:p>
          </p:txBody>
        </p:sp>
      </p:grpSp>
      <p:sp>
        <p:nvSpPr>
          <p:cNvPr id="25613"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14" name="Group 76"/>
          <p:cNvGrpSpPr>
            <a:grpSpLocks/>
          </p:cNvGrpSpPr>
          <p:nvPr/>
        </p:nvGrpSpPr>
        <p:grpSpPr bwMode="auto">
          <a:xfrm>
            <a:off x="1657350" y="4303724"/>
            <a:ext cx="720725" cy="407988"/>
            <a:chOff x="1104" y="2749"/>
            <a:chExt cx="454" cy="257"/>
          </a:xfrm>
        </p:grpSpPr>
        <p:sp>
          <p:nvSpPr>
            <p:cNvPr id="25671"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000">
                <a:solidFill>
                  <a:srgbClr val="CC0000"/>
                </a:solidFill>
                <a:latin typeface="Arial" panose="020B0604020202020204" pitchFamily="34" charset="0"/>
              </a:endParaRPr>
            </a:p>
          </p:txBody>
        </p:sp>
        <p:sp>
          <p:nvSpPr>
            <p:cNvPr id="25672" name="Text Box 74"/>
            <p:cNvSpPr txBox="1">
              <a:spLocks noChangeArrowheads="1"/>
            </p:cNvSpPr>
            <p:nvPr/>
          </p:nvSpPr>
          <p:spPr bwMode="auto">
            <a:xfrm>
              <a:off x="1128" y="2749"/>
              <a:ext cx="4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2:00</a:t>
              </a:r>
            </a:p>
          </p:txBody>
        </p:sp>
      </p:grpSp>
      <p:sp>
        <p:nvSpPr>
          <p:cNvPr id="25615"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6"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7"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sp>
        <p:nvSpPr>
          <p:cNvPr id="25618"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19" name="Text Box 91"/>
          <p:cNvSpPr txBox="1">
            <a:spLocks noChangeArrowheads="1"/>
          </p:cNvSpPr>
          <p:nvPr/>
        </p:nvSpPr>
        <p:spPr bwMode="auto">
          <a:xfrm>
            <a:off x="5537912" y="3233341"/>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Trả lời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sp>
        <p:nvSpPr>
          <p:cNvPr id="25620"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1" name="Group 97"/>
          <p:cNvGrpSpPr>
            <a:grpSpLocks/>
          </p:cNvGrpSpPr>
          <p:nvPr/>
        </p:nvGrpSpPr>
        <p:grpSpPr bwMode="auto">
          <a:xfrm>
            <a:off x="5127625" y="4029075"/>
            <a:ext cx="3794125" cy="366713"/>
            <a:chOff x="3054" y="2597"/>
            <a:chExt cx="2390" cy="231"/>
          </a:xfrm>
        </p:grpSpPr>
        <p:sp>
          <p:nvSpPr>
            <p:cNvPr id="25669"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70" name="Text Box 95"/>
            <p:cNvSpPr txBox="1">
              <a:spLocks noChangeArrowheads="1"/>
            </p:cNvSpPr>
            <p:nvPr/>
          </p:nvSpPr>
          <p:spPr bwMode="auto">
            <a:xfrm>
              <a:off x="3054"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Get</a:t>
              </a:r>
              <a:r>
                <a:rPr lang="en-US" altLang="en-US" sz="1400">
                  <a:solidFill>
                    <a:srgbClr val="CC0000"/>
                  </a:solidFill>
                  <a:latin typeface="Arial" panose="020B0604020202020204" pitchFamily="34" charset="0"/>
                </a:rPr>
                <a:t> http://www.awl.com/kurose-ross</a:t>
              </a:r>
              <a:endParaRPr lang="en-US" altLang="en-US" sz="2400">
                <a:solidFill>
                  <a:srgbClr val="CC0000"/>
                </a:solidFill>
                <a:latin typeface="Arial" panose="020B0604020202020204" pitchFamily="34" charset="0"/>
              </a:endParaRPr>
            </a:p>
          </p:txBody>
        </p:sp>
      </p:grpSp>
      <p:sp>
        <p:nvSpPr>
          <p:cNvPr id="25622" name="Rectangle 99"/>
          <p:cNvSpPr>
            <a:spLocks noChangeArrowheads="1"/>
          </p:cNvSpPr>
          <p:nvPr/>
        </p:nvSpPr>
        <p:spPr bwMode="auto">
          <a:xfrm>
            <a:off x="5934075" y="4564074"/>
            <a:ext cx="919163" cy="3555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solidFill>
                <a:srgbClr val="CC0000"/>
              </a:solidFill>
              <a:latin typeface="Arial" panose="020B0604020202020204" pitchFamily="34" charset="0"/>
            </a:endParaRPr>
          </a:p>
        </p:txBody>
      </p:sp>
      <p:sp>
        <p:nvSpPr>
          <p:cNvPr id="25623" name="Text Box 100"/>
          <p:cNvSpPr txBox="1">
            <a:spLocks noChangeArrowheads="1"/>
          </p:cNvSpPr>
          <p:nvPr/>
        </p:nvSpPr>
        <p:spPr bwMode="auto">
          <a:xfrm>
            <a:off x="5963895" y="4510589"/>
            <a:ext cx="8114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&lt;file&gt;</a:t>
            </a:r>
          </a:p>
        </p:txBody>
      </p:sp>
      <p:sp>
        <p:nvSpPr>
          <p:cNvPr id="25624"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cs typeface="Arial" panose="020B0604020202020204" pitchFamily="34" charset="0"/>
            </a:endParaRPr>
          </a:p>
        </p:txBody>
      </p:sp>
      <p:grpSp>
        <p:nvGrpSpPr>
          <p:cNvPr id="25625" name="Group 105"/>
          <p:cNvGrpSpPr>
            <a:grpSpLocks/>
          </p:cNvGrpSpPr>
          <p:nvPr/>
        </p:nvGrpSpPr>
        <p:grpSpPr bwMode="auto">
          <a:xfrm>
            <a:off x="3735388" y="4972050"/>
            <a:ext cx="720725" cy="400050"/>
            <a:chOff x="2198" y="3221"/>
            <a:chExt cx="454" cy="252"/>
          </a:xfrm>
        </p:grpSpPr>
        <p:sp>
          <p:nvSpPr>
            <p:cNvPr id="25667"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8" name="Text Box 102"/>
            <p:cNvSpPr txBox="1">
              <a:spLocks noChangeArrowheads="1"/>
            </p:cNvSpPr>
            <p:nvPr/>
          </p:nvSpPr>
          <p:spPr bwMode="auto">
            <a:xfrm>
              <a:off x="2198" y="3221"/>
              <a:ext cx="42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2000">
                  <a:solidFill>
                    <a:schemeClr val="bg2"/>
                  </a:solidFill>
                  <a:latin typeface="Arial" panose="020B0604020202020204" pitchFamily="34" charset="0"/>
                </a:rPr>
                <a:t>time</a:t>
              </a:r>
            </a:p>
          </p:txBody>
        </p:sp>
      </p:grpSp>
      <p:sp>
        <p:nvSpPr>
          <p:cNvPr id="25626"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27" name="Text Box 91"/>
          <p:cNvSpPr txBox="1">
            <a:spLocks noChangeArrowheads="1"/>
          </p:cNvSpPr>
          <p:nvPr/>
        </p:nvSpPr>
        <p:spPr bwMode="auto">
          <a:xfrm>
            <a:off x="5441950" y="2603997"/>
            <a:ext cx="152016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a:spcBef>
                <a:spcPct val="0"/>
              </a:spcBef>
              <a:buClrTx/>
              <a:buSzTx/>
              <a:buFontTx/>
              <a:buNone/>
            </a:pPr>
            <a:r>
              <a:rPr lang="en-US" altLang="en-US" sz="2000">
                <a:solidFill>
                  <a:srgbClr val="CC0000"/>
                </a:solidFill>
                <a:latin typeface="Arial" panose="020B0604020202020204" pitchFamily="34" charset="0"/>
              </a:rPr>
              <a:t>Yêu cầu </a:t>
            </a:r>
          </a:p>
          <a:p>
            <a:pPr algn="ctr">
              <a:spcBef>
                <a:spcPct val="0"/>
              </a:spcBef>
              <a:buClrTx/>
              <a:buSzTx/>
              <a:buFontTx/>
              <a:buNone/>
            </a:pPr>
            <a:r>
              <a:rPr lang="en-US" altLang="en-US" sz="2000">
                <a:solidFill>
                  <a:srgbClr val="CC0000"/>
                </a:solidFill>
                <a:latin typeface="Arial" panose="020B0604020202020204" pitchFamily="34" charset="0"/>
              </a:rPr>
              <a:t>kết nối TCP</a:t>
            </a:r>
          </a:p>
        </p:txBody>
      </p:sp>
      <p:pic>
        <p:nvPicPr>
          <p:cNvPr id="25628"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9" name="Rectangle 2"/>
          <p:cNvSpPr>
            <a:spLocks noChangeArrowheads="1"/>
          </p:cNvSpPr>
          <p:nvPr/>
        </p:nvSpPr>
        <p:spPr bwMode="auto">
          <a:xfrm>
            <a:off x="487363" y="206375"/>
            <a:ext cx="686911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AU" altLang="en-US" sz="4400" dirty="0">
                <a:solidFill>
                  <a:srgbClr val="000099"/>
                </a:solidFill>
                <a:latin typeface="Arial" panose="020B0604020202020204" pitchFamily="34" charset="0"/>
              </a:rPr>
              <a:t>Protocol: </a:t>
            </a:r>
            <a:r>
              <a:rPr lang="en-AU" altLang="en-US" sz="4400" dirty="0" err="1">
                <a:solidFill>
                  <a:srgbClr val="000099"/>
                </a:solidFill>
                <a:latin typeface="Arial" panose="020B0604020202020204" pitchFamily="34" charset="0"/>
              </a:rPr>
              <a:t>Giao</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thức</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là</a:t>
            </a:r>
            <a:r>
              <a:rPr lang="en-AU" altLang="en-US" sz="4400" dirty="0">
                <a:solidFill>
                  <a:srgbClr val="000099"/>
                </a:solidFill>
                <a:latin typeface="Arial" panose="020B0604020202020204" pitchFamily="34" charset="0"/>
              </a:rPr>
              <a:t> </a:t>
            </a:r>
            <a:r>
              <a:rPr lang="en-AU" altLang="en-US" sz="4400" dirty="0" err="1">
                <a:solidFill>
                  <a:srgbClr val="000099"/>
                </a:solidFill>
                <a:latin typeface="Arial" panose="020B0604020202020204" pitchFamily="34" charset="0"/>
              </a:rPr>
              <a:t>gì</a:t>
            </a:r>
            <a:r>
              <a:rPr lang="en-US" altLang="ja-JP" sz="4400" dirty="0">
                <a:solidFill>
                  <a:srgbClr val="000099"/>
                </a:solidFill>
                <a:latin typeface="Arial" panose="020B0604020202020204" pitchFamily="34" charset="0"/>
              </a:rPr>
              <a:t>?</a:t>
            </a:r>
            <a:endParaRPr lang="en-US" altLang="en-US" sz="4400" dirty="0">
              <a:solidFill>
                <a:srgbClr val="000099"/>
              </a:solidFill>
              <a:latin typeface="Arial" panose="020B0604020202020204" pitchFamily="34" charset="0"/>
            </a:endParaRPr>
          </a:p>
        </p:txBody>
      </p:sp>
      <p:grpSp>
        <p:nvGrpSpPr>
          <p:cNvPr id="25630" name="Group 57"/>
          <p:cNvGrpSpPr>
            <a:grpSpLocks/>
          </p:cNvGrpSpPr>
          <p:nvPr/>
        </p:nvGrpSpPr>
        <p:grpSpPr bwMode="auto">
          <a:xfrm>
            <a:off x="7412038" y="2782888"/>
            <a:ext cx="431800" cy="755650"/>
            <a:chOff x="4140" y="429"/>
            <a:chExt cx="1425" cy="2396"/>
          </a:xfrm>
        </p:grpSpPr>
        <p:sp>
          <p:nvSpPr>
            <p:cNvPr id="25635" name="Freeform 58"/>
            <p:cNvSpPr>
              <a:spLocks/>
            </p:cNvSpPr>
            <p:nvPr/>
          </p:nvSpPr>
          <p:spPr bwMode="auto">
            <a:xfrm>
              <a:off x="5268" y="433"/>
              <a:ext cx="283" cy="2286"/>
            </a:xfrm>
            <a:custGeom>
              <a:avLst/>
              <a:gdLst>
                <a:gd name="T0" fmla="*/ 2 w 354"/>
                <a:gd name="T1" fmla="*/ 0 h 2742"/>
                <a:gd name="T2" fmla="*/ 2 w 354"/>
                <a:gd name="T3" fmla="*/ 5 h 2742"/>
                <a:gd name="T4" fmla="*/ 2 w 354"/>
                <a:gd name="T5" fmla="*/ 33 h 2742"/>
                <a:gd name="T6" fmla="*/ 0 w 354"/>
                <a:gd name="T7" fmla="*/ 35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6"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37" name="Freeform 60"/>
            <p:cNvSpPr>
              <a:spLocks/>
            </p:cNvSpPr>
            <p:nvPr/>
          </p:nvSpPr>
          <p:spPr bwMode="auto">
            <a:xfrm>
              <a:off x="5321" y="570"/>
              <a:ext cx="169" cy="2115"/>
            </a:xfrm>
            <a:custGeom>
              <a:avLst/>
              <a:gdLst>
                <a:gd name="T0" fmla="*/ 2 w 211"/>
                <a:gd name="T1" fmla="*/ 0 h 2537"/>
                <a:gd name="T2" fmla="*/ 2 w 211"/>
                <a:gd name="T3" fmla="*/ 3 h 2537"/>
                <a:gd name="T4" fmla="*/ 2 w 211"/>
                <a:gd name="T5" fmla="*/ 32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8" name="Freeform 61"/>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39"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0" name="Group 63"/>
            <p:cNvGrpSpPr>
              <a:grpSpLocks/>
            </p:cNvGrpSpPr>
            <p:nvPr/>
          </p:nvGrpSpPr>
          <p:grpSpPr bwMode="auto">
            <a:xfrm>
              <a:off x="4749" y="668"/>
              <a:ext cx="581" cy="145"/>
              <a:chOff x="614" y="2568"/>
              <a:chExt cx="725" cy="139"/>
            </a:xfrm>
          </p:grpSpPr>
          <p:sp>
            <p:nvSpPr>
              <p:cNvPr id="25665"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6"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1"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2" name="Group 67"/>
            <p:cNvGrpSpPr>
              <a:grpSpLocks/>
            </p:cNvGrpSpPr>
            <p:nvPr/>
          </p:nvGrpSpPr>
          <p:grpSpPr bwMode="auto">
            <a:xfrm>
              <a:off x="4747" y="994"/>
              <a:ext cx="581" cy="134"/>
              <a:chOff x="614" y="2568"/>
              <a:chExt cx="725" cy="139"/>
            </a:xfrm>
          </p:grpSpPr>
          <p:sp>
            <p:nvSpPr>
              <p:cNvPr id="25663"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4"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3"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4"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nvGrpSpPr>
            <p:cNvPr id="25645" name="Group 72"/>
            <p:cNvGrpSpPr>
              <a:grpSpLocks/>
            </p:cNvGrpSpPr>
            <p:nvPr/>
          </p:nvGrpSpPr>
          <p:grpSpPr bwMode="auto">
            <a:xfrm>
              <a:off x="4735" y="1627"/>
              <a:ext cx="582" cy="151"/>
              <a:chOff x="614" y="2568"/>
              <a:chExt cx="725" cy="139"/>
            </a:xfrm>
          </p:grpSpPr>
          <p:sp>
            <p:nvSpPr>
              <p:cNvPr id="25661"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2"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6" name="Freeform 75"/>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grpSp>
          <p:nvGrpSpPr>
            <p:cNvPr id="25647" name="Group 76"/>
            <p:cNvGrpSpPr>
              <a:grpSpLocks/>
            </p:cNvGrpSpPr>
            <p:nvPr/>
          </p:nvGrpSpPr>
          <p:grpSpPr bwMode="auto">
            <a:xfrm>
              <a:off x="4739" y="1327"/>
              <a:ext cx="582" cy="139"/>
              <a:chOff x="614" y="2568"/>
              <a:chExt cx="725" cy="139"/>
            </a:xfrm>
          </p:grpSpPr>
          <p:sp>
            <p:nvSpPr>
              <p:cNvPr id="25659"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60"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sp>
          <p:nvSpPr>
            <p:cNvPr id="25648"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49" name="Freeform 80"/>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0" name="Freeform 81"/>
            <p:cNvSpPr>
              <a:spLocks/>
            </p:cNvSpPr>
            <p:nvPr/>
          </p:nvSpPr>
          <p:spPr bwMode="auto">
            <a:xfrm>
              <a:off x="5315" y="680"/>
              <a:ext cx="244" cy="240"/>
            </a:xfrm>
            <a:custGeom>
              <a:avLst/>
              <a:gdLst>
                <a:gd name="T0" fmla="*/ 0 w 304"/>
                <a:gd name="T1" fmla="*/ 0 h 288"/>
                <a:gd name="T2" fmla="*/ 2 w 304"/>
                <a:gd name="T3" fmla="*/ 2 h 288"/>
                <a:gd name="T4" fmla="*/ 2 w 304"/>
                <a:gd name="T5" fmla="*/ 3 h 288"/>
                <a:gd name="T6" fmla="*/ 2 w 304"/>
                <a:gd name="T7" fmla="*/ 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1"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2" name="Freeform 83"/>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panose="020B0604020202020204" pitchFamily="34" charset="0"/>
              </a:endParaRPr>
            </a:p>
          </p:txBody>
        </p:sp>
        <p:sp>
          <p:nvSpPr>
            <p:cNvPr id="25653"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4"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5"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6"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gn="ctr" eaLnBrk="1" hangingPunct="1">
                <a:lnSpc>
                  <a:spcPct val="100000"/>
                </a:lnSpc>
                <a:spcBef>
                  <a:spcPct val="0"/>
                </a:spcBef>
                <a:buClrTx/>
                <a:buSzTx/>
                <a:buFontTx/>
                <a:buNone/>
              </a:pPr>
              <a:endParaRPr lang="vi-VN" altLang="en-US" sz="1800">
                <a:solidFill>
                  <a:srgbClr val="FF0000"/>
                </a:solidFill>
                <a:latin typeface="Arial" panose="020B0604020202020204" pitchFamily="34" charset="0"/>
              </a:endParaRPr>
            </a:p>
          </p:txBody>
        </p:sp>
        <p:sp>
          <p:nvSpPr>
            <p:cNvPr id="25657"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sp>
          <p:nvSpPr>
            <p:cNvPr id="25658"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endParaRPr lang="vi-VN" altLang="en-US" sz="2400">
                <a:latin typeface="Arial" panose="020B0604020202020204" pitchFamily="34" charset="0"/>
              </a:endParaRPr>
            </a:p>
          </p:txBody>
        </p:sp>
      </p:grpSp>
      <p:grpSp>
        <p:nvGrpSpPr>
          <p:cNvPr id="25631" name="Group 90"/>
          <p:cNvGrpSpPr>
            <a:grpSpLocks/>
          </p:cNvGrpSpPr>
          <p:nvPr/>
        </p:nvGrpSpPr>
        <p:grpSpPr bwMode="auto">
          <a:xfrm>
            <a:off x="4275138" y="2339975"/>
            <a:ext cx="893762" cy="828675"/>
            <a:chOff x="-44" y="1473"/>
            <a:chExt cx="981" cy="1105"/>
          </a:xfrm>
        </p:grpSpPr>
        <p:pic>
          <p:nvPicPr>
            <p:cNvPr id="25633"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4" name="Freeform 92"/>
            <p:cNvSpPr>
              <a:spLocks/>
            </p:cNvSpPr>
            <p:nvPr/>
          </p:nvSpPr>
          <p:spPr bwMode="auto">
            <a:xfrm flipH="1">
              <a:off x="374" y="1579"/>
              <a:ext cx="477" cy="506"/>
            </a:xfrm>
            <a:custGeom>
              <a:avLst/>
              <a:gdLst>
                <a:gd name="T0" fmla="*/ 0 w 356"/>
                <a:gd name="T1" fmla="*/ 0 h 368"/>
                <a:gd name="T2" fmla="*/ 336349 w 356"/>
                <a:gd name="T3" fmla="*/ 29469 h 368"/>
                <a:gd name="T4" fmla="*/ 399006 w 356"/>
                <a:gd name="T5" fmla="*/ 614167 h 368"/>
                <a:gd name="T6" fmla="*/ 87935 w 356"/>
                <a:gd name="T7" fmla="*/ 768083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cs typeface="Arial" panose="020B0604020202020204" pitchFamily="34" charset="0"/>
              </a:endParaRPr>
            </a:p>
          </p:txBody>
        </p:sp>
      </p:grpSp>
      <p:sp>
        <p:nvSpPr>
          <p:cNvPr id="256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spcBef>
                <a:spcPct val="0"/>
              </a:spcBef>
              <a:buClrTx/>
              <a:buSzTx/>
              <a:buFontTx/>
              <a:buNone/>
            </a:pPr>
            <a:r>
              <a:rPr lang="en-US" altLang="en-US" sz="1200">
                <a:latin typeface="Arial" panose="020B0604020202020204" pitchFamily="34" charset="0"/>
              </a:rPr>
              <a:t>1-</a:t>
            </a:r>
            <a:fld id="{D8549198-EB50-405C-8C78-4EC565F7988E}" type="slidenum">
              <a:rPr lang="en-US" altLang="en-US" sz="1200">
                <a:latin typeface="Arial" panose="020B0604020202020204" pitchFamily="34" charset="0"/>
              </a:rPr>
              <a:pPr>
                <a:lnSpc>
                  <a:spcPct val="100000"/>
                </a:lnSpc>
                <a:spcBef>
                  <a:spcPct val="0"/>
                </a:spcBef>
                <a:buClrTx/>
                <a:buSzTx/>
                <a:buFontTx/>
                <a:buNone/>
              </a:pPr>
              <a:t>9</a:t>
            </a:fld>
            <a:endParaRPr lang="en-US" altLang="en-US" sz="12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26098</TotalTime>
  <Words>7842</Words>
  <Application>Microsoft Office PowerPoint</Application>
  <PresentationFormat>On-screen Show (4:3)</PresentationFormat>
  <Paragraphs>1552</Paragraphs>
  <Slides>79</Slides>
  <Notes>63</Notes>
  <HiddenSlides>0</HiddenSlides>
  <MMClips>3</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79</vt:i4>
      </vt:variant>
    </vt:vector>
  </HeadingPairs>
  <TitlesOfParts>
    <vt:vector size="92" baseType="lpstr">
      <vt:lpstr>ＭＳ Ｐゴシック</vt:lpstr>
      <vt:lpstr>Arial</vt:lpstr>
      <vt:lpstr>Calibri</vt:lpstr>
      <vt:lpstr>Comic Sans MS</vt:lpstr>
      <vt:lpstr>Gill Sans MT</vt:lpstr>
      <vt:lpstr>Tahoma</vt:lpstr>
      <vt:lpstr>Times New Roman</vt:lpstr>
      <vt:lpstr>Wingdings</vt:lpstr>
      <vt:lpstr>ZapfDingbats</vt:lpstr>
      <vt:lpstr>12_Default Design</vt:lpstr>
      <vt:lpstr>Default Design</vt:lpstr>
      <vt:lpstr>13_Default Design</vt:lpstr>
      <vt:lpstr>Clip</vt:lpstr>
      <vt:lpstr>PowerPoint Presentation</vt:lpstr>
      <vt:lpstr>Chương 1: Giới thiệu</vt:lpstr>
      <vt:lpstr>Chương 1: Nội dung</vt:lpstr>
      <vt:lpstr>Internet là gì: “nuts and bolts” view</vt:lpstr>
      <vt:lpstr>Các thiết bị Internet “Giải trí”</vt:lpstr>
      <vt:lpstr>PowerPoint Presentation</vt:lpstr>
      <vt:lpstr>Internet là gì: cái nhìn về dịch vụ</vt:lpstr>
      <vt:lpstr>Protocol: Giao thức là gì?</vt:lpstr>
      <vt:lpstr>PowerPoint Presentation</vt:lpstr>
      <vt:lpstr>Chương1: Nội dung</vt:lpstr>
      <vt:lpstr>Cái nhìn gần hơn về cấu trúc mạng</vt:lpstr>
      <vt:lpstr>Mạng truy cập và phương tiện truyền thông vật lý</vt:lpstr>
      <vt:lpstr>Mạng truy cập: đường dây thuê bao  kỹ thuật số</vt:lpstr>
      <vt:lpstr>PowerPoint Presentation</vt:lpstr>
      <vt:lpstr>PowerPoint Presentation</vt:lpstr>
      <vt:lpstr>PowerPoint Presentation</vt:lpstr>
      <vt:lpstr>Mạng truy cập doanh nghiệp (Enterprise) (Ethernet)</vt:lpstr>
      <vt:lpstr>Mạng truy cập không dây</vt:lpstr>
      <vt:lpstr>Hệ thống đầu cuối: gởi các gói dữ liệu</vt:lpstr>
      <vt:lpstr>Đường truyền vật lý</vt:lpstr>
      <vt:lpstr>Đường truyền vật lý:  Cáp đồng trục, cáp quang</vt:lpstr>
      <vt:lpstr>Đường truyền vật lý: sóng radio</vt:lpstr>
      <vt:lpstr>Chương 1: nội dung</vt:lpstr>
      <vt:lpstr>Mạng lõi</vt:lpstr>
      <vt:lpstr>Chuyển mạch gói: lưu và chuyển tiếp (store-and-forward)</vt:lpstr>
      <vt:lpstr>Chuyển mạch gói: độ trễ xếp hàng, sự mất mát</vt:lpstr>
      <vt:lpstr>Hai chức năng chính của mạng lõi</vt:lpstr>
      <vt:lpstr>Chuyển mạch kênh</vt:lpstr>
      <vt:lpstr>Chuyển mạch kênh: FDM với TDM</vt:lpstr>
      <vt:lpstr>PowerPoint Presentation</vt:lpstr>
      <vt:lpstr>PowerPoint Presentation</vt:lpstr>
      <vt:lpstr>So sách chuyển mạch gói với  chuyển mạch kênh</vt:lpstr>
      <vt:lpstr>PowerPoint Presentation</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Kiến trúc Internet: mạng của các mạng</vt:lpstr>
      <vt:lpstr>ISP cấp 1: như là Sprint</vt:lpstr>
      <vt:lpstr>PowerPoint Presentation</vt:lpstr>
      <vt:lpstr>Sự mất mát và độ trễ xảy ra như thế nào?</vt:lpstr>
      <vt:lpstr>Bốn nguồn gây ra chậm trễ gói tin</vt:lpstr>
      <vt:lpstr>Bốn nguồn gây ra chậm trễ gói tin</vt:lpstr>
      <vt:lpstr>PowerPoint Presentation</vt:lpstr>
      <vt:lpstr>So sánh với đoàn xe</vt:lpstr>
      <vt:lpstr>PowerPoint Presentation</vt:lpstr>
      <vt:lpstr>Trễ do xếp hàng (nhắc lại)</vt:lpstr>
      <vt:lpstr>Độ trễ và định tuyến trên Internet “thực tế”</vt:lpstr>
      <vt:lpstr>PowerPoint Presentation</vt:lpstr>
      <vt:lpstr>Sự mất gói</vt:lpstr>
      <vt:lpstr>Throughput: thông lượng</vt:lpstr>
      <vt:lpstr>Throughput: thông lượng</vt:lpstr>
      <vt:lpstr>Thông lượng: Ngữ cảnh Internet</vt:lpstr>
      <vt:lpstr>PowerPoint Presentation</vt:lpstr>
      <vt:lpstr>“Lớp” giao thức</vt:lpstr>
      <vt:lpstr>Tổ chức du lịch hàng không</vt:lpstr>
      <vt:lpstr>Sự phân lớp của chức năng  hàng không</vt:lpstr>
      <vt:lpstr>Tại sao phải phân lớp?</vt:lpstr>
      <vt:lpstr>Chồng giao thức Internet</vt:lpstr>
      <vt:lpstr>Mô hình tham chiếu ISO/OSI</vt:lpstr>
      <vt:lpstr>Đóng gói</vt:lpstr>
      <vt:lpstr>PowerPoint Presentation</vt:lpstr>
      <vt:lpstr>PowerPoint Presentation</vt:lpstr>
      <vt:lpstr>An toàn mạng</vt:lpstr>
      <vt:lpstr>Kẻ xấu: đặt phần mềm có hại (malware ) vào trong các hệ thống đầu cuối thông qua Internet</vt:lpstr>
      <vt:lpstr>PowerPoint Presentation</vt:lpstr>
      <vt:lpstr>Kẻ xấu có thể đánh hơi các gói tin</vt:lpstr>
      <vt:lpstr>Kẻ xấu có thể dùng những địa chỉ giả mạo</vt:lpstr>
      <vt:lpstr>PowerPoint Presentation</vt:lpstr>
      <vt:lpstr>Lịch sử Intenet</vt:lpstr>
      <vt:lpstr>PowerPoint Presentation</vt:lpstr>
      <vt:lpstr>PowerPoint Presentation</vt:lpstr>
      <vt:lpstr>PowerPoint Presentation</vt:lpstr>
      <vt:lpstr>PowerPoint Presentation</vt:lpstr>
      <vt:lpstr>Giới thiệu: tóm tắt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Huỳnh Nguyễn Quốc Bảo-CN22CLCA</cp:lastModifiedBy>
  <cp:revision>572</cp:revision>
  <dcterms:created xsi:type="dcterms:W3CDTF">1999-10-08T19:08:27Z</dcterms:created>
  <dcterms:modified xsi:type="dcterms:W3CDTF">2024-07-26T15:49:18Z</dcterms:modified>
</cp:coreProperties>
</file>